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1" r:id="rId1"/>
    <p:sldMasterId id="2147484206" r:id="rId2"/>
  </p:sldMasterIdLst>
  <p:notesMasterIdLst>
    <p:notesMasterId r:id="rId59"/>
  </p:notesMasterIdLst>
  <p:sldIdLst>
    <p:sldId id="1232" r:id="rId3"/>
    <p:sldId id="1214" r:id="rId4"/>
    <p:sldId id="1196" r:id="rId5"/>
    <p:sldId id="970" r:id="rId6"/>
    <p:sldId id="1237" r:id="rId7"/>
    <p:sldId id="1238" r:id="rId8"/>
    <p:sldId id="1187" r:id="rId9"/>
    <p:sldId id="969" r:id="rId10"/>
    <p:sldId id="1205" r:id="rId11"/>
    <p:sldId id="1158" r:id="rId12"/>
    <p:sldId id="1159" r:id="rId13"/>
    <p:sldId id="1141" r:id="rId14"/>
    <p:sldId id="964" r:id="rId15"/>
    <p:sldId id="965" r:id="rId16"/>
    <p:sldId id="1175" r:id="rId17"/>
    <p:sldId id="973" r:id="rId18"/>
    <p:sldId id="974" r:id="rId19"/>
    <p:sldId id="1206" r:id="rId20"/>
    <p:sldId id="976" r:id="rId21"/>
    <p:sldId id="1188" r:id="rId22"/>
    <p:sldId id="1148" r:id="rId23"/>
    <p:sldId id="1190" r:id="rId24"/>
    <p:sldId id="1189" r:id="rId25"/>
    <p:sldId id="986" r:id="rId26"/>
    <p:sldId id="1162" r:id="rId27"/>
    <p:sldId id="990" r:id="rId28"/>
    <p:sldId id="997" r:id="rId29"/>
    <p:sldId id="998" r:id="rId30"/>
    <p:sldId id="1149" r:id="rId31"/>
    <p:sldId id="1150" r:id="rId32"/>
    <p:sldId id="1151" r:id="rId33"/>
    <p:sldId id="1216" r:id="rId34"/>
    <p:sldId id="1207" r:id="rId35"/>
    <p:sldId id="999" r:id="rId36"/>
    <p:sldId id="1154" r:id="rId37"/>
    <p:sldId id="1000" r:id="rId38"/>
    <p:sldId id="1002" r:id="rId39"/>
    <p:sldId id="1165" r:id="rId40"/>
    <p:sldId id="1166" r:id="rId41"/>
    <p:sldId id="1168" r:id="rId42"/>
    <p:sldId id="1171" r:id="rId43"/>
    <p:sldId id="1005" r:id="rId44"/>
    <p:sldId id="1176" r:id="rId45"/>
    <p:sldId id="1218" r:id="rId46"/>
    <p:sldId id="1177" r:id="rId47"/>
    <p:sldId id="1219" r:id="rId48"/>
    <p:sldId id="1178" r:id="rId49"/>
    <p:sldId id="1208" r:id="rId50"/>
    <p:sldId id="1193" r:id="rId51"/>
    <p:sldId id="1200" r:id="rId52"/>
    <p:sldId id="1201" r:id="rId53"/>
    <p:sldId id="1203" r:id="rId54"/>
    <p:sldId id="1204" r:id="rId55"/>
    <p:sldId id="1210" r:id="rId56"/>
    <p:sldId id="1212" r:id="rId57"/>
    <p:sldId id="874" r:id="rId58"/>
  </p:sldIdLst>
  <p:sldSz cx="9144000" cy="6858000" type="screen4x3"/>
  <p:notesSz cx="6858000" cy="9144000"/>
  <p:defaultTextStyle>
    <a:defPPr>
      <a:defRPr lang="en-US"/>
    </a:defPPr>
    <a:lvl1pPr algn="l" rtl="0" fontAlgn="base">
      <a:spcBef>
        <a:spcPct val="0"/>
      </a:spcBef>
      <a:spcAft>
        <a:spcPct val="0"/>
      </a:spcAft>
      <a:defRPr sz="1600" kern="1200">
        <a:solidFill>
          <a:srgbClr val="000000"/>
        </a:solidFill>
        <a:latin typeface="Lucida Grande"/>
        <a:ea typeface="+mn-ea"/>
        <a:cs typeface="+mn-cs"/>
        <a:sym typeface="Lucida Grande"/>
      </a:defRPr>
    </a:lvl1pPr>
    <a:lvl2pPr marL="457200" algn="l" rtl="0" fontAlgn="base">
      <a:spcBef>
        <a:spcPct val="0"/>
      </a:spcBef>
      <a:spcAft>
        <a:spcPct val="0"/>
      </a:spcAft>
      <a:defRPr sz="1600" kern="1200">
        <a:solidFill>
          <a:srgbClr val="000000"/>
        </a:solidFill>
        <a:latin typeface="Lucida Grande"/>
        <a:ea typeface="+mn-ea"/>
        <a:cs typeface="+mn-cs"/>
        <a:sym typeface="Lucida Grande"/>
      </a:defRPr>
    </a:lvl2pPr>
    <a:lvl3pPr marL="914400" algn="l" rtl="0" fontAlgn="base">
      <a:spcBef>
        <a:spcPct val="0"/>
      </a:spcBef>
      <a:spcAft>
        <a:spcPct val="0"/>
      </a:spcAft>
      <a:defRPr sz="1600" kern="1200">
        <a:solidFill>
          <a:srgbClr val="000000"/>
        </a:solidFill>
        <a:latin typeface="Lucida Grande"/>
        <a:ea typeface="+mn-ea"/>
        <a:cs typeface="+mn-cs"/>
        <a:sym typeface="Lucida Grande"/>
      </a:defRPr>
    </a:lvl3pPr>
    <a:lvl4pPr marL="1371600" algn="l" rtl="0" fontAlgn="base">
      <a:spcBef>
        <a:spcPct val="0"/>
      </a:spcBef>
      <a:spcAft>
        <a:spcPct val="0"/>
      </a:spcAft>
      <a:defRPr sz="1600" kern="1200">
        <a:solidFill>
          <a:srgbClr val="000000"/>
        </a:solidFill>
        <a:latin typeface="Lucida Grande"/>
        <a:ea typeface="+mn-ea"/>
        <a:cs typeface="+mn-cs"/>
        <a:sym typeface="Lucida Grande"/>
      </a:defRPr>
    </a:lvl4pPr>
    <a:lvl5pPr marL="1828800" algn="l" rtl="0" fontAlgn="base">
      <a:spcBef>
        <a:spcPct val="0"/>
      </a:spcBef>
      <a:spcAft>
        <a:spcPct val="0"/>
      </a:spcAft>
      <a:defRPr sz="1600" kern="1200">
        <a:solidFill>
          <a:srgbClr val="000000"/>
        </a:solidFill>
        <a:latin typeface="Lucida Grande"/>
        <a:ea typeface="+mn-ea"/>
        <a:cs typeface="+mn-cs"/>
        <a:sym typeface="Lucida Grande"/>
      </a:defRPr>
    </a:lvl5pPr>
    <a:lvl6pPr marL="2286000" algn="l" defTabSz="914400" rtl="0" eaLnBrk="1" latinLnBrk="0" hangingPunct="1">
      <a:defRPr sz="1600" kern="1200">
        <a:solidFill>
          <a:srgbClr val="000000"/>
        </a:solidFill>
        <a:latin typeface="Lucida Grande"/>
        <a:ea typeface="+mn-ea"/>
        <a:cs typeface="+mn-cs"/>
        <a:sym typeface="Lucida Grande"/>
      </a:defRPr>
    </a:lvl6pPr>
    <a:lvl7pPr marL="2743200" algn="l" defTabSz="914400" rtl="0" eaLnBrk="1" latinLnBrk="0" hangingPunct="1">
      <a:defRPr sz="1600" kern="1200">
        <a:solidFill>
          <a:srgbClr val="000000"/>
        </a:solidFill>
        <a:latin typeface="Lucida Grande"/>
        <a:ea typeface="+mn-ea"/>
        <a:cs typeface="+mn-cs"/>
        <a:sym typeface="Lucida Grande"/>
      </a:defRPr>
    </a:lvl7pPr>
    <a:lvl8pPr marL="3200400" algn="l" defTabSz="914400" rtl="0" eaLnBrk="1" latinLnBrk="0" hangingPunct="1">
      <a:defRPr sz="1600" kern="1200">
        <a:solidFill>
          <a:srgbClr val="000000"/>
        </a:solidFill>
        <a:latin typeface="Lucida Grande"/>
        <a:ea typeface="+mn-ea"/>
        <a:cs typeface="+mn-cs"/>
        <a:sym typeface="Lucida Grande"/>
      </a:defRPr>
    </a:lvl8pPr>
    <a:lvl9pPr marL="3657600" algn="l" defTabSz="914400" rtl="0" eaLnBrk="1" latinLnBrk="0" hangingPunct="1">
      <a:defRPr sz="1600" kern="1200">
        <a:solidFill>
          <a:srgbClr val="000000"/>
        </a:solidFill>
        <a:latin typeface="Lucida Grande"/>
        <a:ea typeface="+mn-ea"/>
        <a:cs typeface="+mn-cs"/>
        <a:sym typeface="Lucida Grande"/>
      </a:defRPr>
    </a:lvl9pPr>
  </p:defaultTextStyle>
  <p:extLst>
    <p:ext uri="{EFAFB233-063F-42B5-8137-9DF3F51BA10A}">
      <p15:sldGuideLst xmlns:p15="http://schemas.microsoft.com/office/powerpoint/2012/main" xmlns="">
        <p15:guide id="1" orient="horz" pos="3929" userDrawn="1">
          <p15:clr>
            <a:srgbClr val="A4A3A4"/>
          </p15:clr>
        </p15:guide>
        <p15:guide id="2" orient="horz" pos="867" userDrawn="1">
          <p15:clr>
            <a:srgbClr val="A4A3A4"/>
          </p15:clr>
        </p15:guide>
        <p15:guide id="3" orient="horz" pos="2137" userDrawn="1">
          <p15:clr>
            <a:srgbClr val="A4A3A4"/>
          </p15:clr>
        </p15:guide>
        <p15:guide id="4" pos="476" userDrawn="1">
          <p15:clr>
            <a:srgbClr val="A4A3A4"/>
          </p15:clr>
        </p15:guide>
        <p15:guide id="5" pos="5420" userDrawn="1">
          <p15:clr>
            <a:srgbClr val="A4A3A4"/>
          </p15:clr>
        </p15:guide>
        <p15:guide id="6" pos="2857"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00104885" initials="w"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9CCFF"/>
    <a:srgbClr val="CC3300"/>
    <a:srgbClr val="0099FF"/>
    <a:srgbClr val="95C6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0" autoAdjust="0"/>
    <p:restoredTop sz="86028" autoAdjust="0"/>
  </p:normalViewPr>
  <p:slideViewPr>
    <p:cSldViewPr>
      <p:cViewPr>
        <p:scale>
          <a:sx n="85" d="100"/>
          <a:sy n="85" d="100"/>
        </p:scale>
        <p:origin x="-1008" y="-80"/>
      </p:cViewPr>
      <p:guideLst>
        <p:guide orient="horz" pos="3929"/>
        <p:guide orient="horz" pos="867"/>
        <p:guide orient="horz" pos="2137"/>
        <p:guide pos="476"/>
        <p:guide pos="5420"/>
        <p:guide pos="2857"/>
      </p:guideLst>
    </p:cSldViewPr>
  </p:slideViewPr>
  <p:notesTextViewPr>
    <p:cViewPr>
      <p:scale>
        <a:sx n="100" d="100"/>
        <a:sy n="100" d="100"/>
      </p:scale>
      <p:origin x="0" y="0"/>
    </p:cViewPr>
  </p:notesTextViewPr>
  <p:sorterViewPr>
    <p:cViewPr>
      <p:scale>
        <a:sx n="61" d="100"/>
        <a:sy n="61" d="100"/>
      </p:scale>
      <p:origin x="0" y="-4614"/>
    </p:cViewPr>
  </p:sorterViewPr>
  <p:notesViewPr>
    <p:cSldViewPr>
      <p:cViewPr varScale="1">
        <p:scale>
          <a:sx n="83" d="100"/>
          <a:sy n="83" d="100"/>
        </p:scale>
        <p:origin x="3132" y="84"/>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notesMaster" Target="notesMasters/notes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interSettings" Target="printerSettings/printerSettings1.bin"/><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09"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p:spPr>
      </p:sp>
      <p:sp>
        <p:nvSpPr>
          <p:cNvPr id="17410" name="Rectangle 2"/>
          <p:cNvSpPr>
            <a:spLocks noGrp="1" noChangeArrowheads="1"/>
          </p:cNvSpPr>
          <p:nvPr>
            <p:ph type="body" sz="quarter" idx="1"/>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Tree>
    <p:extLst>
      <p:ext uri="{BB962C8B-B14F-4D97-AF65-F5344CB8AC3E}">
        <p14:creationId xmlns:p14="http://schemas.microsoft.com/office/powerpoint/2010/main" val="606221808"/>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FrutigerNext LT Bold"/>
        <a:ea typeface="华文细黑" panose="02010600040101010101" pitchFamily="2" charset="-122"/>
        <a:cs typeface="+mn-cs"/>
      </a:defRPr>
    </a:lvl1pPr>
    <a:lvl2pPr marL="457200" algn="l" rtl="0" fontAlgn="base">
      <a:spcBef>
        <a:spcPct val="0"/>
      </a:spcBef>
      <a:spcAft>
        <a:spcPct val="0"/>
      </a:spcAft>
      <a:defRPr sz="1200" kern="1200">
        <a:solidFill>
          <a:schemeClr val="tx1"/>
        </a:solidFill>
        <a:latin typeface="FrutigerNext LT Bold"/>
        <a:ea typeface="华文细黑" panose="02010600040101010101" pitchFamily="2" charset="-122"/>
        <a:cs typeface="+mn-cs"/>
      </a:defRPr>
    </a:lvl2pPr>
    <a:lvl3pPr marL="914400" algn="l" rtl="0" fontAlgn="base">
      <a:spcBef>
        <a:spcPct val="0"/>
      </a:spcBef>
      <a:spcAft>
        <a:spcPct val="0"/>
      </a:spcAft>
      <a:defRPr sz="1200" kern="1200">
        <a:solidFill>
          <a:schemeClr val="tx1"/>
        </a:solidFill>
        <a:latin typeface="FrutigerNext LT Bold"/>
        <a:ea typeface="华文细黑" panose="02010600040101010101" pitchFamily="2" charset="-122"/>
        <a:cs typeface="+mn-cs"/>
      </a:defRPr>
    </a:lvl3pPr>
    <a:lvl4pPr marL="1371600" algn="l" rtl="0" fontAlgn="base">
      <a:spcBef>
        <a:spcPct val="0"/>
      </a:spcBef>
      <a:spcAft>
        <a:spcPct val="0"/>
      </a:spcAft>
      <a:defRPr sz="1200" kern="1200">
        <a:solidFill>
          <a:schemeClr val="tx1"/>
        </a:solidFill>
        <a:latin typeface="FrutigerNext LT Bold"/>
        <a:ea typeface="华文细黑" panose="02010600040101010101" pitchFamily="2" charset="-122"/>
        <a:cs typeface="+mn-cs"/>
      </a:defRPr>
    </a:lvl4pPr>
    <a:lvl5pPr marL="1828800" algn="l" rtl="0" fontAlgn="base">
      <a:spcBef>
        <a:spcPct val="0"/>
      </a:spcBef>
      <a:spcAft>
        <a:spcPct val="0"/>
      </a:spcAft>
      <a:defRPr sz="1200" kern="1200">
        <a:solidFill>
          <a:schemeClr val="tx1"/>
        </a:solidFill>
        <a:latin typeface="FrutigerNext LT Bold"/>
        <a:ea typeface="华文细黑" panose="0201060004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993775" y="760413"/>
            <a:ext cx="5116513" cy="3836987"/>
          </a:xfrm>
          <a:ln/>
        </p:spPr>
      </p:sp>
      <p:sp>
        <p:nvSpPr>
          <p:cNvPr id="43011" name="备注占位符 1"/>
          <p:cNvSpPr>
            <a:spLocks noGrp="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3395728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30967089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3380066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10747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ltLang="zh-CN" baseline="0" dirty="0"/>
          </a:p>
          <a:p>
            <a:endParaRPr lang="en-US" altLang="zh-CN" baseline="0" dirty="0"/>
          </a:p>
          <a:p>
            <a:endParaRPr lang="en-US" altLang="zh-CN" baseline="0" dirty="0"/>
          </a:p>
          <a:p>
            <a:endParaRPr lang="en-US" altLang="zh-CN" baseline="0" dirty="0"/>
          </a:p>
          <a:p>
            <a:endParaRPr lang="en-US" altLang="zh-CN"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221E103-0928-42EE-9E4C-E0EBFD74829F}" type="slidenum">
              <a:rPr lang="zh-CN" altLang="en-US" smtClean="0"/>
              <a:pPr/>
              <a:t>18</a:t>
            </a:fld>
            <a:endParaRPr lang="zh-CN" altLang="en-US"/>
          </a:p>
        </p:txBody>
      </p:sp>
    </p:spTree>
    <p:extLst>
      <p:ext uri="{BB962C8B-B14F-4D97-AF65-F5344CB8AC3E}">
        <p14:creationId xmlns:p14="http://schemas.microsoft.com/office/powerpoint/2010/main" val="2617841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4E1010F-FD0D-424B-BBD2-81EA86B81E18}" type="slidenum">
              <a:rPr lang="zh-CN" altLang="en-US" smtClean="0"/>
              <a:pPr/>
              <a:t>21</a:t>
            </a:fld>
            <a:endParaRPr lang="zh-CN" altLang="en-US"/>
          </a:p>
        </p:txBody>
      </p:sp>
    </p:spTree>
    <p:extLst>
      <p:ext uri="{BB962C8B-B14F-4D97-AF65-F5344CB8AC3E}">
        <p14:creationId xmlns:p14="http://schemas.microsoft.com/office/powerpoint/2010/main" val="2503575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defRPr/>
            </a:pPr>
            <a:fld id="{5DB3E957-2BD1-4AD1-B7AF-1488274E5A03}" type="slidenum">
              <a:rPr lang="zh-CN" altLang="en-US" smtClean="0">
                <a:solidFill>
                  <a:prstClr val="black"/>
                </a:solidFill>
              </a:rPr>
              <a:pPr>
                <a:defRPr/>
              </a:pPr>
              <a:t>29</a:t>
            </a:fld>
            <a:endParaRPr lang="en-US" altLang="zh-CN">
              <a:solidFill>
                <a:prstClr val="black"/>
              </a:solidFill>
            </a:endParaRPr>
          </a:p>
        </p:txBody>
      </p:sp>
    </p:spTree>
    <p:extLst>
      <p:ext uri="{BB962C8B-B14F-4D97-AF65-F5344CB8AC3E}">
        <p14:creationId xmlns:p14="http://schemas.microsoft.com/office/powerpoint/2010/main" val="1035925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defRPr/>
            </a:pPr>
            <a:fld id="{5DB3E957-2BD1-4AD1-B7AF-1488274E5A03}" type="slidenum">
              <a:rPr lang="zh-CN" altLang="en-US" smtClean="0">
                <a:solidFill>
                  <a:prstClr val="black"/>
                </a:solidFill>
              </a:rPr>
              <a:pPr>
                <a:defRPr/>
              </a:pPr>
              <a:t>30</a:t>
            </a:fld>
            <a:endParaRPr lang="en-US" altLang="zh-CN">
              <a:solidFill>
                <a:prstClr val="black"/>
              </a:solidFill>
            </a:endParaRPr>
          </a:p>
        </p:txBody>
      </p:sp>
    </p:spTree>
    <p:extLst>
      <p:ext uri="{BB962C8B-B14F-4D97-AF65-F5344CB8AC3E}">
        <p14:creationId xmlns:p14="http://schemas.microsoft.com/office/powerpoint/2010/main" val="904173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defRPr/>
            </a:pPr>
            <a:fld id="{5DB3E957-2BD1-4AD1-B7AF-1488274E5A03}" type="slidenum">
              <a:rPr lang="zh-CN" altLang="en-US" smtClean="0">
                <a:solidFill>
                  <a:prstClr val="black"/>
                </a:solidFill>
              </a:rPr>
              <a:pPr>
                <a:defRPr/>
              </a:pPr>
              <a:t>31</a:t>
            </a:fld>
            <a:endParaRPr lang="en-US" altLang="zh-CN">
              <a:solidFill>
                <a:prstClr val="black"/>
              </a:solidFill>
            </a:endParaRPr>
          </a:p>
        </p:txBody>
      </p:sp>
    </p:spTree>
    <p:extLst>
      <p:ext uri="{BB962C8B-B14F-4D97-AF65-F5344CB8AC3E}">
        <p14:creationId xmlns:p14="http://schemas.microsoft.com/office/powerpoint/2010/main" val="2194120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defRPr/>
            </a:pPr>
            <a:fld id="{5DB3E957-2BD1-4AD1-B7AF-1488274E5A03}" type="slidenum">
              <a:rPr lang="zh-CN" altLang="en-US" smtClean="0">
                <a:solidFill>
                  <a:prstClr val="black"/>
                </a:solidFill>
              </a:rPr>
              <a:pPr>
                <a:defRPr/>
              </a:pPr>
              <a:t>32</a:t>
            </a:fld>
            <a:endParaRPr lang="en-US" altLang="zh-CN">
              <a:solidFill>
                <a:prstClr val="black"/>
              </a:solidFill>
            </a:endParaRPr>
          </a:p>
        </p:txBody>
      </p:sp>
    </p:spTree>
    <p:extLst>
      <p:ext uri="{BB962C8B-B14F-4D97-AF65-F5344CB8AC3E}">
        <p14:creationId xmlns:p14="http://schemas.microsoft.com/office/powerpoint/2010/main" val="7095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ltLang="zh-CN" baseline="0" dirty="0"/>
          </a:p>
          <a:p>
            <a:endParaRPr lang="en-US" altLang="zh-CN" baseline="0" dirty="0"/>
          </a:p>
          <a:p>
            <a:endParaRPr lang="en-US" altLang="zh-CN" baseline="0" dirty="0"/>
          </a:p>
          <a:p>
            <a:endParaRPr lang="en-US" altLang="zh-CN" baseline="0" dirty="0"/>
          </a:p>
          <a:p>
            <a:endParaRPr lang="en-US" altLang="zh-CN"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221E103-0928-42EE-9E4C-E0EBFD74829F}" type="slidenum">
              <a:rPr lang="zh-CN" altLang="en-US" smtClean="0"/>
              <a:pPr/>
              <a:t>33</a:t>
            </a:fld>
            <a:endParaRPr lang="zh-CN" altLang="en-US"/>
          </a:p>
        </p:txBody>
      </p:sp>
    </p:spTree>
    <p:extLst>
      <p:ext uri="{BB962C8B-B14F-4D97-AF65-F5344CB8AC3E}">
        <p14:creationId xmlns:p14="http://schemas.microsoft.com/office/powerpoint/2010/main" val="1818930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ltLang="zh-CN" baseline="0" dirty="0"/>
          </a:p>
          <a:p>
            <a:endParaRPr lang="en-US" altLang="zh-CN" baseline="0" dirty="0"/>
          </a:p>
          <a:p>
            <a:endParaRPr lang="en-US" altLang="zh-CN" baseline="0" dirty="0"/>
          </a:p>
          <a:p>
            <a:endParaRPr lang="en-US" altLang="zh-CN" baseline="0" dirty="0"/>
          </a:p>
          <a:p>
            <a:endParaRPr lang="en-US" altLang="zh-CN"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221E103-0928-42EE-9E4C-E0EBFD74829F}" type="slidenum">
              <a:rPr lang="zh-CN" altLang="en-US" smtClean="0"/>
              <a:pPr/>
              <a:t>3</a:t>
            </a:fld>
            <a:endParaRPr lang="zh-CN" altLang="en-US"/>
          </a:p>
        </p:txBody>
      </p:sp>
    </p:spTree>
    <p:extLst>
      <p:ext uri="{BB962C8B-B14F-4D97-AF65-F5344CB8AC3E}">
        <p14:creationId xmlns:p14="http://schemas.microsoft.com/office/powerpoint/2010/main" val="930567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28D75736-EBFD-44A6-B35C-4DA6F3062828}" type="slidenum">
              <a:rPr lang="zh-CN" altLang="en-US" smtClean="0"/>
              <a:pPr/>
              <a:t>35</a:t>
            </a:fld>
            <a:endParaRPr lang="zh-CN" altLang="en-US"/>
          </a:p>
        </p:txBody>
      </p:sp>
    </p:spTree>
    <p:extLst>
      <p:ext uri="{BB962C8B-B14F-4D97-AF65-F5344CB8AC3E}">
        <p14:creationId xmlns:p14="http://schemas.microsoft.com/office/powerpoint/2010/main" val="2284485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43000" y="685800"/>
            <a:ext cx="4572000" cy="3429000"/>
          </a:xfrm>
          <a:ln/>
        </p:spPr>
      </p:sp>
      <p:sp>
        <p:nvSpPr>
          <p:cNvPr id="72707" name="Rectangle 3"/>
          <p:cNvSpPr>
            <a:spLocks noGrp="1" noChangeArrowheads="1"/>
          </p:cNvSpPr>
          <p:nvPr>
            <p:ph type="body" idx="1"/>
          </p:nvPr>
        </p:nvSpPr>
        <p:spPr>
          <a:noFill/>
          <a:ln/>
        </p:spPr>
        <p:txBody>
          <a:bodyPr/>
          <a:lstStyle/>
          <a:p>
            <a:endParaRPr lang="zh-CN" altLang="en-US" dirty="0">
              <a:ea typeface="宋体" charset="-122"/>
            </a:endParaRPr>
          </a:p>
        </p:txBody>
      </p:sp>
    </p:spTree>
    <p:extLst>
      <p:ext uri="{BB962C8B-B14F-4D97-AF65-F5344CB8AC3E}">
        <p14:creationId xmlns:p14="http://schemas.microsoft.com/office/powerpoint/2010/main" val="35176005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sz="1200" b="1" kern="1200" dirty="0" err="1" smtClean="0">
                <a:solidFill>
                  <a:schemeClr val="tx1"/>
                </a:solidFill>
                <a:effectLst/>
                <a:latin typeface="FrutigerNext LT Bold"/>
                <a:ea typeface="华文细黑" panose="02010600040101010101" pitchFamily="2" charset="-122"/>
                <a:cs typeface="+mn-cs"/>
              </a:rPr>
              <a:t>BSS</a:t>
            </a:r>
            <a:r>
              <a:rPr lang="en-US" altLang="zh-TW" sz="1200" kern="1200" dirty="0" err="1" smtClean="0">
                <a:solidFill>
                  <a:schemeClr val="tx1"/>
                </a:solidFill>
                <a:effectLst/>
                <a:latin typeface="FrutigerNext LT Bold"/>
                <a:ea typeface="华文细黑" panose="02010600040101010101" pitchFamily="2" charset="-122"/>
                <a:cs typeface="+mn-cs"/>
              </a:rPr>
              <a:t>:Business</a:t>
            </a:r>
            <a:r>
              <a:rPr lang="en-US" altLang="zh-TW" sz="1200" kern="1200" dirty="0" smtClean="0">
                <a:solidFill>
                  <a:schemeClr val="tx1"/>
                </a:solidFill>
                <a:effectLst/>
                <a:latin typeface="FrutigerNext LT Bold"/>
                <a:ea typeface="华文细黑" panose="02010600040101010101" pitchFamily="2" charset="-122"/>
                <a:cs typeface="+mn-cs"/>
              </a:rPr>
              <a:t> support system </a:t>
            </a:r>
            <a:r>
              <a:rPr lang="zh-TW" altLang="en-US" sz="1200" kern="1200" dirty="0" smtClean="0">
                <a:solidFill>
                  <a:schemeClr val="tx1"/>
                </a:solidFill>
                <a:effectLst/>
                <a:latin typeface="FrutigerNext LT Bold"/>
                <a:ea typeface="华文细黑" panose="02010600040101010101" pitchFamily="2" charset="-122"/>
                <a:cs typeface="+mn-cs"/>
              </a:rPr>
              <a:t>业务支撑系统</a:t>
            </a:r>
            <a:endParaRPr lang="zh-TW" altLang="en-US" dirty="0" smtClean="0"/>
          </a:p>
          <a:p>
            <a:r>
              <a:rPr lang="en-US" altLang="zh-TW" sz="1200" b="1" kern="1200" dirty="0" err="1" smtClean="0">
                <a:solidFill>
                  <a:schemeClr val="tx1"/>
                </a:solidFill>
                <a:effectLst/>
                <a:latin typeface="FrutigerNext LT Bold"/>
                <a:ea typeface="华文细黑" panose="02010600040101010101" pitchFamily="2" charset="-122"/>
                <a:cs typeface="+mn-cs"/>
              </a:rPr>
              <a:t>OSS</a:t>
            </a:r>
            <a:r>
              <a:rPr lang="en-US" altLang="zh-TW" sz="1200" kern="1200" dirty="0" err="1" smtClean="0">
                <a:solidFill>
                  <a:schemeClr val="tx1"/>
                </a:solidFill>
                <a:effectLst/>
                <a:latin typeface="FrutigerNext LT Bold"/>
                <a:ea typeface="华文细黑" panose="02010600040101010101" pitchFamily="2" charset="-122"/>
                <a:cs typeface="+mn-cs"/>
              </a:rPr>
              <a:t>:Operation</a:t>
            </a:r>
            <a:r>
              <a:rPr lang="en-US" altLang="zh-TW" sz="1200" kern="1200" dirty="0" smtClean="0">
                <a:solidFill>
                  <a:schemeClr val="tx1"/>
                </a:solidFill>
                <a:effectLst/>
                <a:latin typeface="FrutigerNext LT Bold"/>
                <a:ea typeface="华文细黑" panose="02010600040101010101" pitchFamily="2" charset="-122"/>
                <a:cs typeface="+mn-cs"/>
              </a:rPr>
              <a:t> support system </a:t>
            </a:r>
            <a:r>
              <a:rPr lang="zh-TW" altLang="en-US" sz="1200" kern="1200" dirty="0" smtClean="0">
                <a:solidFill>
                  <a:schemeClr val="tx1"/>
                </a:solidFill>
                <a:effectLst/>
                <a:latin typeface="FrutigerNext LT Bold"/>
                <a:ea typeface="华文细黑" panose="02010600040101010101" pitchFamily="2" charset="-122"/>
                <a:cs typeface="+mn-cs"/>
              </a:rPr>
              <a:t>运营支撑系统</a:t>
            </a:r>
            <a:endParaRPr lang="zh-TW" altLang="en-US" dirty="0" smtClean="0"/>
          </a:p>
          <a:p>
            <a:endParaRPr kumimoji="1" lang="zh-CN" altLang="en-US" dirty="0"/>
          </a:p>
        </p:txBody>
      </p:sp>
    </p:spTree>
    <p:extLst>
      <p:ext uri="{BB962C8B-B14F-4D97-AF65-F5344CB8AC3E}">
        <p14:creationId xmlns:p14="http://schemas.microsoft.com/office/powerpoint/2010/main" val="2326137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3852016" y="9431814"/>
            <a:ext cx="2945659" cy="496411"/>
          </a:xfrm>
          <a:prstGeom prst="rect">
            <a:avLst/>
          </a:prstGeom>
        </p:spPr>
        <p:txBody>
          <a:bodyPr/>
          <a:lstStyle/>
          <a:p>
            <a:pPr>
              <a:defRPr/>
            </a:pPr>
            <a:fld id="{35F96A40-B3BF-4D66-ACC2-3474F21DD8A9}" type="slidenum">
              <a:rPr lang="zh-CN" altLang="en-US" smtClean="0"/>
              <a:pPr>
                <a:defRPr/>
              </a:pPr>
              <a:t>43</a:t>
            </a:fld>
            <a:endParaRPr lang="en-US" altLang="zh-CN"/>
          </a:p>
        </p:txBody>
      </p:sp>
    </p:spTree>
    <p:extLst>
      <p:ext uri="{BB962C8B-B14F-4D97-AF65-F5344CB8AC3E}">
        <p14:creationId xmlns:p14="http://schemas.microsoft.com/office/powerpoint/2010/main" val="3540348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3852016" y="9431814"/>
            <a:ext cx="2945659" cy="496411"/>
          </a:xfrm>
          <a:prstGeom prst="rect">
            <a:avLst/>
          </a:prstGeom>
        </p:spPr>
        <p:txBody>
          <a:bodyPr/>
          <a:lstStyle/>
          <a:p>
            <a:pPr>
              <a:defRPr/>
            </a:pPr>
            <a:fld id="{35F96A40-B3BF-4D66-ACC2-3474F21DD8A9}" type="slidenum">
              <a:rPr lang="zh-CN" altLang="en-US" smtClean="0"/>
              <a:pPr>
                <a:defRPr/>
              </a:pPr>
              <a:t>44</a:t>
            </a:fld>
            <a:endParaRPr lang="en-US" altLang="zh-CN"/>
          </a:p>
        </p:txBody>
      </p:sp>
    </p:spTree>
    <p:extLst>
      <p:ext uri="{BB962C8B-B14F-4D97-AF65-F5344CB8AC3E}">
        <p14:creationId xmlns:p14="http://schemas.microsoft.com/office/powerpoint/2010/main" val="3347901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3852016" y="9431814"/>
            <a:ext cx="2945659" cy="496411"/>
          </a:xfrm>
          <a:prstGeom prst="rect">
            <a:avLst/>
          </a:prstGeom>
        </p:spPr>
        <p:txBody>
          <a:bodyPr/>
          <a:lstStyle/>
          <a:p>
            <a:pPr>
              <a:defRPr/>
            </a:pPr>
            <a:fld id="{35F96A40-B3BF-4D66-ACC2-3474F21DD8A9}" type="slidenum">
              <a:rPr lang="zh-CN" altLang="en-US" smtClean="0"/>
              <a:pPr>
                <a:defRPr/>
              </a:pPr>
              <a:t>45</a:t>
            </a:fld>
            <a:endParaRPr lang="en-US" altLang="zh-CN"/>
          </a:p>
        </p:txBody>
      </p:sp>
    </p:spTree>
    <p:extLst>
      <p:ext uri="{BB962C8B-B14F-4D97-AF65-F5344CB8AC3E}">
        <p14:creationId xmlns:p14="http://schemas.microsoft.com/office/powerpoint/2010/main" val="2606329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a:xfrm>
            <a:off x="3852016" y="9431814"/>
            <a:ext cx="2945659" cy="496411"/>
          </a:xfrm>
          <a:prstGeom prst="rect">
            <a:avLst/>
          </a:prstGeom>
        </p:spPr>
        <p:txBody>
          <a:bodyPr/>
          <a:lstStyle/>
          <a:p>
            <a:pPr>
              <a:defRPr/>
            </a:pPr>
            <a:fld id="{35F96A40-B3BF-4D66-ACC2-3474F21DD8A9}" type="slidenum">
              <a:rPr lang="zh-CN" altLang="en-US" smtClean="0"/>
              <a:pPr>
                <a:defRPr/>
              </a:pPr>
              <a:t>46</a:t>
            </a:fld>
            <a:endParaRPr lang="en-US" altLang="zh-CN"/>
          </a:p>
        </p:txBody>
      </p:sp>
    </p:spTree>
    <p:extLst>
      <p:ext uri="{BB962C8B-B14F-4D97-AF65-F5344CB8AC3E}">
        <p14:creationId xmlns:p14="http://schemas.microsoft.com/office/powerpoint/2010/main" val="3375422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52016" y="9431814"/>
            <a:ext cx="2945659" cy="496411"/>
          </a:xfrm>
          <a:prstGeom prst="rect">
            <a:avLst/>
          </a:prstGeom>
        </p:spPr>
        <p:txBody>
          <a:bodyPr/>
          <a:lstStyle/>
          <a:p>
            <a:pPr>
              <a:defRPr/>
            </a:pPr>
            <a:fld id="{35F96A40-B3BF-4D66-ACC2-3474F21DD8A9}" type="slidenum">
              <a:rPr lang="zh-CN" altLang="en-US" smtClean="0"/>
              <a:pPr>
                <a:defRPr/>
              </a:pPr>
              <a:t>47</a:t>
            </a:fld>
            <a:endParaRPr lang="en-US" altLang="zh-CN"/>
          </a:p>
        </p:txBody>
      </p:sp>
    </p:spTree>
    <p:extLst>
      <p:ext uri="{BB962C8B-B14F-4D97-AF65-F5344CB8AC3E}">
        <p14:creationId xmlns:p14="http://schemas.microsoft.com/office/powerpoint/2010/main" val="1511171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ltLang="zh-CN" baseline="0" dirty="0"/>
          </a:p>
          <a:p>
            <a:endParaRPr lang="en-US" altLang="zh-CN" baseline="0" dirty="0"/>
          </a:p>
          <a:p>
            <a:endParaRPr lang="en-US" altLang="zh-CN" baseline="0" dirty="0"/>
          </a:p>
          <a:p>
            <a:endParaRPr lang="en-US" altLang="zh-CN" baseline="0" dirty="0"/>
          </a:p>
          <a:p>
            <a:endParaRPr lang="en-US" altLang="zh-CN"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221E103-0928-42EE-9E4C-E0EBFD74829F}" type="slidenum">
              <a:rPr lang="zh-CN" altLang="en-US" smtClean="0"/>
              <a:pPr/>
              <a:t>48</a:t>
            </a:fld>
            <a:endParaRPr lang="zh-CN" altLang="en-US"/>
          </a:p>
        </p:txBody>
      </p:sp>
    </p:spTree>
    <p:extLst>
      <p:ext uri="{BB962C8B-B14F-4D97-AF65-F5344CB8AC3E}">
        <p14:creationId xmlns:p14="http://schemas.microsoft.com/office/powerpoint/2010/main" val="1933094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27282" marR="0" lvl="0" indent="-127282" defTabSz="914400" eaLnBrk="1" fontAlgn="auto" latinLnBrk="0" hangingPunct="1">
              <a:lnSpc>
                <a:spcPct val="100000"/>
              </a:lnSpc>
              <a:spcBef>
                <a:spcPts val="0"/>
              </a:spcBef>
              <a:spcAft>
                <a:spcPts val="0"/>
              </a:spcAft>
              <a:buClr>
                <a:srgbClr val="C00000"/>
              </a:buClr>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微软雅黑" pitchFamily="34" charset="-122"/>
              <a:ea typeface="微软雅黑" pitchFamily="34" charset="-122"/>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328058-29F7-46C6-8D38-03A129804023}" type="slidenum">
              <a:rPr lang="en-US" altLang="zh-CN" smtClean="0"/>
              <a:pPr/>
              <a:t>50</a:t>
            </a:fld>
            <a:endParaRPr lang="en-US" altLang="zh-CN"/>
          </a:p>
        </p:txBody>
      </p:sp>
    </p:spTree>
    <p:extLst>
      <p:ext uri="{BB962C8B-B14F-4D97-AF65-F5344CB8AC3E}">
        <p14:creationId xmlns:p14="http://schemas.microsoft.com/office/powerpoint/2010/main" val="134242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2132206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xfrm>
            <a:off x="3884613" y="8685213"/>
            <a:ext cx="2971800" cy="457200"/>
          </a:xfrm>
          <a:prstGeom prst="rect">
            <a:avLst/>
          </a:prstGeom>
          <a:noFill/>
        </p:spPr>
        <p:txBody>
          <a:bodyPr/>
          <a:lstStyle/>
          <a:p>
            <a:pPr>
              <a:buClr>
                <a:srgbClr val="EEECE1"/>
              </a:buClr>
            </a:pPr>
            <a:fld id="{C8DEE5E2-F193-4882-8F74-7ABAC95665FD}" type="slidenum">
              <a:rPr lang="zh-CN" altLang="en-US">
                <a:solidFill>
                  <a:prstClr val="black"/>
                </a:solidFill>
                <a:latin typeface="Arial" charset="0"/>
              </a:rPr>
              <a:pPr>
                <a:buClr>
                  <a:srgbClr val="EEECE1"/>
                </a:buClr>
              </a:pPr>
              <a:t>56</a:t>
            </a:fld>
            <a:endParaRPr lang="en-US" altLang="zh-CN">
              <a:solidFill>
                <a:prstClr val="black"/>
              </a:solidFill>
              <a:latin typeface="Arial" charset="0"/>
            </a:endParaRPr>
          </a:p>
        </p:txBody>
      </p:sp>
      <p:sp>
        <p:nvSpPr>
          <p:cNvPr id="119811" name="Rectangle 2"/>
          <p:cNvSpPr>
            <a:spLocks noGrp="1" noRot="1" noChangeAspect="1" noChangeArrowheads="1" noTextEdit="1"/>
          </p:cNvSpPr>
          <p:nvPr>
            <p:ph type="sldImg"/>
          </p:nvPr>
        </p:nvSpPr>
        <p:spPr>
          <a:xfrm>
            <a:off x="1143000" y="685800"/>
            <a:ext cx="4572000" cy="3429000"/>
          </a:xfrm>
          <a:ln/>
        </p:spPr>
      </p:sp>
      <p:sp>
        <p:nvSpPr>
          <p:cNvPr id="119812" name="Rectangle 3"/>
          <p:cNvSpPr>
            <a:spLocks noGrp="1" noChangeArrowheads="1"/>
          </p:cNvSpPr>
          <p:nvPr>
            <p:ph type="body" idx="1"/>
          </p:nvPr>
        </p:nvSpPr>
        <p:spPr>
          <a:xfrm>
            <a:off x="685800" y="4343400"/>
            <a:ext cx="5486400" cy="4114800"/>
          </a:xfrm>
          <a:noFill/>
          <a:ln/>
        </p:spPr>
        <p:txBody>
          <a:bodyPr/>
          <a:lstStyle/>
          <a:p>
            <a:pPr eaLnBrk="1" hangingPunct="1"/>
            <a:endParaRPr lang="zh-CN" altLang="en-US" dirty="0">
              <a:latin typeface="Arial" charset="0"/>
              <a:ea typeface="宋体" charset="-122"/>
            </a:endParaRPr>
          </a:p>
        </p:txBody>
      </p:sp>
    </p:spTree>
    <p:extLst>
      <p:ext uri="{BB962C8B-B14F-4D97-AF65-F5344CB8AC3E}">
        <p14:creationId xmlns:p14="http://schemas.microsoft.com/office/powerpoint/2010/main" val="3841709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latin typeface="FrutigerNext LT Regular" panose="020B0503040504020204"/>
                <a:ea typeface="华文细黑" panose="02010600040101010101" pitchFamily="2" charset="-122"/>
                <a:cs typeface="Times New Roman" pitchFamily="18" charset="0"/>
              </a:rPr>
              <a:t>Google </a:t>
            </a:r>
            <a:r>
              <a:rPr lang="zh-CN" altLang="en-US" dirty="0">
                <a:latin typeface="FrutigerNext LT Regular" panose="020B0503040504020204"/>
                <a:ea typeface="华文细黑" panose="02010600040101010101" pitchFamily="2" charset="-122"/>
                <a:cs typeface="Times New Roman" pitchFamily="18" charset="0"/>
              </a:rPr>
              <a:t>上每天需要处理</a:t>
            </a:r>
            <a:r>
              <a:rPr lang="en-US" altLang="zh-CN" dirty="0">
                <a:latin typeface="FrutigerNext LT Regular" panose="020B0503040504020204"/>
                <a:ea typeface="华文细黑" panose="02010600040101010101" pitchFamily="2" charset="-122"/>
                <a:cs typeface="Times New Roman" pitchFamily="18" charset="0"/>
              </a:rPr>
              <a:t>24PB </a:t>
            </a:r>
            <a:r>
              <a:rPr lang="zh-CN" altLang="en-US" dirty="0">
                <a:latin typeface="FrutigerNext LT Regular" panose="020B0503040504020204"/>
                <a:ea typeface="华文细黑" panose="02010600040101010101" pitchFamily="2" charset="-122"/>
                <a:cs typeface="Times New Roman" pitchFamily="18" charset="0"/>
              </a:rPr>
              <a:t>的数据</a:t>
            </a:r>
            <a:r>
              <a:rPr lang="en-US" altLang="zh-CN" dirty="0">
                <a:latin typeface="FrutigerNext LT Regular" panose="020B0503040504020204"/>
                <a:ea typeface="华文细黑" panose="02010600040101010101" pitchFamily="2" charset="-122"/>
                <a:cs typeface="Times New Roman" pitchFamily="18" charset="0"/>
              </a:rPr>
              <a:t> </a:t>
            </a:r>
            <a:r>
              <a:rPr lang="zh-CN" altLang="en-US" dirty="0">
                <a:latin typeface="FrutigerNext LT Regular" panose="020B0503040504020204"/>
                <a:ea typeface="华文细黑" panose="02010600040101010101" pitchFamily="2" charset="-122"/>
                <a:cs typeface="Times New Roman" pitchFamily="18" charset="0"/>
              </a:rPr>
              <a:t>，全球每秒钟发送 </a:t>
            </a:r>
            <a:r>
              <a:rPr lang="en-US" altLang="zh-CN" b="1" dirty="0">
                <a:latin typeface="FrutigerNext LT Regular" panose="020B0503040504020204"/>
                <a:ea typeface="华文细黑" panose="02010600040101010101" pitchFamily="2" charset="-122"/>
                <a:cs typeface="Times New Roman" pitchFamily="18" charset="0"/>
              </a:rPr>
              <a:t>2.9 </a:t>
            </a:r>
            <a:r>
              <a:rPr lang="zh-CN" altLang="en-US" b="1" dirty="0">
                <a:latin typeface="FrutigerNext LT Regular" panose="020B0503040504020204"/>
                <a:ea typeface="华文细黑" panose="02010600040101010101" pitchFamily="2" charset="-122"/>
                <a:cs typeface="Times New Roman" pitchFamily="18" charset="0"/>
              </a:rPr>
              <a:t>百万封</a:t>
            </a:r>
            <a:r>
              <a:rPr lang="zh-CN" altLang="en-US" dirty="0">
                <a:latin typeface="FrutigerNext LT Regular" panose="020B0503040504020204"/>
                <a:ea typeface="华文细黑" panose="02010600040101010101" pitchFamily="2" charset="-122"/>
                <a:cs typeface="Times New Roman" pitchFamily="18" charset="0"/>
              </a:rPr>
              <a:t>电子邮件，每天会有 </a:t>
            </a:r>
            <a:r>
              <a:rPr lang="en-US" altLang="zh-CN" b="1" dirty="0">
                <a:latin typeface="FrutigerNext LT Regular" panose="020B0503040504020204"/>
                <a:ea typeface="华文细黑" panose="02010600040101010101" pitchFamily="2" charset="-122"/>
                <a:cs typeface="Times New Roman" pitchFamily="18" charset="0"/>
              </a:rPr>
              <a:t>2.88 </a:t>
            </a:r>
            <a:r>
              <a:rPr lang="zh-CN" altLang="en-US" b="1" dirty="0">
                <a:latin typeface="FrutigerNext LT Regular" panose="020B0503040504020204"/>
                <a:ea typeface="华文细黑" panose="02010600040101010101" pitchFamily="2" charset="-122"/>
                <a:cs typeface="Times New Roman" pitchFamily="18" charset="0"/>
              </a:rPr>
              <a:t>万个小时</a:t>
            </a:r>
            <a:r>
              <a:rPr lang="zh-CN" altLang="en-US" dirty="0">
                <a:latin typeface="FrutigerNext LT Regular" panose="020B0503040504020204"/>
                <a:ea typeface="华文细黑" panose="02010600040101010101" pitchFamily="2" charset="-122"/>
                <a:cs typeface="Times New Roman" pitchFamily="18" charset="0"/>
              </a:rPr>
              <a:t>的视频上传到</a:t>
            </a:r>
            <a:r>
              <a:rPr lang="en-US" altLang="zh-CN" dirty="0" err="1">
                <a:latin typeface="FrutigerNext LT Regular" panose="020B0503040504020204"/>
                <a:ea typeface="华文细黑" panose="02010600040101010101" pitchFamily="2" charset="-122"/>
                <a:cs typeface="Times New Roman" pitchFamily="18" charset="0"/>
              </a:rPr>
              <a:t>Youtube</a:t>
            </a:r>
            <a:r>
              <a:rPr lang="zh-CN" altLang="en-US" dirty="0">
                <a:latin typeface="FrutigerNext LT Regular" panose="020B0503040504020204"/>
                <a:ea typeface="华文细黑" panose="02010600040101010101" pitchFamily="2" charset="-122"/>
                <a:cs typeface="Times New Roman" pitchFamily="18" charset="0"/>
              </a:rPr>
              <a:t>，足够一个人昼夜不息的观看</a:t>
            </a:r>
            <a:r>
              <a:rPr lang="en-US" altLang="zh-CN" dirty="0">
                <a:latin typeface="FrutigerNext LT Regular" panose="020B0503040504020204"/>
                <a:ea typeface="华文细黑" panose="02010600040101010101" pitchFamily="2" charset="-122"/>
                <a:cs typeface="Times New Roman" pitchFamily="18" charset="0"/>
              </a:rPr>
              <a:t>3.3 </a:t>
            </a:r>
            <a:r>
              <a:rPr lang="zh-CN" altLang="en-US" dirty="0">
                <a:latin typeface="FrutigerNext LT Regular" panose="020B0503040504020204"/>
                <a:ea typeface="华文细黑" panose="02010600040101010101" pitchFamily="2" charset="-122"/>
                <a:cs typeface="Times New Roman" pitchFamily="18" charset="0"/>
              </a:rPr>
              <a:t>年</a:t>
            </a:r>
            <a:r>
              <a:rPr lang="en-US" altLang="zh-CN" dirty="0">
                <a:latin typeface="FrutigerNext LT Regular" panose="020B0503040504020204"/>
                <a:ea typeface="华文细黑" panose="02010600040101010101" pitchFamily="2" charset="-122"/>
                <a:cs typeface="Times New Roman" pitchFamily="18" charset="0"/>
              </a:rPr>
              <a:t>…</a:t>
            </a:r>
            <a:r>
              <a:rPr lang="zh-CN" altLang="en-US" dirty="0">
                <a:latin typeface="FrutigerNext LT Regular" panose="020B0503040504020204"/>
                <a:ea typeface="华文细黑" panose="02010600040101010101" pitchFamily="2" charset="-122"/>
                <a:cs typeface="Times New Roman" pitchFamily="18" charset="0"/>
              </a:rPr>
              <a:t>推特上每天发布 </a:t>
            </a:r>
            <a:r>
              <a:rPr lang="en-US" altLang="zh-CN" b="1" dirty="0">
                <a:latin typeface="FrutigerNext LT Regular" panose="020B0503040504020204"/>
                <a:ea typeface="华文细黑" panose="02010600040101010101" pitchFamily="2" charset="-122"/>
                <a:cs typeface="Times New Roman" pitchFamily="18" charset="0"/>
              </a:rPr>
              <a:t>5 </a:t>
            </a:r>
            <a:r>
              <a:rPr lang="zh-CN" altLang="en-US" b="1" dirty="0">
                <a:latin typeface="FrutigerNext LT Regular" panose="020B0503040504020204"/>
                <a:ea typeface="华文细黑" panose="02010600040101010101" pitchFamily="2" charset="-122"/>
                <a:cs typeface="Times New Roman" pitchFamily="18" charset="0"/>
              </a:rPr>
              <a:t>千万条</a:t>
            </a:r>
            <a:r>
              <a:rPr lang="zh-CN" altLang="en-US" dirty="0">
                <a:latin typeface="FrutigerNext LT Regular" panose="020B0503040504020204"/>
                <a:ea typeface="华文细黑" panose="02010600040101010101" pitchFamily="2" charset="-122"/>
                <a:cs typeface="Times New Roman" pitchFamily="18" charset="0"/>
              </a:rPr>
              <a:t>消息，假设</a:t>
            </a:r>
            <a:r>
              <a:rPr lang="en-US" altLang="zh-CN" dirty="0">
                <a:latin typeface="FrutigerNext LT Regular" panose="020B0503040504020204"/>
                <a:ea typeface="华文细黑" panose="02010600040101010101" pitchFamily="2" charset="-122"/>
                <a:cs typeface="Times New Roman" pitchFamily="18" charset="0"/>
              </a:rPr>
              <a:t>10 </a:t>
            </a:r>
            <a:r>
              <a:rPr lang="zh-CN" altLang="en-US" dirty="0">
                <a:latin typeface="FrutigerNext LT Regular" panose="020B0503040504020204"/>
                <a:ea typeface="华文细黑" panose="02010600040101010101" pitchFamily="2" charset="-122"/>
                <a:cs typeface="Times New Roman" pitchFamily="18" charset="0"/>
              </a:rPr>
              <a:t>秒钟浏览一条信息，这些消息足够一个人昼夜不息的浏览</a:t>
            </a:r>
            <a:r>
              <a:rPr lang="en-US" altLang="zh-CN" dirty="0">
                <a:latin typeface="FrutigerNext LT Regular" panose="020B0503040504020204"/>
                <a:ea typeface="华文细黑" panose="02010600040101010101" pitchFamily="2" charset="-122"/>
                <a:cs typeface="Times New Roman" pitchFamily="18" charset="0"/>
              </a:rPr>
              <a:t>16 </a:t>
            </a:r>
            <a:r>
              <a:rPr lang="zh-CN" altLang="en-US" dirty="0">
                <a:latin typeface="FrutigerNext LT Regular" panose="020B0503040504020204"/>
                <a:ea typeface="华文细黑" panose="02010600040101010101" pitchFamily="2" charset="-122"/>
                <a:cs typeface="Times New Roman" pitchFamily="18" charset="0"/>
              </a:rPr>
              <a:t>年</a:t>
            </a:r>
            <a:r>
              <a:rPr lang="en-US" altLang="zh-CN" dirty="0">
                <a:latin typeface="FrutigerNext LT Regular" panose="020B0503040504020204"/>
                <a:ea typeface="华文细黑" panose="02010600040101010101" pitchFamily="2" charset="-122"/>
                <a:cs typeface="Times New Roman" pitchFamily="18" charset="0"/>
              </a:rPr>
              <a:t>…</a:t>
            </a:r>
            <a:r>
              <a:rPr lang="zh-CN" altLang="en-US" dirty="0">
                <a:latin typeface="FrutigerNext LT Regular" panose="020B0503040504020204"/>
                <a:ea typeface="华文细黑" panose="02010600040101010101" pitchFamily="2" charset="-122"/>
                <a:cs typeface="Times New Roman" pitchFamily="18" charset="0"/>
              </a:rPr>
              <a:t>每天亚马逊上将产生 </a:t>
            </a:r>
            <a:r>
              <a:rPr lang="en-US" altLang="zh-CN" b="1" dirty="0">
                <a:latin typeface="FrutigerNext LT Regular" panose="020B0503040504020204"/>
                <a:ea typeface="华文细黑" panose="02010600040101010101" pitchFamily="2" charset="-122"/>
                <a:cs typeface="Times New Roman" pitchFamily="18" charset="0"/>
              </a:rPr>
              <a:t>6.3 </a:t>
            </a:r>
            <a:r>
              <a:rPr lang="zh-CN" altLang="en-US" b="1" dirty="0">
                <a:latin typeface="FrutigerNext LT Regular" panose="020B0503040504020204"/>
                <a:ea typeface="华文细黑" panose="02010600040101010101" pitchFamily="2" charset="-122"/>
                <a:cs typeface="Times New Roman" pitchFamily="18" charset="0"/>
              </a:rPr>
              <a:t>百万笔</a:t>
            </a:r>
            <a:r>
              <a:rPr lang="zh-CN" altLang="en-US" dirty="0">
                <a:latin typeface="FrutigerNext LT Regular" panose="020B0503040504020204"/>
                <a:ea typeface="华文细黑" panose="02010600040101010101" pitchFamily="2" charset="-122"/>
                <a:cs typeface="Times New Roman" pitchFamily="18" charset="0"/>
              </a:rPr>
              <a:t>订单</a:t>
            </a:r>
            <a:r>
              <a:rPr lang="en-US" altLang="zh-CN" dirty="0">
                <a:latin typeface="FrutigerNext LT Regular" panose="020B0503040504020204"/>
                <a:ea typeface="华文细黑" panose="02010600040101010101" pitchFamily="2" charset="-122"/>
                <a:cs typeface="Times New Roman" pitchFamily="18" charset="0"/>
              </a:rPr>
              <a:t>…</a:t>
            </a:r>
            <a:r>
              <a:rPr lang="zh-CN" altLang="en-US" dirty="0">
                <a:latin typeface="FrutigerNext LT Regular" panose="020B0503040504020204"/>
                <a:ea typeface="华文细黑" panose="02010600040101010101" pitchFamily="2" charset="-122"/>
                <a:cs typeface="Times New Roman" pitchFamily="18" charset="0"/>
              </a:rPr>
              <a:t>每个月网民在</a:t>
            </a:r>
            <a:r>
              <a:rPr lang="en-US" altLang="zh-CN" dirty="0">
                <a:latin typeface="FrutigerNext LT Regular" panose="020B0503040504020204"/>
                <a:ea typeface="华文细黑" panose="02010600040101010101" pitchFamily="2" charset="-122"/>
                <a:cs typeface="Times New Roman" pitchFamily="18" charset="0"/>
              </a:rPr>
              <a:t>Facebook </a:t>
            </a:r>
            <a:r>
              <a:rPr lang="zh-CN" altLang="en-US" dirty="0">
                <a:latin typeface="FrutigerNext LT Regular" panose="020B0503040504020204"/>
                <a:ea typeface="华文细黑" panose="02010600040101010101" pitchFamily="2" charset="-122"/>
                <a:cs typeface="Times New Roman" pitchFamily="18" charset="0"/>
              </a:rPr>
              <a:t>上要花费</a:t>
            </a:r>
            <a:r>
              <a:rPr lang="en-US" altLang="zh-CN" b="1" dirty="0">
                <a:latin typeface="FrutigerNext LT Regular" panose="020B0503040504020204"/>
                <a:ea typeface="华文细黑" panose="02010600040101010101" pitchFamily="2" charset="-122"/>
                <a:cs typeface="Times New Roman" pitchFamily="18" charset="0"/>
              </a:rPr>
              <a:t>7 </a:t>
            </a:r>
            <a:r>
              <a:rPr lang="zh-CN" altLang="en-US" b="1" dirty="0">
                <a:latin typeface="FrutigerNext LT Regular" panose="020B0503040504020204"/>
                <a:ea typeface="华文细黑" panose="02010600040101010101" pitchFamily="2" charset="-122"/>
                <a:cs typeface="Times New Roman" pitchFamily="18" charset="0"/>
              </a:rPr>
              <a:t>千亿分钟</a:t>
            </a:r>
            <a:r>
              <a:rPr lang="zh-CN" altLang="en-US" dirty="0">
                <a:latin typeface="FrutigerNext LT Regular" panose="020B0503040504020204"/>
                <a:ea typeface="华文细黑" panose="02010600040101010101" pitchFamily="2" charset="-122"/>
                <a:cs typeface="Times New Roman" pitchFamily="18" charset="0"/>
              </a:rPr>
              <a:t>，被移动互联网使用者发送和接收的数据高达</a:t>
            </a:r>
            <a:r>
              <a:rPr lang="en-US" altLang="zh-CN" b="1" dirty="0">
                <a:latin typeface="FrutigerNext LT Regular" panose="020B0503040504020204"/>
                <a:ea typeface="华文细黑" panose="02010600040101010101" pitchFamily="2" charset="-122"/>
                <a:cs typeface="Times New Roman" pitchFamily="18" charset="0"/>
              </a:rPr>
              <a:t>1.3EB</a:t>
            </a:r>
            <a:r>
              <a:rPr lang="en-US" altLang="zh-CN" dirty="0">
                <a:latin typeface="FrutigerNext LT Regular" panose="020B0503040504020204"/>
                <a:ea typeface="华文细黑" panose="02010600040101010101" pitchFamily="2" charset="-122"/>
                <a:cs typeface="Times New Roman" pitchFamily="18" charset="0"/>
              </a:rPr>
              <a:t>…</a:t>
            </a:r>
          </a:p>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C0A9F28D-5C8B-4F0A-8E5A-0D76FC8FA6F3}" type="slidenum">
              <a:rPr lang="zh-CN" altLang="en-US" smtClean="0"/>
              <a:pPr/>
              <a:t>7</a:t>
            </a:fld>
            <a:endParaRPr lang="zh-CN" altLang="en-US"/>
          </a:p>
        </p:txBody>
      </p:sp>
    </p:spTree>
    <p:extLst>
      <p:ext uri="{BB962C8B-B14F-4D97-AF65-F5344CB8AC3E}">
        <p14:creationId xmlns:p14="http://schemas.microsoft.com/office/powerpoint/2010/main" val="213498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1322773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A46ED6D0-FCF5-443D-BA64-C9DE613E1D9C}" type="slidenum">
              <a:rPr lang="en-US" altLang="zh-CN" smtClean="0">
                <a:solidFill>
                  <a:prstClr val="black"/>
                </a:solidFill>
              </a:rPr>
              <a:pPr/>
              <a:t>9</a:t>
            </a:fld>
            <a:endParaRPr lang="en-US" altLang="zh-CN">
              <a:solidFill>
                <a:prstClr val="black"/>
              </a:solidFill>
            </a:endParaRPr>
          </a:p>
        </p:txBody>
      </p:sp>
    </p:spTree>
    <p:extLst>
      <p:ext uri="{BB962C8B-B14F-4D97-AF65-F5344CB8AC3E}">
        <p14:creationId xmlns:p14="http://schemas.microsoft.com/office/powerpoint/2010/main" val="3944248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a:effectLst/>
            </a:endParaRPr>
          </a:p>
        </p:txBody>
      </p:sp>
      <p:sp>
        <p:nvSpPr>
          <p:cNvPr id="4" name="灯片编号占位符 3"/>
          <p:cNvSpPr>
            <a:spLocks noGrp="1"/>
          </p:cNvSpPr>
          <p:nvPr>
            <p:ph type="sldNum" sz="quarter" idx="10"/>
          </p:nvPr>
        </p:nvSpPr>
        <p:spPr>
          <a:xfrm>
            <a:off x="3884119" y="8685414"/>
            <a:ext cx="2972786" cy="456453"/>
          </a:xfrm>
          <a:prstGeom prst="rect">
            <a:avLst/>
          </a:prstGeom>
        </p:spPr>
        <p:txBody>
          <a:bodyPr/>
          <a:lstStyle/>
          <a:p>
            <a:pPr>
              <a:defRPr/>
            </a:pPr>
            <a:fld id="{18824E3B-0EFF-41BD-B8AB-33103E850329}" type="slidenum">
              <a:rPr lang="zh-CN" altLang="en-US" smtClean="0"/>
              <a:pPr>
                <a:defRPr/>
              </a:pPr>
              <a:t>10</a:t>
            </a:fld>
            <a:endParaRPr lang="zh-CN" altLang="en-US"/>
          </a:p>
        </p:txBody>
      </p:sp>
    </p:spTree>
    <p:extLst>
      <p:ext uri="{BB962C8B-B14F-4D97-AF65-F5344CB8AC3E}">
        <p14:creationId xmlns:p14="http://schemas.microsoft.com/office/powerpoint/2010/main" val="22931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119" y="8685414"/>
            <a:ext cx="2972786" cy="456453"/>
          </a:xfrm>
          <a:prstGeom prst="rect">
            <a:avLst/>
          </a:prstGeom>
        </p:spPr>
        <p:txBody>
          <a:bodyPr/>
          <a:lstStyle/>
          <a:p>
            <a:fld id="{1FCB422A-B552-4C3B-AF0B-7951E1360BCA}" type="slidenum">
              <a:rPr lang="zh-CN" altLang="en-US" smtClean="0"/>
              <a:pPr/>
              <a:t>11</a:t>
            </a:fld>
            <a:endParaRPr lang="zh-CN" altLang="en-US"/>
          </a:p>
        </p:txBody>
      </p:sp>
    </p:spTree>
    <p:extLst>
      <p:ext uri="{BB962C8B-B14F-4D97-AF65-F5344CB8AC3E}">
        <p14:creationId xmlns:p14="http://schemas.microsoft.com/office/powerpoint/2010/main" val="353781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latin typeface="FrutigerNext LT Regular"/>
              <a:ea typeface="华文细黑" panose="02010600040101010101" pitchFamily="2" charset="-122"/>
            </a:endParaRPr>
          </a:p>
        </p:txBody>
      </p:sp>
    </p:spTree>
    <p:extLst>
      <p:ext uri="{BB962C8B-B14F-4D97-AF65-F5344CB8AC3E}">
        <p14:creationId xmlns:p14="http://schemas.microsoft.com/office/powerpoint/2010/main" val="2198625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 name="Picture 46" descr="Logo"/>
          <p:cNvPicPr>
            <a:picLocks noChangeAspect="1" noChangeArrowheads="1"/>
          </p:cNvPicPr>
          <p:nvPr/>
        </p:nvPicPr>
        <p:blipFill>
          <a:blip r:embed="rId2" cstate="print"/>
          <a:srcRect/>
          <a:stretch>
            <a:fillRect/>
          </a:stretch>
        </p:blipFill>
        <p:spPr bwMode="auto">
          <a:xfrm>
            <a:off x="7508875" y="5578475"/>
            <a:ext cx="820738" cy="820738"/>
          </a:xfrm>
          <a:prstGeom prst="rect">
            <a:avLst/>
          </a:prstGeom>
          <a:noFill/>
          <a:ln w="9525">
            <a:noFill/>
            <a:miter lim="800000"/>
            <a:headEnd/>
            <a:tailEnd/>
          </a:ln>
        </p:spPr>
      </p:pic>
      <p:pic>
        <p:nvPicPr>
          <p:cNvPr id="4" name="Picture 47" descr="2"/>
          <p:cNvPicPr>
            <a:picLocks noChangeAspect="1" noChangeArrowheads="1"/>
          </p:cNvPicPr>
          <p:nvPr/>
        </p:nvPicPr>
        <p:blipFill>
          <a:blip r:embed="rId3" cstate="print"/>
          <a:srcRect/>
          <a:stretch>
            <a:fillRect/>
          </a:stretch>
        </p:blipFill>
        <p:spPr bwMode="auto">
          <a:xfrm>
            <a:off x="0" y="782638"/>
            <a:ext cx="9144000" cy="3810000"/>
          </a:xfrm>
          <a:prstGeom prst="rect">
            <a:avLst/>
          </a:prstGeom>
          <a:noFill/>
          <a:ln w="9525">
            <a:noFill/>
            <a:miter lim="800000"/>
            <a:headEnd/>
            <a:tailEnd/>
          </a:ln>
        </p:spPr>
      </p:pic>
      <p:sp>
        <p:nvSpPr>
          <p:cNvPr id="5" name="Text Box 48"/>
          <p:cNvSpPr txBox="1">
            <a:spLocks noChangeArrowheads="1"/>
          </p:cNvSpPr>
          <p:nvPr/>
        </p:nvSpPr>
        <p:spPr bwMode="auto">
          <a:xfrm>
            <a:off x="7224713" y="4094163"/>
            <a:ext cx="1333500" cy="261937"/>
          </a:xfrm>
          <a:prstGeom prst="rect">
            <a:avLst/>
          </a:prstGeom>
          <a:noFill/>
          <a:ln>
            <a:noFill/>
          </a:ln>
          <a:extLst/>
        </p:spPr>
        <p:txBody>
          <a:bodyPr wrap="none" lIns="80114" tIns="40058" rIns="80114" bIns="40058">
            <a:spAutoFit/>
          </a:bodyPr>
          <a:lstStyle>
            <a:lvl1pPr defTabSz="801688" fontAlgn="t">
              <a:defRPr sz="1000">
                <a:solidFill>
                  <a:schemeClr val="tx1"/>
                </a:solidFill>
                <a:latin typeface="FrutigerNext LT Regular" pitchFamily="34" charset="0"/>
                <a:ea typeface="宋体" panose="02010600030101010101" pitchFamily="2" charset="-122"/>
              </a:defRPr>
            </a:lvl1pPr>
            <a:lvl2pPr marL="742950" indent="-285750" defTabSz="801688" fontAlgn="t">
              <a:defRPr sz="1000">
                <a:solidFill>
                  <a:schemeClr val="tx1"/>
                </a:solidFill>
                <a:latin typeface="FrutigerNext LT Regular" pitchFamily="34" charset="0"/>
                <a:ea typeface="宋体" panose="02010600030101010101" pitchFamily="2" charset="-122"/>
              </a:defRPr>
            </a:lvl2pPr>
            <a:lvl3pPr marL="1143000" indent="-228600" defTabSz="801688" fontAlgn="t">
              <a:defRPr sz="1000">
                <a:solidFill>
                  <a:schemeClr val="tx1"/>
                </a:solidFill>
                <a:latin typeface="FrutigerNext LT Regular" pitchFamily="34" charset="0"/>
                <a:ea typeface="宋体" panose="02010600030101010101" pitchFamily="2" charset="-122"/>
              </a:defRPr>
            </a:lvl3pPr>
            <a:lvl4pPr marL="1600200" indent="-228600" defTabSz="801688" fontAlgn="t">
              <a:defRPr sz="1000">
                <a:solidFill>
                  <a:schemeClr val="tx1"/>
                </a:solidFill>
                <a:latin typeface="FrutigerNext LT Regular" pitchFamily="34" charset="0"/>
                <a:ea typeface="宋体" panose="02010600030101010101" pitchFamily="2" charset="-122"/>
              </a:defRPr>
            </a:lvl4pPr>
            <a:lvl5pPr marL="2057400" indent="-228600" defTabSz="801688" fontAlgn="t">
              <a:defRPr sz="1000">
                <a:solidFill>
                  <a:schemeClr val="tx1"/>
                </a:solidFill>
                <a:latin typeface="FrutigerNext LT Regular" pitchFamily="34" charset="0"/>
                <a:ea typeface="宋体" panose="02010600030101010101" pitchFamily="2" charset="-122"/>
              </a:defRPr>
            </a:lvl5pPr>
            <a:lvl6pPr marL="2514600" indent="-228600" defTabSz="801688"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801688"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801688"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801688"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0" fontAlgn="base" hangingPunct="0">
              <a:defRPr/>
            </a:pPr>
            <a:r>
              <a:rPr lang="en-US" altLang="zh-CN" sz="1200">
                <a:solidFill>
                  <a:srgbClr val="FFFFFF"/>
                </a:solidFill>
                <a:ea typeface="MS PGothic" panose="020B0600070205080204" pitchFamily="34" charset="-128"/>
              </a:rPr>
              <a:t>www.huawei.com</a:t>
            </a:r>
          </a:p>
        </p:txBody>
      </p:sp>
      <p:sp>
        <p:nvSpPr>
          <p:cNvPr id="6" name="Rectangle 49"/>
          <p:cNvSpPr>
            <a:spLocks noChangeArrowheads="1"/>
          </p:cNvSpPr>
          <p:nvPr/>
        </p:nvSpPr>
        <p:spPr bwMode="auto">
          <a:xfrm>
            <a:off x="655638" y="6207125"/>
            <a:ext cx="500221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101" tIns="40052" rIns="80101" bIns="40052">
            <a:spAutoFit/>
          </a:bodyPr>
          <a:lstStyle/>
          <a:p>
            <a:pPr defTabSz="801688" eaLnBrk="0" hangingPunct="0"/>
            <a:r>
              <a:rPr lang="en-US" altLang="zh-CN" sz="1200" dirty="0">
                <a:latin typeface="FrutigerNext LT Bold" pitchFamily="20" charset="0"/>
                <a:ea typeface="MS PGothic" panose="020B0600070205080204" pitchFamily="34" charset="-128"/>
              </a:rPr>
              <a:t>Copyright © 2016 Huawei Technologies Co., Ltd. All rights reserved. </a:t>
            </a:r>
          </a:p>
        </p:txBody>
      </p:sp>
      <p:sp>
        <p:nvSpPr>
          <p:cNvPr id="1414185" name="Rectangle 41"/>
          <p:cNvSpPr>
            <a:spLocks noGrp="1" noChangeArrowheads="1"/>
          </p:cNvSpPr>
          <p:nvPr>
            <p:ph type="ctrTitle" sz="quarter"/>
          </p:nvPr>
        </p:nvSpPr>
        <p:spPr>
          <a:xfrm>
            <a:off x="642938" y="1419225"/>
            <a:ext cx="5548312" cy="1470025"/>
          </a:xfrm>
          <a:ln algn="ctr"/>
        </p:spPr>
        <p:txBody>
          <a:bodyPr lIns="87802" tIns="43901" rIns="87802" bIns="43901"/>
          <a:lstStyle>
            <a:lvl1pPr defTabSz="784225" eaLnBrk="0" hangingPunct="0">
              <a:defRPr sz="4300">
                <a:solidFill>
                  <a:schemeClr val="bg1"/>
                </a:solidFill>
              </a:defRPr>
            </a:lvl1pPr>
          </a:lstStyle>
          <a:p>
            <a:r>
              <a:rPr lang="zh-CN" altLang="en-US"/>
              <a:t>单击此处编辑母版标题样式</a:t>
            </a:r>
          </a:p>
        </p:txBody>
      </p:sp>
      <p:pic>
        <p:nvPicPr>
          <p:cNvPr id="7" name="图片 10"/>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958623" y="337344"/>
            <a:ext cx="2124075" cy="41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498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99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79513" y="188657"/>
            <a:ext cx="7488832" cy="792088"/>
          </a:xfrm>
          <a:prstGeom prst="rect">
            <a:avLst/>
          </a:prstGeom>
        </p:spPr>
        <p:txBody>
          <a:bodyPr anchor="ctr"/>
          <a:lstStyle>
            <a:lvl1pPr>
              <a:defRPr b="1"/>
            </a:lvl1pPr>
          </a:lstStyle>
          <a:p>
            <a:r>
              <a:rPr lang="zh-CN" altLang="en-US" dirty="0"/>
              <a:t>单击添加标题</a:t>
            </a:r>
          </a:p>
        </p:txBody>
      </p:sp>
      <p:sp>
        <p:nvSpPr>
          <p:cNvPr id="3" name="灯片编号占位符 2"/>
          <p:cNvSpPr>
            <a:spLocks noGrp="1"/>
          </p:cNvSpPr>
          <p:nvPr>
            <p:ph type="sldNum" sz="quarter" idx="10"/>
          </p:nvPr>
        </p:nvSpPr>
        <p:spPr>
          <a:xfrm>
            <a:off x="3505215" y="6492893"/>
            <a:ext cx="2133600" cy="365125"/>
          </a:xfrm>
          <a:prstGeom prst="rect">
            <a:avLst/>
          </a:prstGeom>
        </p:spPr>
        <p:txBody>
          <a:bodyPr lIns="103889" tIns="51944" rIns="103889" bIns="51944"/>
          <a:lstStyle/>
          <a:p>
            <a:r>
              <a:rPr lang="zh-CN" altLang="en-US"/>
              <a:t>第</a:t>
            </a:r>
            <a:fld id="{A496B626-BDD0-4B76-B0C9-D60AF3BCB342}" type="slidenum">
              <a:rPr lang="zh-CN" altLang="en-US" smtClean="0"/>
              <a:pPr/>
              <a:t>‹#›</a:t>
            </a:fld>
            <a:r>
              <a:rPr lang="zh-CN" altLang="en-US"/>
              <a:t>页</a:t>
            </a:r>
            <a:endParaRPr lang="zh-CN" altLang="en-US" dirty="0"/>
          </a:p>
        </p:txBody>
      </p:sp>
    </p:spTree>
    <p:extLst>
      <p:ext uri="{BB962C8B-B14F-4D97-AF65-F5344CB8AC3E}">
        <p14:creationId xmlns:p14="http://schemas.microsoft.com/office/powerpoint/2010/main" val="16850617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628" y="2130441"/>
            <a:ext cx="7772757"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243" y="3886200"/>
            <a:ext cx="6401514" cy="1752600"/>
          </a:xfrm>
          <a:prstGeom prst="rect">
            <a:avLst/>
          </a:prstGeom>
        </p:spPr>
        <p:txBody>
          <a:bodyPr/>
          <a:lstStyle>
            <a:lvl1pPr marL="0" indent="0" algn="ctr">
              <a:buNone/>
              <a:defRPr/>
            </a:lvl1pPr>
            <a:lvl2pPr marL="342809" indent="0" algn="ctr">
              <a:buNone/>
              <a:defRPr/>
            </a:lvl2pPr>
            <a:lvl3pPr marL="685617" indent="0" algn="ctr">
              <a:buNone/>
              <a:defRPr/>
            </a:lvl3pPr>
            <a:lvl4pPr marL="1028426" indent="0" algn="ctr">
              <a:buNone/>
              <a:defRPr/>
            </a:lvl4pPr>
            <a:lvl5pPr marL="1371234" indent="0" algn="ctr">
              <a:buNone/>
              <a:defRPr/>
            </a:lvl5pPr>
            <a:lvl6pPr marL="1714043" indent="0" algn="ctr">
              <a:buNone/>
              <a:defRPr/>
            </a:lvl6pPr>
            <a:lvl7pPr marL="2056851" indent="0" algn="ctr">
              <a:buNone/>
              <a:defRPr/>
            </a:lvl7pPr>
            <a:lvl8pPr marL="2399660" indent="0" algn="ctr">
              <a:buNone/>
              <a:defRPr/>
            </a:lvl8pPr>
            <a:lvl9pPr marL="2742468" indent="0" algn="ctr">
              <a:buNone/>
              <a:defRPr/>
            </a:lvl9pPr>
          </a:lstStyle>
          <a:p>
            <a:r>
              <a:rPr lang="zh-CN" altLang="en-US"/>
              <a:t>单击此处编辑母版副标题样式</a:t>
            </a:r>
          </a:p>
        </p:txBody>
      </p:sp>
    </p:spTree>
    <p:extLst>
      <p:ext uri="{BB962C8B-B14F-4D97-AF65-F5344CB8AC3E}">
        <p14:creationId xmlns:p14="http://schemas.microsoft.com/office/powerpoint/2010/main" val="1833225320"/>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00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41089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6151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目标">
    <p:spTree>
      <p:nvGrpSpPr>
        <p:cNvPr id="1" name=""/>
        <p:cNvGrpSpPr/>
        <p:nvPr/>
      </p:nvGrpSpPr>
      <p:grpSpPr>
        <a:xfrm>
          <a:off x="0" y="0"/>
          <a:ext cx="0" cy="0"/>
          <a:chOff x="0" y="0"/>
          <a:chExt cx="0" cy="0"/>
        </a:xfrm>
      </p:grpSpPr>
      <p:pic>
        <p:nvPicPr>
          <p:cNvPr id="4" name="Picture 14" descr="目标 copy"/>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5650" y="517525"/>
            <a:ext cx="6223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p:cNvSpPr txBox="1">
            <a:spLocks noChangeArrowheads="1"/>
          </p:cNvSpPr>
          <p:nvPr userDrawn="1"/>
        </p:nvSpPr>
        <p:spPr bwMode="auto">
          <a:xfrm>
            <a:off x="1331913" y="549275"/>
            <a:ext cx="2052637" cy="638175"/>
          </a:xfrm>
          <a:prstGeom prst="rect">
            <a:avLst/>
          </a:prstGeom>
          <a:noFill/>
          <a:ln>
            <a:noFill/>
          </a:ln>
          <a:extLst/>
        </p:spPr>
        <p:txBody>
          <a:bodyPr lIns="99980" tIns="49986" rIns="99980" bIns="49986">
            <a:spAutoFit/>
          </a:bodyPr>
          <a:lstStyle>
            <a:lvl1pPr defTabSz="1000125" fontAlgn="t">
              <a:defRPr sz="1000">
                <a:solidFill>
                  <a:schemeClr val="tx1"/>
                </a:solidFill>
                <a:latin typeface="FrutigerNext LT Regular" pitchFamily="34" charset="0"/>
                <a:ea typeface="宋体" panose="02010600030101010101" pitchFamily="2" charset="-122"/>
              </a:defRPr>
            </a:lvl1pPr>
            <a:lvl2pPr marL="742950" indent="-285750" defTabSz="1000125" fontAlgn="t">
              <a:defRPr sz="1000">
                <a:solidFill>
                  <a:schemeClr val="tx1"/>
                </a:solidFill>
                <a:latin typeface="FrutigerNext LT Regular" pitchFamily="34" charset="0"/>
                <a:ea typeface="宋体" panose="02010600030101010101" pitchFamily="2" charset="-122"/>
              </a:defRPr>
            </a:lvl2pPr>
            <a:lvl3pPr marL="1143000" indent="-228600" defTabSz="1000125" fontAlgn="t">
              <a:defRPr sz="1000">
                <a:solidFill>
                  <a:schemeClr val="tx1"/>
                </a:solidFill>
                <a:latin typeface="FrutigerNext LT Regular" pitchFamily="34" charset="0"/>
                <a:ea typeface="宋体" panose="02010600030101010101" pitchFamily="2" charset="-122"/>
              </a:defRPr>
            </a:lvl3pPr>
            <a:lvl4pPr marL="1600200" indent="-228600" defTabSz="1000125" fontAlgn="t">
              <a:defRPr sz="1000">
                <a:solidFill>
                  <a:schemeClr val="tx1"/>
                </a:solidFill>
                <a:latin typeface="FrutigerNext LT Regular" pitchFamily="34" charset="0"/>
                <a:ea typeface="宋体" panose="02010600030101010101" pitchFamily="2" charset="-122"/>
              </a:defRPr>
            </a:lvl4pPr>
            <a:lvl5pPr marL="2057400" indent="-228600" defTabSz="1000125" fontAlgn="t">
              <a:defRPr sz="1000">
                <a:solidFill>
                  <a:schemeClr val="tx1"/>
                </a:solidFill>
                <a:latin typeface="FrutigerNext LT Regular" pitchFamily="34" charset="0"/>
                <a:ea typeface="宋体" panose="02010600030101010101" pitchFamily="2" charset="-122"/>
              </a:defRPr>
            </a:lvl5pPr>
            <a:lvl6pPr marL="25146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0" hangingPunct="0">
              <a:defRPr/>
            </a:pPr>
            <a:r>
              <a:rPr lang="zh-CN" altLang="en-US" sz="3500">
                <a:solidFill>
                  <a:srgbClr val="990000"/>
                </a:solidFill>
                <a:latin typeface="黑体" panose="02010609060101010101" pitchFamily="49" charset="-122"/>
                <a:ea typeface="黑体" panose="02010609060101010101" pitchFamily="49" charset="-122"/>
                <a:cs typeface="Arial" panose="020B0604020202020204" pitchFamily="34" charset="0"/>
              </a:rPr>
              <a:t>目标</a:t>
            </a:r>
          </a:p>
        </p:txBody>
      </p:sp>
      <p:sp>
        <p:nvSpPr>
          <p:cNvPr id="3" name="内容占位符 2"/>
          <p:cNvSpPr>
            <a:spLocks noGrp="1"/>
          </p:cNvSpPr>
          <p:nvPr>
            <p:ph idx="1"/>
          </p:nvPr>
        </p:nvSpPr>
        <p:spPr>
          <a:xfrm>
            <a:off x="684213" y="1376363"/>
            <a:ext cx="7897812" cy="4194175"/>
          </a:xfrm>
        </p:spPr>
        <p:txBody>
          <a:bodyPr/>
          <a:lstStyle>
            <a:lvl1pPr marL="301625" marR="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lvl1p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dirty="0"/>
          </a:p>
        </p:txBody>
      </p:sp>
    </p:spTree>
    <p:extLst>
      <p:ext uri="{BB962C8B-B14F-4D97-AF65-F5344CB8AC3E}">
        <p14:creationId xmlns:p14="http://schemas.microsoft.com/office/powerpoint/2010/main" val="292518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目录">
    <p:spTree>
      <p:nvGrpSpPr>
        <p:cNvPr id="1" name=""/>
        <p:cNvGrpSpPr/>
        <p:nvPr/>
      </p:nvGrpSpPr>
      <p:grpSpPr>
        <a:xfrm>
          <a:off x="0" y="0"/>
          <a:ext cx="0" cy="0"/>
          <a:chOff x="0" y="0"/>
          <a:chExt cx="0" cy="0"/>
        </a:xfrm>
      </p:grpSpPr>
      <p:pic>
        <p:nvPicPr>
          <p:cNvPr id="3" name="Picture 18" descr="目录 copy"/>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5650" y="527050"/>
            <a:ext cx="62071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p:cNvSpPr txBox="1">
            <a:spLocks noChangeArrowheads="1"/>
          </p:cNvSpPr>
          <p:nvPr userDrawn="1"/>
        </p:nvSpPr>
        <p:spPr bwMode="auto">
          <a:xfrm>
            <a:off x="1331913" y="549275"/>
            <a:ext cx="2052637" cy="638175"/>
          </a:xfrm>
          <a:prstGeom prst="rect">
            <a:avLst/>
          </a:prstGeom>
          <a:noFill/>
          <a:ln>
            <a:noFill/>
          </a:ln>
          <a:extLst/>
        </p:spPr>
        <p:txBody>
          <a:bodyPr lIns="99980" tIns="49986" rIns="99980" bIns="49986">
            <a:spAutoFit/>
          </a:bodyPr>
          <a:lstStyle>
            <a:lvl1pPr defTabSz="1000125" fontAlgn="t">
              <a:defRPr sz="1000">
                <a:solidFill>
                  <a:schemeClr val="tx1"/>
                </a:solidFill>
                <a:latin typeface="FrutigerNext LT Regular" pitchFamily="34" charset="0"/>
                <a:ea typeface="宋体" panose="02010600030101010101" pitchFamily="2" charset="-122"/>
              </a:defRPr>
            </a:lvl1pPr>
            <a:lvl2pPr marL="742950" indent="-285750" defTabSz="1000125" fontAlgn="t">
              <a:defRPr sz="1000">
                <a:solidFill>
                  <a:schemeClr val="tx1"/>
                </a:solidFill>
                <a:latin typeface="FrutigerNext LT Regular" pitchFamily="34" charset="0"/>
                <a:ea typeface="宋体" panose="02010600030101010101" pitchFamily="2" charset="-122"/>
              </a:defRPr>
            </a:lvl2pPr>
            <a:lvl3pPr marL="1143000" indent="-228600" defTabSz="1000125" fontAlgn="t">
              <a:defRPr sz="1000">
                <a:solidFill>
                  <a:schemeClr val="tx1"/>
                </a:solidFill>
                <a:latin typeface="FrutigerNext LT Regular" pitchFamily="34" charset="0"/>
                <a:ea typeface="宋体" panose="02010600030101010101" pitchFamily="2" charset="-122"/>
              </a:defRPr>
            </a:lvl3pPr>
            <a:lvl4pPr marL="1600200" indent="-228600" defTabSz="1000125" fontAlgn="t">
              <a:defRPr sz="1000">
                <a:solidFill>
                  <a:schemeClr val="tx1"/>
                </a:solidFill>
                <a:latin typeface="FrutigerNext LT Regular" pitchFamily="34" charset="0"/>
                <a:ea typeface="宋体" panose="02010600030101010101" pitchFamily="2" charset="-122"/>
              </a:defRPr>
            </a:lvl4pPr>
            <a:lvl5pPr marL="2057400" indent="-228600" defTabSz="1000125" fontAlgn="t">
              <a:defRPr sz="1000">
                <a:solidFill>
                  <a:schemeClr val="tx1"/>
                </a:solidFill>
                <a:latin typeface="FrutigerNext LT Regular" pitchFamily="34" charset="0"/>
                <a:ea typeface="宋体" panose="02010600030101010101" pitchFamily="2" charset="-122"/>
              </a:defRPr>
            </a:lvl5pPr>
            <a:lvl6pPr marL="25146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0" hangingPunct="0">
              <a:defRPr/>
            </a:pPr>
            <a:r>
              <a:rPr lang="zh-CN" altLang="en-US" sz="3500">
                <a:solidFill>
                  <a:srgbClr val="990000"/>
                </a:solidFill>
                <a:latin typeface="黑体" panose="02010609060101010101" pitchFamily="49" charset="-122"/>
                <a:ea typeface="黑体" panose="02010609060101010101" pitchFamily="49" charset="-122"/>
                <a:cs typeface="Arial" panose="020B0604020202020204" pitchFamily="34" charset="0"/>
              </a:rPr>
              <a:t>目录</a:t>
            </a:r>
          </a:p>
        </p:txBody>
      </p:sp>
      <p:sp>
        <p:nvSpPr>
          <p:cNvPr id="8" name="文本占位符 6"/>
          <p:cNvSpPr>
            <a:spLocks noGrp="1"/>
          </p:cNvSpPr>
          <p:nvPr>
            <p:ph type="body" sz="quarter" idx="10"/>
          </p:nvPr>
        </p:nvSpPr>
        <p:spPr>
          <a:xfrm>
            <a:off x="684212" y="1376363"/>
            <a:ext cx="7920038" cy="3924300"/>
          </a:xfrm>
        </p:spPr>
        <p:txBody>
          <a:bodyPr/>
          <a:lstStyle>
            <a:lvl1pPr marL="457200" marR="0" indent="-457200" algn="l" defTabSz="801688" rtl="0" eaLnBrk="0" fontAlgn="base" latinLnBrk="0" hangingPunct="0">
              <a:lnSpc>
                <a:spcPct val="140000"/>
              </a:lnSpc>
              <a:spcBef>
                <a:spcPct val="30000"/>
              </a:spcBef>
              <a:spcAft>
                <a:spcPct val="0"/>
              </a:spcAft>
              <a:buClr>
                <a:schemeClr val="tx1"/>
              </a:buClr>
              <a:buSzPct val="100000"/>
              <a:buFont typeface="+mj-lt"/>
              <a:buAutoNum type="arabicPeriod"/>
              <a:tabLst/>
              <a:defRPr/>
            </a:lvl1pPr>
            <a:lvl2pPr>
              <a:buFont typeface="Wingdings" pitchFamily="2" charset="2"/>
              <a:buChar char="p"/>
              <a:defRPr/>
            </a:lvl2pPr>
            <a:lvl3pPr>
              <a:defRPr/>
            </a:lvl3pPr>
            <a:lvl5pPr>
              <a:buNone/>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419783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本章总结">
    <p:spTree>
      <p:nvGrpSpPr>
        <p:cNvPr id="1" name=""/>
        <p:cNvGrpSpPr/>
        <p:nvPr/>
      </p:nvGrpSpPr>
      <p:grpSpPr>
        <a:xfrm>
          <a:off x="0" y="0"/>
          <a:ext cx="0" cy="0"/>
          <a:chOff x="0" y="0"/>
          <a:chExt cx="0" cy="0"/>
        </a:xfrm>
      </p:grpSpPr>
      <p:pic>
        <p:nvPicPr>
          <p:cNvPr id="3" name="Picture 8" descr="总结 copy"/>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0888" y="509588"/>
            <a:ext cx="617537"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8"/>
          <p:cNvSpPr txBox="1">
            <a:spLocks noChangeArrowheads="1"/>
          </p:cNvSpPr>
          <p:nvPr userDrawn="1"/>
        </p:nvSpPr>
        <p:spPr bwMode="auto">
          <a:xfrm>
            <a:off x="1331913" y="549275"/>
            <a:ext cx="2052637" cy="638175"/>
          </a:xfrm>
          <a:prstGeom prst="rect">
            <a:avLst/>
          </a:prstGeom>
          <a:noFill/>
          <a:ln>
            <a:noFill/>
          </a:ln>
          <a:extLst/>
        </p:spPr>
        <p:txBody>
          <a:bodyPr lIns="99980" tIns="49986" rIns="99980" bIns="49986">
            <a:spAutoFit/>
          </a:bodyPr>
          <a:lstStyle>
            <a:lvl1pPr defTabSz="1000125" fontAlgn="t">
              <a:defRPr sz="1000">
                <a:solidFill>
                  <a:schemeClr val="tx1"/>
                </a:solidFill>
                <a:latin typeface="FrutigerNext LT Regular" pitchFamily="34" charset="0"/>
                <a:ea typeface="宋体" panose="02010600030101010101" pitchFamily="2" charset="-122"/>
              </a:defRPr>
            </a:lvl1pPr>
            <a:lvl2pPr marL="742950" indent="-285750" defTabSz="1000125" fontAlgn="t">
              <a:defRPr sz="1000">
                <a:solidFill>
                  <a:schemeClr val="tx1"/>
                </a:solidFill>
                <a:latin typeface="FrutigerNext LT Regular" pitchFamily="34" charset="0"/>
                <a:ea typeface="宋体" panose="02010600030101010101" pitchFamily="2" charset="-122"/>
              </a:defRPr>
            </a:lvl2pPr>
            <a:lvl3pPr marL="1143000" indent="-228600" defTabSz="1000125" fontAlgn="t">
              <a:defRPr sz="1000">
                <a:solidFill>
                  <a:schemeClr val="tx1"/>
                </a:solidFill>
                <a:latin typeface="FrutigerNext LT Regular" pitchFamily="34" charset="0"/>
                <a:ea typeface="宋体" panose="02010600030101010101" pitchFamily="2" charset="-122"/>
              </a:defRPr>
            </a:lvl3pPr>
            <a:lvl4pPr marL="1600200" indent="-228600" defTabSz="1000125" fontAlgn="t">
              <a:defRPr sz="1000">
                <a:solidFill>
                  <a:schemeClr val="tx1"/>
                </a:solidFill>
                <a:latin typeface="FrutigerNext LT Regular" pitchFamily="34" charset="0"/>
                <a:ea typeface="宋体" panose="02010600030101010101" pitchFamily="2" charset="-122"/>
              </a:defRPr>
            </a:lvl4pPr>
            <a:lvl5pPr marL="2057400" indent="-228600" defTabSz="1000125" fontAlgn="t">
              <a:defRPr sz="1000">
                <a:solidFill>
                  <a:schemeClr val="tx1"/>
                </a:solidFill>
                <a:latin typeface="FrutigerNext LT Regular" pitchFamily="34" charset="0"/>
                <a:ea typeface="宋体" panose="02010600030101010101" pitchFamily="2" charset="-122"/>
              </a:defRPr>
            </a:lvl5pPr>
            <a:lvl6pPr marL="25146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0" hangingPunct="0">
              <a:defRPr/>
            </a:pPr>
            <a:r>
              <a:rPr lang="zh-CN" altLang="en-US" sz="3500" dirty="0">
                <a:solidFill>
                  <a:srgbClr val="990000"/>
                </a:solidFill>
                <a:latin typeface="黑体" panose="02010609060101010101" pitchFamily="49" charset="-122"/>
                <a:ea typeface="黑体" panose="02010609060101010101" pitchFamily="49" charset="-122"/>
                <a:cs typeface="Arial" panose="020B0604020202020204" pitchFamily="34" charset="0"/>
              </a:rPr>
              <a:t>本章总结</a:t>
            </a:r>
          </a:p>
        </p:txBody>
      </p:sp>
      <p:sp>
        <p:nvSpPr>
          <p:cNvPr id="7" name="内容占位符 6"/>
          <p:cNvSpPr>
            <a:spLocks noGrp="1"/>
          </p:cNvSpPr>
          <p:nvPr>
            <p:ph sz="quarter" idx="10"/>
          </p:nvPr>
        </p:nvSpPr>
        <p:spPr>
          <a:xfrm>
            <a:off x="684213" y="1376363"/>
            <a:ext cx="7920037" cy="388937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95684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思考题">
    <p:spTree>
      <p:nvGrpSpPr>
        <p:cNvPr id="1" name=""/>
        <p:cNvGrpSpPr/>
        <p:nvPr/>
      </p:nvGrpSpPr>
      <p:grpSpPr>
        <a:xfrm>
          <a:off x="0" y="0"/>
          <a:ext cx="0" cy="0"/>
          <a:chOff x="0" y="0"/>
          <a:chExt cx="0" cy="0"/>
        </a:xfrm>
      </p:grpSpPr>
      <p:pic>
        <p:nvPicPr>
          <p:cNvPr id="3" name="Picture 4" descr="问题 copy"/>
          <p:cNvPicPr>
            <a:picLocks noChangeAspect="1" noChangeArrowheads="1"/>
          </p:cNvPicPr>
          <p:nvPr userDrawn="1"/>
        </p:nvPicPr>
        <p:blipFill>
          <a:blip r:embed="rId2" cstate="print"/>
          <a:srcRect/>
          <a:stretch>
            <a:fillRect/>
          </a:stretch>
        </p:blipFill>
        <p:spPr bwMode="auto">
          <a:xfrm>
            <a:off x="751694" y="507207"/>
            <a:ext cx="615950" cy="617537"/>
          </a:xfrm>
          <a:prstGeom prst="rect">
            <a:avLst/>
          </a:prstGeom>
          <a:noFill/>
          <a:ln w="9525">
            <a:noFill/>
            <a:miter lim="800000"/>
            <a:headEnd/>
            <a:tailEnd/>
          </a:ln>
        </p:spPr>
      </p:pic>
      <p:sp>
        <p:nvSpPr>
          <p:cNvPr id="4" name="文本占位符 6"/>
          <p:cNvSpPr>
            <a:spLocks noGrp="1"/>
          </p:cNvSpPr>
          <p:nvPr>
            <p:ph type="body" sz="quarter" idx="10"/>
          </p:nvPr>
        </p:nvSpPr>
        <p:spPr>
          <a:xfrm>
            <a:off x="684213" y="1376363"/>
            <a:ext cx="7920037" cy="3924300"/>
          </a:xfrm>
        </p:spPr>
        <p:txBody>
          <a:bodyPr/>
          <a:lstStyle>
            <a:lvl1pPr marL="457200" marR="0" indent="-457200" algn="l" defTabSz="801688" rtl="0" eaLnBrk="0" fontAlgn="base" latinLnBrk="0" hangingPunct="0">
              <a:lnSpc>
                <a:spcPct val="140000"/>
              </a:lnSpc>
              <a:spcBef>
                <a:spcPct val="30000"/>
              </a:spcBef>
              <a:spcAft>
                <a:spcPct val="0"/>
              </a:spcAft>
              <a:buClr>
                <a:srgbClr val="808080"/>
              </a:buClr>
              <a:buSzPct val="100000"/>
              <a:buFont typeface="+mj-lt"/>
              <a:buAutoNum type="arabicPeriod"/>
              <a:tabLst/>
              <a:defRPr/>
            </a:lvl1pPr>
            <a:lvl2pPr marL="401637" indent="0">
              <a:buSzPct val="100000"/>
              <a:buFont typeface="+mj-lt"/>
              <a:buNone/>
              <a:defRPr/>
            </a:lvl2pPr>
            <a:lvl3pPr>
              <a:defRPr/>
            </a:lvl3pPr>
            <a:lvl5pPr>
              <a:buNone/>
              <a:defRPr/>
            </a:lvl5pPr>
          </a:lstStyle>
          <a:p>
            <a:pPr lvl="1"/>
            <a:endParaRPr lang="en-US" altLang="zh-CN" dirty="0"/>
          </a:p>
          <a:p>
            <a:pPr lvl="1"/>
            <a:endParaRPr lang="zh-CN" altLang="en-US" dirty="0"/>
          </a:p>
          <a:p>
            <a:pPr marL="457200" indent="-457200">
              <a:buSzPct val="100000"/>
              <a:buFont typeface="+mj-lt"/>
              <a:buAutoNum type="arabicPeriod"/>
            </a:pPr>
            <a:endParaRPr lang="en-US" altLang="zh-CN" dirty="0"/>
          </a:p>
          <a:p>
            <a:endParaRPr lang="zh-CN" altLang="en-US" dirty="0"/>
          </a:p>
        </p:txBody>
      </p:sp>
      <p:sp>
        <p:nvSpPr>
          <p:cNvPr id="5" name="TextBox 4"/>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defTabSz="1001649" eaLnBrk="0" hangingPunct="0"/>
            <a:r>
              <a:rPr lang="zh-CN" altLang="en-US" sz="3500" dirty="0">
                <a:solidFill>
                  <a:srgbClr val="990000"/>
                </a:solidFill>
                <a:latin typeface="黑体"/>
                <a:ea typeface="黑体"/>
                <a:cs typeface="Arial" pitchFamily="34" charset="0"/>
              </a:rPr>
              <a:t>思考题</a:t>
            </a:r>
          </a:p>
        </p:txBody>
      </p:sp>
    </p:spTree>
    <p:extLst>
      <p:ext uri="{BB962C8B-B14F-4D97-AF65-F5344CB8AC3E}">
        <p14:creationId xmlns:p14="http://schemas.microsoft.com/office/powerpoint/2010/main" val="3502676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练习题">
    <p:spTree>
      <p:nvGrpSpPr>
        <p:cNvPr id="1" name=""/>
        <p:cNvGrpSpPr/>
        <p:nvPr/>
      </p:nvGrpSpPr>
      <p:grpSpPr>
        <a:xfrm>
          <a:off x="0" y="0"/>
          <a:ext cx="0" cy="0"/>
          <a:chOff x="0" y="0"/>
          <a:chExt cx="0" cy="0"/>
        </a:xfrm>
      </p:grpSpPr>
      <p:pic>
        <p:nvPicPr>
          <p:cNvPr id="3" name="Picture 4" descr="前言 copy"/>
          <p:cNvPicPr>
            <a:picLocks noChangeAspect="1" noChangeArrowheads="1"/>
          </p:cNvPicPr>
          <p:nvPr userDrawn="1"/>
        </p:nvPicPr>
        <p:blipFill>
          <a:blip r:embed="rId2" cstate="print"/>
          <a:srcRect/>
          <a:stretch>
            <a:fillRect/>
          </a:stretch>
        </p:blipFill>
        <p:spPr bwMode="auto">
          <a:xfrm>
            <a:off x="751694" y="527944"/>
            <a:ext cx="615950" cy="617537"/>
          </a:xfrm>
          <a:prstGeom prst="rect">
            <a:avLst/>
          </a:prstGeom>
          <a:noFill/>
          <a:ln w="9525">
            <a:noFill/>
            <a:miter lim="800000"/>
            <a:headEnd/>
            <a:tailEnd/>
          </a:ln>
        </p:spPr>
      </p:pic>
      <p:sp>
        <p:nvSpPr>
          <p:cNvPr id="6" name="文本框 5"/>
          <p:cNvSpPr txBox="1"/>
          <p:nvPr userDrawn="1"/>
        </p:nvSpPr>
        <p:spPr>
          <a:xfrm>
            <a:off x="1547664" y="2204864"/>
            <a:ext cx="237566" cy="369332"/>
          </a:xfrm>
          <a:prstGeom prst="rect">
            <a:avLst/>
          </a:prstGeom>
          <a:noFill/>
        </p:spPr>
        <p:txBody>
          <a:bodyPr wrap="none" rtlCol="0">
            <a:spAutoFit/>
          </a:bodyPr>
          <a:lstStyle/>
          <a:p>
            <a:r>
              <a:rPr lang="en-US" altLang="zh-CN" sz="1800" dirty="0">
                <a:latin typeface="Calibri" pitchFamily="34" charset="0"/>
                <a:ea typeface="宋体" pitchFamily="2" charset="-122"/>
              </a:rPr>
              <a:t> </a:t>
            </a:r>
            <a:endParaRPr lang="zh-CN" altLang="en-US" sz="1800" dirty="0">
              <a:latin typeface="Calibri" pitchFamily="34" charset="0"/>
              <a:ea typeface="宋体" pitchFamily="2" charset="-122"/>
            </a:endParaRPr>
          </a:p>
        </p:txBody>
      </p:sp>
      <p:sp>
        <p:nvSpPr>
          <p:cNvPr id="7" name="内容占位符 2"/>
          <p:cNvSpPr>
            <a:spLocks noGrp="1"/>
          </p:cNvSpPr>
          <p:nvPr>
            <p:ph idx="1"/>
          </p:nvPr>
        </p:nvSpPr>
        <p:spPr>
          <a:xfrm>
            <a:off x="777875" y="1412875"/>
            <a:ext cx="7826375" cy="4194175"/>
          </a:xfrm>
        </p:spPr>
        <p:txBody>
          <a:bodyPr/>
          <a:lstStyle>
            <a:lvl1pPr marL="301625" marR="0" indent="-301625" algn="l" defTabSz="801688" rtl="0" eaLnBrk="0" fontAlgn="base" latinLnBrk="0" hangingPunct="0">
              <a:lnSpc>
                <a:spcPct val="140000"/>
              </a:lnSpc>
              <a:spcBef>
                <a:spcPct val="30000"/>
              </a:spcBef>
              <a:spcAft>
                <a:spcPct val="0"/>
              </a:spcAft>
              <a:buClr>
                <a:srgbClr val="808080"/>
              </a:buClr>
              <a:buSzPct val="60000"/>
              <a:buFont typeface="Wingdings" pitchFamily="2" charset="2"/>
              <a:buChar char="l"/>
              <a:tabLst/>
              <a:defRPr/>
            </a:lvl1p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endParaRPr lang="zh-CN" altLang="en-US" dirty="0"/>
          </a:p>
        </p:txBody>
      </p:sp>
      <p:sp>
        <p:nvSpPr>
          <p:cNvPr id="8" name="TextBox 8"/>
          <p:cNvSpPr txBox="1">
            <a:spLocks noChangeArrowheads="1"/>
          </p:cNvSpPr>
          <p:nvPr userDrawn="1"/>
        </p:nvSpPr>
        <p:spPr bwMode="auto">
          <a:xfrm>
            <a:off x="1331913" y="549275"/>
            <a:ext cx="2052637" cy="638175"/>
          </a:xfrm>
          <a:prstGeom prst="rect">
            <a:avLst/>
          </a:prstGeom>
          <a:noFill/>
          <a:ln>
            <a:noFill/>
          </a:ln>
          <a:extLst/>
        </p:spPr>
        <p:txBody>
          <a:bodyPr lIns="99980" tIns="49986" rIns="99980" bIns="49986">
            <a:spAutoFit/>
          </a:bodyPr>
          <a:lstStyle>
            <a:lvl1pPr defTabSz="1000125" fontAlgn="t">
              <a:defRPr sz="1000">
                <a:solidFill>
                  <a:schemeClr val="tx1"/>
                </a:solidFill>
                <a:latin typeface="FrutigerNext LT Regular" pitchFamily="34" charset="0"/>
                <a:ea typeface="宋体" panose="02010600030101010101" pitchFamily="2" charset="-122"/>
              </a:defRPr>
            </a:lvl1pPr>
            <a:lvl2pPr marL="742950" indent="-285750" defTabSz="1000125" fontAlgn="t">
              <a:defRPr sz="1000">
                <a:solidFill>
                  <a:schemeClr val="tx1"/>
                </a:solidFill>
                <a:latin typeface="FrutigerNext LT Regular" pitchFamily="34" charset="0"/>
                <a:ea typeface="宋体" panose="02010600030101010101" pitchFamily="2" charset="-122"/>
              </a:defRPr>
            </a:lvl2pPr>
            <a:lvl3pPr marL="1143000" indent="-228600" defTabSz="1000125" fontAlgn="t">
              <a:defRPr sz="1000">
                <a:solidFill>
                  <a:schemeClr val="tx1"/>
                </a:solidFill>
                <a:latin typeface="FrutigerNext LT Regular" pitchFamily="34" charset="0"/>
                <a:ea typeface="宋体" panose="02010600030101010101" pitchFamily="2" charset="-122"/>
              </a:defRPr>
            </a:lvl3pPr>
            <a:lvl4pPr marL="1600200" indent="-228600" defTabSz="1000125" fontAlgn="t">
              <a:defRPr sz="1000">
                <a:solidFill>
                  <a:schemeClr val="tx1"/>
                </a:solidFill>
                <a:latin typeface="FrutigerNext LT Regular" pitchFamily="34" charset="0"/>
                <a:ea typeface="宋体" panose="02010600030101010101" pitchFamily="2" charset="-122"/>
              </a:defRPr>
            </a:lvl4pPr>
            <a:lvl5pPr marL="2057400" indent="-228600" defTabSz="1000125" fontAlgn="t">
              <a:defRPr sz="1000">
                <a:solidFill>
                  <a:schemeClr val="tx1"/>
                </a:solidFill>
                <a:latin typeface="FrutigerNext LT Regular" pitchFamily="34" charset="0"/>
                <a:ea typeface="宋体" panose="02010600030101010101" pitchFamily="2" charset="-122"/>
              </a:defRPr>
            </a:lvl5pPr>
            <a:lvl6pPr marL="25146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10001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0" hangingPunct="0">
              <a:defRPr/>
            </a:pPr>
            <a:r>
              <a:rPr lang="zh-CN" altLang="en-US" sz="3500" dirty="0">
                <a:solidFill>
                  <a:srgbClr val="990000"/>
                </a:solidFill>
                <a:latin typeface="黑体" panose="02010609060101010101" pitchFamily="49" charset="-122"/>
                <a:ea typeface="黑体" panose="02010609060101010101" pitchFamily="49" charset="-122"/>
                <a:cs typeface="Arial" panose="020B0604020202020204" pitchFamily="34" charset="0"/>
              </a:rPr>
              <a:t>练习题</a:t>
            </a:r>
          </a:p>
        </p:txBody>
      </p:sp>
    </p:spTree>
    <p:extLst>
      <p:ext uri="{BB962C8B-B14F-4D97-AF65-F5344CB8AC3E}">
        <p14:creationId xmlns:p14="http://schemas.microsoft.com/office/powerpoint/2010/main" val="1724430997"/>
      </p:ext>
    </p:extLst>
  </p:cSld>
  <p:clrMapOvr>
    <a:masterClrMapping/>
  </p:clrMapOvr>
  <p:extLst mod="1">
    <p:ext uri="{DCECCB84-F9BA-43D5-87BE-67443E8EF086}">
      <p15:sldGuideLst xmlns:p15="http://schemas.microsoft.com/office/powerpoint/2012/main" xmlns="">
        <p15:guide id="1" orient="horz" pos="1979">
          <p15:clr>
            <a:srgbClr val="FBAE40"/>
          </p15:clr>
        </p15:guide>
        <p15:guide id="2" pos="2880">
          <p15:clr>
            <a:srgbClr val="FBAE40"/>
          </p15:clr>
        </p15:guide>
        <p15:guide id="3" orient="horz" pos="3884">
          <p15:clr>
            <a:srgbClr val="FBAE40"/>
          </p15:clr>
        </p15:guide>
        <p15:guide id="4" orient="horz" pos="890">
          <p15:clr>
            <a:srgbClr val="FBAE40"/>
          </p15:clr>
        </p15:guide>
        <p15:guide id="5" pos="476">
          <p15:clr>
            <a:srgbClr val="FBAE40"/>
          </p15:clr>
        </p15:guide>
        <p15:guide id="6" pos="54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前言">
    <p:spTree>
      <p:nvGrpSpPr>
        <p:cNvPr id="1" name=""/>
        <p:cNvGrpSpPr/>
        <p:nvPr/>
      </p:nvGrpSpPr>
      <p:grpSpPr>
        <a:xfrm>
          <a:off x="0" y="0"/>
          <a:ext cx="0" cy="0"/>
          <a:chOff x="0" y="0"/>
          <a:chExt cx="0" cy="0"/>
        </a:xfrm>
      </p:grpSpPr>
      <p:pic>
        <p:nvPicPr>
          <p:cNvPr id="4" name="Picture 4" descr="前言 copy"/>
          <p:cNvPicPr>
            <a:picLocks noChangeAspect="1" noChangeArrowheads="1"/>
          </p:cNvPicPr>
          <p:nvPr userDrawn="1"/>
        </p:nvPicPr>
        <p:blipFill>
          <a:blip r:embed="rId2" cstate="print"/>
          <a:srcRect/>
          <a:stretch>
            <a:fillRect/>
          </a:stretch>
        </p:blipFill>
        <p:spPr bwMode="auto">
          <a:xfrm>
            <a:off x="751694" y="527944"/>
            <a:ext cx="615950" cy="617537"/>
          </a:xfrm>
          <a:prstGeom prst="rect">
            <a:avLst/>
          </a:prstGeom>
          <a:noFill/>
          <a:ln w="9525">
            <a:noFill/>
            <a:miter lim="800000"/>
            <a:headEnd/>
            <a:tailEnd/>
          </a:ln>
        </p:spPr>
      </p:pic>
      <p:sp>
        <p:nvSpPr>
          <p:cNvPr id="8" name="文本占位符 6"/>
          <p:cNvSpPr>
            <a:spLocks noGrp="1"/>
          </p:cNvSpPr>
          <p:nvPr>
            <p:ph type="body" sz="quarter" idx="10" hasCustomPrompt="1"/>
          </p:nvPr>
        </p:nvSpPr>
        <p:spPr>
          <a:xfrm>
            <a:off x="684212" y="1376364"/>
            <a:ext cx="7920037" cy="4032856"/>
          </a:xfrm>
        </p:spPr>
        <p:txBody>
          <a:bodyPr/>
          <a:lstStyle>
            <a:lvl1pPr>
              <a:defRPr/>
            </a:lvl1pPr>
          </a:lstStyle>
          <a:p>
            <a:pPr eaLnBrk="1" hangingPunct="1"/>
            <a:r>
              <a:rPr lang="zh-CN" altLang="en-US" dirty="0"/>
              <a:t>本章主要讲述</a:t>
            </a:r>
            <a:r>
              <a:rPr lang="en-US" altLang="zh-CN" dirty="0"/>
              <a:t>...</a:t>
            </a:r>
            <a:endParaRPr lang="zh-CN" altLang="en-US" dirty="0"/>
          </a:p>
          <a:p>
            <a:pPr lvl="4"/>
            <a:endParaRPr lang="zh-CN" altLang="en-US" dirty="0"/>
          </a:p>
        </p:txBody>
      </p:sp>
      <p:sp>
        <p:nvSpPr>
          <p:cNvPr id="11" name="TextBox 10"/>
          <p:cNvSpPr txBox="1"/>
          <p:nvPr userDrawn="1"/>
        </p:nvSpPr>
        <p:spPr bwMode="auto">
          <a:xfrm>
            <a:off x="1331640" y="548680"/>
            <a:ext cx="2052228" cy="639557"/>
          </a:xfrm>
          <a:prstGeom prst="rect">
            <a:avLst/>
          </a:prstGeom>
          <a:noFill/>
          <a:ln w="9525">
            <a:noFill/>
            <a:miter lim="800000"/>
            <a:headEnd/>
            <a:tailEnd/>
          </a:ln>
        </p:spPr>
        <p:txBody>
          <a:bodyPr wrap="square" lIns="99980" tIns="49986" rIns="99980" bIns="49986" rtlCol="0">
            <a:spAutoFit/>
          </a:bodyPr>
          <a:lstStyle/>
          <a:p>
            <a:pPr defTabSz="1001649" eaLnBrk="0" hangingPunct="0"/>
            <a:r>
              <a:rPr lang="zh-CN" altLang="en-US" sz="3500" dirty="0">
                <a:solidFill>
                  <a:srgbClr val="990000"/>
                </a:solidFill>
                <a:latin typeface="黑体"/>
                <a:ea typeface="黑体"/>
                <a:cs typeface="Arial" pitchFamily="34" charset="0"/>
              </a:rPr>
              <a:t>前言</a:t>
            </a:r>
          </a:p>
        </p:txBody>
      </p:sp>
    </p:spTree>
    <p:extLst>
      <p:ext uri="{BB962C8B-B14F-4D97-AF65-F5344CB8AC3E}">
        <p14:creationId xmlns:p14="http://schemas.microsoft.com/office/powerpoint/2010/main" val="10298081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2.xml"/><Relationship Id="rId3" Type="http://schemas.openxmlformats.org/officeDocument/2006/relationships/image" Target="../media/image1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290" name="Picture 2" descr="7"/>
          <p:cNvPicPr>
            <a:picLocks noChangeAspect="1" noChangeArrowheads="1"/>
          </p:cNvPicPr>
          <p:nvPr/>
        </p:nvPicPr>
        <p:blipFill>
          <a:blip r:embed="rId14" cstate="print"/>
          <a:srcRect/>
          <a:stretch>
            <a:fillRect/>
          </a:stretch>
        </p:blipFill>
        <p:spPr bwMode="auto">
          <a:xfrm>
            <a:off x="0" y="6221413"/>
            <a:ext cx="9142413" cy="636587"/>
          </a:xfrm>
          <a:prstGeom prst="rect">
            <a:avLst/>
          </a:prstGeom>
          <a:noFill/>
          <a:ln w="9525">
            <a:noFill/>
            <a:miter lim="800000"/>
            <a:headEnd/>
            <a:tailEnd/>
          </a:ln>
        </p:spPr>
      </p:pic>
      <p:pic>
        <p:nvPicPr>
          <p:cNvPr id="12291" name="Picture 4" descr="8"/>
          <p:cNvPicPr>
            <a:picLocks noChangeAspect="1" noChangeArrowheads="1"/>
          </p:cNvPicPr>
          <p:nvPr/>
        </p:nvPicPr>
        <p:blipFill>
          <a:blip r:embed="rId15" cstate="print"/>
          <a:srcRect/>
          <a:stretch>
            <a:fillRect/>
          </a:stretch>
        </p:blipFill>
        <p:spPr bwMode="auto">
          <a:xfrm>
            <a:off x="7508875" y="6399213"/>
            <a:ext cx="1311275" cy="314325"/>
          </a:xfrm>
          <a:prstGeom prst="rect">
            <a:avLst/>
          </a:prstGeom>
          <a:noFill/>
          <a:ln w="9525">
            <a:noFill/>
            <a:miter lim="800000"/>
            <a:headEnd/>
            <a:tailEnd/>
          </a:ln>
        </p:spPr>
      </p:pic>
      <p:sp>
        <p:nvSpPr>
          <p:cNvPr id="12292" name="Rectangle 6"/>
          <p:cNvSpPr>
            <a:spLocks noGrp="1" noChangeArrowheads="1"/>
          </p:cNvSpPr>
          <p:nvPr>
            <p:ph type="title"/>
          </p:nvPr>
        </p:nvSpPr>
        <p:spPr bwMode="auto">
          <a:xfrm>
            <a:off x="652463" y="387350"/>
            <a:ext cx="7745412" cy="868363"/>
          </a:xfrm>
          <a:prstGeom prst="rect">
            <a:avLst/>
          </a:prstGeom>
          <a:noFill/>
          <a:ln w="9525">
            <a:noFill/>
            <a:miter lim="800000"/>
            <a:headEnd/>
            <a:tailEnd/>
          </a:ln>
        </p:spPr>
        <p:txBody>
          <a:bodyPr vert="horz" wrap="square" lIns="80128" tIns="40064" rIns="80128" bIns="40064" numCol="1" anchor="ctr" anchorCtr="0" compatLnSpc="1">
            <a:prstTxWarp prst="textNoShape">
              <a:avLst/>
            </a:prstTxWarp>
          </a:bodyPr>
          <a:lstStyle/>
          <a:p>
            <a:pPr lvl="0"/>
            <a:r>
              <a:rPr lang="zh-CN" altLang="en-US"/>
              <a:t>单击此处编辑母版标题样式</a:t>
            </a:r>
          </a:p>
        </p:txBody>
      </p:sp>
      <p:sp>
        <p:nvSpPr>
          <p:cNvPr id="12293" name="Rectangle 57"/>
          <p:cNvSpPr>
            <a:spLocks noGrp="1" noChangeArrowheads="1"/>
          </p:cNvSpPr>
          <p:nvPr>
            <p:ph type="body" idx="1"/>
          </p:nvPr>
        </p:nvSpPr>
        <p:spPr bwMode="auto">
          <a:xfrm>
            <a:off x="652463" y="1374775"/>
            <a:ext cx="7929562" cy="419576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Rectangle 69"/>
          <p:cNvSpPr>
            <a:spLocks noChangeArrowheads="1"/>
          </p:cNvSpPr>
          <p:nvPr/>
        </p:nvSpPr>
        <p:spPr bwMode="auto">
          <a:xfrm>
            <a:off x="655638" y="6451600"/>
            <a:ext cx="4819067" cy="2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101" tIns="40052" rIns="80101" bIns="40052">
            <a:spAutoFit/>
          </a:bodyPr>
          <a:lstStyle/>
          <a:p>
            <a:pPr defTabSz="801688" eaLnBrk="0" hangingPunct="0"/>
            <a:r>
              <a:rPr lang="en-US" altLang="zh-CN" sz="1200" dirty="0">
                <a:latin typeface="FrutigerNext LT Bold" pitchFamily="20" charset="0"/>
                <a:ea typeface="MS PGothic" panose="020B0600070205080204" pitchFamily="34" charset="-128"/>
              </a:rPr>
              <a:t>Copyright © 2016 Huawei Technologies Co., Ltd. All rights reserved. </a:t>
            </a:r>
          </a:p>
        </p:txBody>
      </p:sp>
      <p:sp>
        <p:nvSpPr>
          <p:cNvPr id="8" name="Rectangle 69"/>
          <p:cNvSpPr>
            <a:spLocks noChangeArrowheads="1"/>
          </p:cNvSpPr>
          <p:nvPr userDrawn="1"/>
        </p:nvSpPr>
        <p:spPr bwMode="auto">
          <a:xfrm>
            <a:off x="6096000" y="6451600"/>
            <a:ext cx="750069" cy="2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80101" tIns="40052" rIns="80101" bIns="40052">
            <a:spAutoFit/>
          </a:bodyPr>
          <a:lstStyle/>
          <a:p>
            <a:pPr defTabSz="801688" eaLnBrk="0" hangingPunct="0"/>
            <a:r>
              <a:rPr lang="en-US" altLang="zh-CN" sz="1200" dirty="0">
                <a:latin typeface="FrutigerNext LT Bold" pitchFamily="20" charset="0"/>
                <a:ea typeface="MS PGothic" panose="020B0600070205080204" pitchFamily="34" charset="-128"/>
              </a:rPr>
              <a:t>Page </a:t>
            </a:r>
            <a:fld id="{0A75B2E2-5417-4FAD-BF5D-58A939821B79}" type="slidenum">
              <a:rPr lang="en-US" altLang="zh-CN" sz="1200">
                <a:latin typeface="FrutigerNext LT Bold" pitchFamily="20" charset="0"/>
                <a:ea typeface="MS PGothic" panose="020B0600070205080204" pitchFamily="34" charset="-128"/>
              </a:rPr>
              <a:pPr defTabSz="801688" eaLnBrk="0" hangingPunct="0"/>
              <a:t>‹#›</a:t>
            </a:fld>
            <a:endParaRPr lang="en-US" altLang="zh-CN" sz="1200" dirty="0">
              <a:latin typeface="FrutigerNext LT Bold" pitchFamily="20" charset="0"/>
              <a:ea typeface="MS PGothic" panose="020B0600070205080204" pitchFamily="34" charset="-128"/>
            </a:endParaRPr>
          </a:p>
        </p:txBody>
      </p:sp>
    </p:spTree>
    <p:extLst>
      <p:ext uri="{BB962C8B-B14F-4D97-AF65-F5344CB8AC3E}">
        <p14:creationId xmlns:p14="http://schemas.microsoft.com/office/powerpoint/2010/main" val="2590399057"/>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8" r:id="rId10"/>
    <p:sldLayoutId id="2147484209" r:id="rId11"/>
    <p:sldLayoutId id="2147484210" r:id="rId12"/>
  </p:sldLayoutIdLst>
  <p:hf hdr="0" ftr="0" dt="0"/>
  <p:txStyles>
    <p:titleStyle>
      <a:lvl1pPr algn="l" defTabSz="801688" rtl="0" eaLnBrk="0" fontAlgn="base" hangingPunct="0">
        <a:spcBef>
          <a:spcPct val="0"/>
        </a:spcBef>
        <a:spcAft>
          <a:spcPct val="0"/>
        </a:spcAft>
        <a:defRPr sz="3500">
          <a:solidFill>
            <a:srgbClr val="990000"/>
          </a:solidFill>
          <a:latin typeface="+mj-lt"/>
          <a:ea typeface="+mj-ea"/>
          <a:cs typeface="+mj-cs"/>
        </a:defRPr>
      </a:lvl1pPr>
      <a:lvl2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2pPr>
      <a:lvl3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3pPr>
      <a:lvl4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4pPr>
      <a:lvl5pPr algn="l" defTabSz="801688" rtl="0" eaLnBrk="0" fontAlgn="base" hangingPunct="0">
        <a:spcBef>
          <a:spcPct val="0"/>
        </a:spcBef>
        <a:spcAft>
          <a:spcPct val="0"/>
        </a:spcAft>
        <a:defRPr sz="3500">
          <a:solidFill>
            <a:srgbClr val="990000"/>
          </a:solidFill>
          <a:latin typeface="FrutigerNext LT Medium" pitchFamily="34" charset="0"/>
          <a:ea typeface="黑体" pitchFamily="2" charset="-122"/>
        </a:defRPr>
      </a:lvl5pPr>
      <a:lvl6pPr marL="457200" algn="l" defTabSz="801688" rtl="0" fontAlgn="base">
        <a:spcBef>
          <a:spcPct val="0"/>
        </a:spcBef>
        <a:spcAft>
          <a:spcPct val="0"/>
        </a:spcAft>
        <a:defRPr sz="3500">
          <a:solidFill>
            <a:srgbClr val="990000"/>
          </a:solidFill>
          <a:latin typeface="FrutigerNext LT Medium" pitchFamily="34" charset="0"/>
          <a:ea typeface="黑体" pitchFamily="2" charset="-122"/>
        </a:defRPr>
      </a:lvl6pPr>
      <a:lvl7pPr marL="914400" algn="l" defTabSz="801688" rtl="0" fontAlgn="base">
        <a:spcBef>
          <a:spcPct val="0"/>
        </a:spcBef>
        <a:spcAft>
          <a:spcPct val="0"/>
        </a:spcAft>
        <a:defRPr sz="3500">
          <a:solidFill>
            <a:srgbClr val="990000"/>
          </a:solidFill>
          <a:latin typeface="FrutigerNext LT Medium" pitchFamily="34" charset="0"/>
          <a:ea typeface="黑体" pitchFamily="2" charset="-122"/>
        </a:defRPr>
      </a:lvl7pPr>
      <a:lvl8pPr marL="1371600" algn="l" defTabSz="801688" rtl="0" fontAlgn="base">
        <a:spcBef>
          <a:spcPct val="0"/>
        </a:spcBef>
        <a:spcAft>
          <a:spcPct val="0"/>
        </a:spcAft>
        <a:defRPr sz="3500">
          <a:solidFill>
            <a:srgbClr val="990000"/>
          </a:solidFill>
          <a:latin typeface="FrutigerNext LT Medium" pitchFamily="34" charset="0"/>
          <a:ea typeface="黑体" pitchFamily="2" charset="-122"/>
        </a:defRPr>
      </a:lvl8pPr>
      <a:lvl9pPr marL="1828800" algn="l" defTabSz="801688" rtl="0" fontAlgn="base">
        <a:spcBef>
          <a:spcPct val="0"/>
        </a:spcBef>
        <a:spcAft>
          <a:spcPct val="0"/>
        </a:spcAft>
        <a:defRPr sz="3500">
          <a:solidFill>
            <a:srgbClr val="990000"/>
          </a:solidFill>
          <a:latin typeface="FrutigerNext LT Medium" pitchFamily="34" charset="0"/>
          <a:ea typeface="黑体" pitchFamily="2" charset="-122"/>
        </a:defRPr>
      </a:lvl9pPr>
    </p:titleStyle>
    <p:bodyStyle>
      <a:lvl1pPr marL="301625" indent="-301625" algn="l" defTabSz="801688" rtl="0" eaLnBrk="0" fontAlgn="base" hangingPunct="0">
        <a:lnSpc>
          <a:spcPct val="140000"/>
        </a:lnSpc>
        <a:spcBef>
          <a:spcPct val="30000"/>
        </a:spcBef>
        <a:spcAft>
          <a:spcPct val="0"/>
        </a:spcAft>
        <a:buClr>
          <a:srgbClr val="808080"/>
        </a:buClr>
        <a:buSzPct val="60000"/>
        <a:buFont typeface="Wingdings" pitchFamily="2" charset="2"/>
        <a:buChar char="l"/>
        <a:defRPr sz="2200">
          <a:solidFill>
            <a:schemeClr val="tx1"/>
          </a:solidFill>
          <a:latin typeface="+mn-lt"/>
          <a:ea typeface="+mn-ea"/>
          <a:cs typeface="+mn-cs"/>
        </a:defRPr>
      </a:lvl1pPr>
      <a:lvl2pPr marL="654050" indent="-252413" algn="l" defTabSz="801688" rtl="0" eaLnBrk="0" fontAlgn="base" hangingPunct="0">
        <a:lnSpc>
          <a:spcPct val="140000"/>
        </a:lnSpc>
        <a:spcBef>
          <a:spcPct val="30000"/>
        </a:spcBef>
        <a:spcAft>
          <a:spcPct val="0"/>
        </a:spcAft>
        <a:buClr>
          <a:schemeClr val="tx1"/>
        </a:buClr>
        <a:buSzPct val="50000"/>
        <a:buFont typeface="Wingdings" pitchFamily="2" charset="2"/>
        <a:buChar char="p"/>
        <a:defRPr sz="2000">
          <a:solidFill>
            <a:schemeClr val="tx1"/>
          </a:solidFill>
          <a:latin typeface="+mn-lt"/>
          <a:ea typeface="+mn-ea"/>
        </a:defRPr>
      </a:lvl2pPr>
      <a:lvl3pPr marL="1003300" indent="-201613" algn="l" defTabSz="801688" rtl="0" eaLnBrk="0" fontAlgn="base" hangingPunct="0">
        <a:lnSpc>
          <a:spcPct val="140000"/>
        </a:lnSpc>
        <a:spcBef>
          <a:spcPct val="30000"/>
        </a:spcBef>
        <a:spcAft>
          <a:spcPct val="0"/>
        </a:spcAft>
        <a:buSzPct val="50000"/>
        <a:buFont typeface="Wingdings" pitchFamily="2" charset="2"/>
        <a:buChar char="n"/>
        <a:defRPr sz="2400">
          <a:solidFill>
            <a:schemeClr val="tx1"/>
          </a:solidFill>
          <a:latin typeface="FrutigerNext LT Light" pitchFamily="34" charset="0"/>
          <a:ea typeface="+mn-ea"/>
        </a:defRPr>
      </a:lvl3pPr>
      <a:lvl4pPr marL="1400175" indent="-198438" algn="l" defTabSz="801688" rtl="0" eaLnBrk="0" fontAlgn="base" hangingPunct="0">
        <a:lnSpc>
          <a:spcPct val="140000"/>
        </a:lnSpc>
        <a:spcBef>
          <a:spcPct val="30000"/>
        </a:spcBef>
        <a:spcAft>
          <a:spcPct val="0"/>
        </a:spcAft>
        <a:buChar char="–"/>
        <a:defRPr sz="1600">
          <a:solidFill>
            <a:schemeClr val="tx1"/>
          </a:solidFill>
          <a:latin typeface="+mj-lt"/>
          <a:ea typeface="+mn-ea"/>
        </a:defRPr>
      </a:lvl4pPr>
      <a:lvl5pPr marL="1801813" indent="-201613" algn="l" defTabSz="801688" rtl="0" eaLnBrk="0" fontAlgn="base" hangingPunct="0">
        <a:lnSpc>
          <a:spcPct val="140000"/>
        </a:lnSpc>
        <a:spcBef>
          <a:spcPct val="30000"/>
        </a:spcBef>
        <a:spcAft>
          <a:spcPct val="0"/>
        </a:spcAft>
        <a:buFont typeface="FrutigerNext LT Medium" pitchFamily="34" charset="0"/>
        <a:buChar char="~"/>
        <a:defRPr sz="1600">
          <a:solidFill>
            <a:schemeClr val="tx1"/>
          </a:solidFill>
          <a:latin typeface="+mj-lt"/>
          <a:ea typeface="+mn-ea"/>
        </a:defRPr>
      </a:lvl5pPr>
      <a:lvl6pPr marL="22590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6pPr>
      <a:lvl7pPr marL="27162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7pPr>
      <a:lvl8pPr marL="31734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8pPr>
      <a:lvl9pPr marL="3630613" indent="-201613" algn="l" defTabSz="801688" rtl="0" fontAlgn="base">
        <a:lnSpc>
          <a:spcPct val="140000"/>
        </a:lnSpc>
        <a:spcBef>
          <a:spcPct val="30000"/>
        </a:spcBef>
        <a:spcAft>
          <a:spcPct val="0"/>
        </a:spcAft>
        <a:buFont typeface="FrutigerNext LT Medium" pitchFamily="34" charset="0"/>
        <a:buChar char="~"/>
        <a:defRPr sz="16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7" descr="5"/>
          <p:cNvPicPr>
            <a:picLocks noChangeAspect="1" noChangeArrowheads="1"/>
          </p:cNvPicPr>
          <p:nvPr/>
        </p:nvPicPr>
        <p:blipFill>
          <a:blip r:embed="rId3" cstate="print"/>
          <a:srcRect/>
          <a:stretch>
            <a:fillRect/>
          </a:stretch>
        </p:blipFill>
        <p:spPr bwMode="auto">
          <a:xfrm>
            <a:off x="0" y="5943600"/>
            <a:ext cx="9144000" cy="931863"/>
          </a:xfrm>
          <a:prstGeom prst="rect">
            <a:avLst/>
          </a:prstGeom>
          <a:noFill/>
          <a:ln w="9525">
            <a:noFill/>
            <a:miter lim="800000"/>
            <a:headEnd/>
            <a:tailEnd/>
          </a:ln>
        </p:spPr>
      </p:pic>
      <p:sp>
        <p:nvSpPr>
          <p:cNvPr id="2051" name="Text Box 8"/>
          <p:cNvSpPr txBox="1">
            <a:spLocks noChangeArrowheads="1"/>
          </p:cNvSpPr>
          <p:nvPr/>
        </p:nvSpPr>
        <p:spPr bwMode="auto">
          <a:xfrm>
            <a:off x="3395663" y="2503488"/>
            <a:ext cx="2582862" cy="704850"/>
          </a:xfrm>
          <a:prstGeom prst="rect">
            <a:avLst/>
          </a:prstGeom>
          <a:noFill/>
          <a:ln>
            <a:noFill/>
          </a:ln>
          <a:extLst/>
        </p:spPr>
        <p:txBody>
          <a:bodyPr wrap="none" lIns="78358" tIns="39179" rIns="78358" bIns="39179">
            <a:spAutoFit/>
          </a:bodyPr>
          <a:lstStyle>
            <a:lvl1pPr defTabSz="784225" fontAlgn="t">
              <a:defRPr sz="1000">
                <a:solidFill>
                  <a:schemeClr val="tx1"/>
                </a:solidFill>
                <a:latin typeface="FrutigerNext LT Regular" pitchFamily="34" charset="0"/>
                <a:ea typeface="宋体" panose="02010600030101010101" pitchFamily="2" charset="-122"/>
              </a:defRPr>
            </a:lvl1pPr>
            <a:lvl2pPr marL="742950" indent="-285750" defTabSz="784225" fontAlgn="t">
              <a:defRPr sz="1000">
                <a:solidFill>
                  <a:schemeClr val="tx1"/>
                </a:solidFill>
                <a:latin typeface="FrutigerNext LT Regular" pitchFamily="34" charset="0"/>
                <a:ea typeface="宋体" panose="02010600030101010101" pitchFamily="2" charset="-122"/>
              </a:defRPr>
            </a:lvl2pPr>
            <a:lvl3pPr marL="1143000" indent="-228600" defTabSz="784225" fontAlgn="t">
              <a:defRPr sz="1000">
                <a:solidFill>
                  <a:schemeClr val="tx1"/>
                </a:solidFill>
                <a:latin typeface="FrutigerNext LT Regular" pitchFamily="34" charset="0"/>
                <a:ea typeface="宋体" panose="02010600030101010101" pitchFamily="2" charset="-122"/>
              </a:defRPr>
            </a:lvl3pPr>
            <a:lvl4pPr marL="1600200" indent="-228600" defTabSz="784225" fontAlgn="t">
              <a:defRPr sz="1000">
                <a:solidFill>
                  <a:schemeClr val="tx1"/>
                </a:solidFill>
                <a:latin typeface="FrutigerNext LT Regular" pitchFamily="34" charset="0"/>
                <a:ea typeface="宋体" panose="02010600030101010101" pitchFamily="2" charset="-122"/>
              </a:defRPr>
            </a:lvl4pPr>
            <a:lvl5pPr marL="2057400" indent="-228600" defTabSz="784225" fontAlgn="t">
              <a:defRPr sz="1000">
                <a:solidFill>
                  <a:schemeClr val="tx1"/>
                </a:solidFill>
                <a:latin typeface="FrutigerNext LT Regular" pitchFamily="34" charset="0"/>
                <a:ea typeface="宋体" panose="02010600030101010101" pitchFamily="2" charset="-122"/>
              </a:defRPr>
            </a:lvl5pPr>
            <a:lvl6pPr marL="2514600" indent="-228600" defTabSz="7842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7842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7842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7842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0" fontAlgn="base" hangingPunct="0">
              <a:defRPr/>
            </a:pPr>
            <a:r>
              <a:rPr lang="en-US" altLang="zh-CN" sz="4100">
                <a:solidFill>
                  <a:srgbClr val="990000"/>
                </a:solidFill>
                <a:latin typeface="Arial" panose="020B0604020202020204" pitchFamily="34" charset="0"/>
                <a:ea typeface="MS PGothic" panose="020B0600070205080204" pitchFamily="34" charset="-128"/>
              </a:rPr>
              <a:t>Thank you</a:t>
            </a:r>
          </a:p>
        </p:txBody>
      </p:sp>
      <p:sp>
        <p:nvSpPr>
          <p:cNvPr id="2052" name="Text Box 9"/>
          <p:cNvSpPr txBox="1">
            <a:spLocks noChangeArrowheads="1"/>
          </p:cNvSpPr>
          <p:nvPr/>
        </p:nvSpPr>
        <p:spPr bwMode="auto">
          <a:xfrm>
            <a:off x="3436938" y="3189288"/>
            <a:ext cx="2530475" cy="444500"/>
          </a:xfrm>
          <a:prstGeom prst="rect">
            <a:avLst/>
          </a:prstGeom>
          <a:noFill/>
          <a:ln>
            <a:noFill/>
          </a:ln>
          <a:extLst/>
        </p:spPr>
        <p:txBody>
          <a:bodyPr wrap="none" lIns="78358" tIns="39179" rIns="78358" bIns="39179">
            <a:spAutoFit/>
          </a:bodyPr>
          <a:lstStyle>
            <a:lvl1pPr defTabSz="784225" fontAlgn="t">
              <a:defRPr sz="1000">
                <a:solidFill>
                  <a:schemeClr val="tx1"/>
                </a:solidFill>
                <a:latin typeface="FrutigerNext LT Regular" pitchFamily="34" charset="0"/>
                <a:ea typeface="宋体" panose="02010600030101010101" pitchFamily="2" charset="-122"/>
              </a:defRPr>
            </a:lvl1pPr>
            <a:lvl2pPr marL="742950" indent="-285750" defTabSz="784225" fontAlgn="t">
              <a:defRPr sz="1000">
                <a:solidFill>
                  <a:schemeClr val="tx1"/>
                </a:solidFill>
                <a:latin typeface="FrutigerNext LT Regular" pitchFamily="34" charset="0"/>
                <a:ea typeface="宋体" panose="02010600030101010101" pitchFamily="2" charset="-122"/>
              </a:defRPr>
            </a:lvl2pPr>
            <a:lvl3pPr marL="1143000" indent="-228600" defTabSz="784225" fontAlgn="t">
              <a:defRPr sz="1000">
                <a:solidFill>
                  <a:schemeClr val="tx1"/>
                </a:solidFill>
                <a:latin typeface="FrutigerNext LT Regular" pitchFamily="34" charset="0"/>
                <a:ea typeface="宋体" panose="02010600030101010101" pitchFamily="2" charset="-122"/>
              </a:defRPr>
            </a:lvl3pPr>
            <a:lvl4pPr marL="1600200" indent="-228600" defTabSz="784225" fontAlgn="t">
              <a:defRPr sz="1000">
                <a:solidFill>
                  <a:schemeClr val="tx1"/>
                </a:solidFill>
                <a:latin typeface="FrutigerNext LT Regular" pitchFamily="34" charset="0"/>
                <a:ea typeface="宋体" panose="02010600030101010101" pitchFamily="2" charset="-122"/>
              </a:defRPr>
            </a:lvl4pPr>
            <a:lvl5pPr marL="2057400" indent="-228600" defTabSz="784225" fontAlgn="t">
              <a:defRPr sz="1000">
                <a:solidFill>
                  <a:schemeClr val="tx1"/>
                </a:solidFill>
                <a:latin typeface="FrutigerNext LT Regular" pitchFamily="34" charset="0"/>
                <a:ea typeface="宋体" panose="02010600030101010101" pitchFamily="2" charset="-122"/>
              </a:defRPr>
            </a:lvl5pPr>
            <a:lvl6pPr marL="2514600" indent="-228600" defTabSz="7842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defTabSz="7842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defTabSz="7842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defTabSz="784225" eaLnBrk="0" fontAlgn="t"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0" fontAlgn="base" hangingPunct="0">
              <a:defRPr/>
            </a:pPr>
            <a:r>
              <a:rPr lang="en-US" altLang="zh-CN" sz="2400">
                <a:solidFill>
                  <a:srgbClr val="666666"/>
                </a:solidFill>
                <a:latin typeface="Arial" panose="020B0604020202020204" pitchFamily="34" charset="0"/>
                <a:ea typeface="MS PGothic" panose="020B0600070205080204" pitchFamily="34" charset="-128"/>
              </a:rPr>
              <a:t>www.huawei.com</a:t>
            </a:r>
            <a:endParaRPr lang="en-US" altLang="zh-CN" sz="2000">
              <a:solidFill>
                <a:srgbClr val="990000"/>
              </a:solidFill>
              <a:latin typeface="Arial" panose="020B0604020202020204" pitchFamily="34" charset="0"/>
              <a:ea typeface="MS PGothic" panose="020B0600070205080204" pitchFamily="34" charset="-128"/>
            </a:endParaRPr>
          </a:p>
        </p:txBody>
      </p:sp>
    </p:spTree>
    <p:extLst>
      <p:ext uri="{BB962C8B-B14F-4D97-AF65-F5344CB8AC3E}">
        <p14:creationId xmlns:p14="http://schemas.microsoft.com/office/powerpoint/2010/main" val="2544082990"/>
      </p:ext>
    </p:extLst>
  </p:cSld>
  <p:clrMap bg1="lt1" tx1="dk1" bg2="lt2" tx2="dk2" accent1="accent1" accent2="accent2" accent3="accent3" accent4="accent4" accent5="accent5" accent6="accent6" hlink="hlink" folHlink="folHlink"/>
  <p:sldLayoutIdLst>
    <p:sldLayoutId id="2147484207" r:id="rId1"/>
  </p:sldLayoutIdLst>
  <p:txStyles>
    <p:titleStyle>
      <a:lvl1pPr algn="ctr" defTabSz="801688" rtl="0" eaLnBrk="0" fontAlgn="base" hangingPunct="0">
        <a:spcBef>
          <a:spcPct val="0"/>
        </a:spcBef>
        <a:spcAft>
          <a:spcPct val="0"/>
        </a:spcAft>
        <a:defRPr sz="3700">
          <a:solidFill>
            <a:schemeClr val="tx2"/>
          </a:solidFill>
          <a:latin typeface="+mj-lt"/>
          <a:ea typeface="+mj-ea"/>
          <a:cs typeface="+mj-cs"/>
        </a:defRPr>
      </a:lvl1pPr>
      <a:lvl2pPr algn="ctr" defTabSz="801688" rtl="0" eaLnBrk="0" fontAlgn="base" hangingPunct="0">
        <a:spcBef>
          <a:spcPct val="0"/>
        </a:spcBef>
        <a:spcAft>
          <a:spcPct val="0"/>
        </a:spcAft>
        <a:defRPr sz="3700">
          <a:solidFill>
            <a:schemeClr val="tx2"/>
          </a:solidFill>
          <a:latin typeface="Arial" charset="0"/>
          <a:ea typeface="宋体" pitchFamily="2" charset="-122"/>
        </a:defRPr>
      </a:lvl2pPr>
      <a:lvl3pPr algn="ctr" defTabSz="801688" rtl="0" eaLnBrk="0" fontAlgn="base" hangingPunct="0">
        <a:spcBef>
          <a:spcPct val="0"/>
        </a:spcBef>
        <a:spcAft>
          <a:spcPct val="0"/>
        </a:spcAft>
        <a:defRPr sz="3700">
          <a:solidFill>
            <a:schemeClr val="tx2"/>
          </a:solidFill>
          <a:latin typeface="Arial" charset="0"/>
          <a:ea typeface="宋体" pitchFamily="2" charset="-122"/>
        </a:defRPr>
      </a:lvl3pPr>
      <a:lvl4pPr algn="ctr" defTabSz="801688" rtl="0" eaLnBrk="0" fontAlgn="base" hangingPunct="0">
        <a:spcBef>
          <a:spcPct val="0"/>
        </a:spcBef>
        <a:spcAft>
          <a:spcPct val="0"/>
        </a:spcAft>
        <a:defRPr sz="3700">
          <a:solidFill>
            <a:schemeClr val="tx2"/>
          </a:solidFill>
          <a:latin typeface="Arial" charset="0"/>
          <a:ea typeface="宋体" pitchFamily="2" charset="-122"/>
        </a:defRPr>
      </a:lvl4pPr>
      <a:lvl5pPr algn="ctr" defTabSz="801688" rtl="0" eaLnBrk="0" fontAlgn="base" hangingPunct="0">
        <a:spcBef>
          <a:spcPct val="0"/>
        </a:spcBef>
        <a:spcAft>
          <a:spcPct val="0"/>
        </a:spcAft>
        <a:defRPr sz="3700">
          <a:solidFill>
            <a:schemeClr val="tx2"/>
          </a:solidFill>
          <a:latin typeface="Arial" charset="0"/>
          <a:ea typeface="宋体" pitchFamily="2" charset="-122"/>
        </a:defRPr>
      </a:lvl5pPr>
      <a:lvl6pPr marL="457200" algn="ctr" defTabSz="801688" rtl="0" fontAlgn="base">
        <a:spcBef>
          <a:spcPct val="0"/>
        </a:spcBef>
        <a:spcAft>
          <a:spcPct val="0"/>
        </a:spcAft>
        <a:defRPr sz="3700">
          <a:solidFill>
            <a:schemeClr val="tx2"/>
          </a:solidFill>
          <a:latin typeface="Arial" charset="0"/>
          <a:ea typeface="宋体" pitchFamily="2" charset="-122"/>
        </a:defRPr>
      </a:lvl6pPr>
      <a:lvl7pPr marL="914400" algn="ctr" defTabSz="801688" rtl="0" fontAlgn="base">
        <a:spcBef>
          <a:spcPct val="0"/>
        </a:spcBef>
        <a:spcAft>
          <a:spcPct val="0"/>
        </a:spcAft>
        <a:defRPr sz="3700">
          <a:solidFill>
            <a:schemeClr val="tx2"/>
          </a:solidFill>
          <a:latin typeface="Arial" charset="0"/>
          <a:ea typeface="宋体" pitchFamily="2" charset="-122"/>
        </a:defRPr>
      </a:lvl7pPr>
      <a:lvl8pPr marL="1371600" algn="ctr" defTabSz="801688" rtl="0" fontAlgn="base">
        <a:spcBef>
          <a:spcPct val="0"/>
        </a:spcBef>
        <a:spcAft>
          <a:spcPct val="0"/>
        </a:spcAft>
        <a:defRPr sz="3700">
          <a:solidFill>
            <a:schemeClr val="tx2"/>
          </a:solidFill>
          <a:latin typeface="Arial" charset="0"/>
          <a:ea typeface="宋体" pitchFamily="2" charset="-122"/>
        </a:defRPr>
      </a:lvl8pPr>
      <a:lvl9pPr marL="1828800" algn="ctr" defTabSz="801688" rtl="0" fontAlgn="base">
        <a:spcBef>
          <a:spcPct val="0"/>
        </a:spcBef>
        <a:spcAft>
          <a:spcPct val="0"/>
        </a:spcAft>
        <a:defRPr sz="3700">
          <a:solidFill>
            <a:schemeClr val="tx2"/>
          </a:solidFill>
          <a:latin typeface="Arial" charset="0"/>
          <a:ea typeface="宋体" pitchFamily="2" charset="-122"/>
        </a:defRPr>
      </a:lvl9pPr>
    </p:titleStyle>
    <p:bodyStyle>
      <a:lvl1pPr marL="301625" indent="-301625" algn="l" defTabSz="801688" rtl="0" eaLnBrk="0" fontAlgn="base" hangingPunct="0">
        <a:spcBef>
          <a:spcPct val="20000"/>
        </a:spcBef>
        <a:spcAft>
          <a:spcPct val="0"/>
        </a:spcAft>
        <a:buChar char="•"/>
        <a:defRPr sz="2800">
          <a:solidFill>
            <a:schemeClr val="tx1"/>
          </a:solidFill>
          <a:latin typeface="+mn-lt"/>
          <a:ea typeface="+mn-ea"/>
          <a:cs typeface="+mn-cs"/>
        </a:defRPr>
      </a:lvl1pPr>
      <a:lvl2pPr marL="654050" indent="-252413" algn="l" defTabSz="801688" rtl="0" eaLnBrk="0" fontAlgn="base" hangingPunct="0">
        <a:spcBef>
          <a:spcPct val="20000"/>
        </a:spcBef>
        <a:spcAft>
          <a:spcPct val="0"/>
        </a:spcAft>
        <a:buChar char="–"/>
        <a:defRPr sz="2500">
          <a:solidFill>
            <a:schemeClr val="tx1"/>
          </a:solidFill>
          <a:latin typeface="+mn-lt"/>
          <a:ea typeface="+mn-ea"/>
        </a:defRPr>
      </a:lvl2pPr>
      <a:lvl3pPr marL="1003300" indent="-201613" algn="l" defTabSz="801688" rtl="0" eaLnBrk="0" fontAlgn="base" hangingPunct="0">
        <a:spcBef>
          <a:spcPct val="20000"/>
        </a:spcBef>
        <a:spcAft>
          <a:spcPct val="0"/>
        </a:spcAft>
        <a:buChar char="•"/>
        <a:defRPr sz="2200">
          <a:solidFill>
            <a:schemeClr val="tx1"/>
          </a:solidFill>
          <a:latin typeface="+mn-lt"/>
          <a:ea typeface="+mn-ea"/>
        </a:defRPr>
      </a:lvl3pPr>
      <a:lvl4pPr marL="1400175" indent="-198438" algn="l" defTabSz="801688" rtl="0" eaLnBrk="0" fontAlgn="base" hangingPunct="0">
        <a:spcBef>
          <a:spcPct val="20000"/>
        </a:spcBef>
        <a:spcAft>
          <a:spcPct val="0"/>
        </a:spcAft>
        <a:buChar char="–"/>
        <a:defRPr sz="1700">
          <a:solidFill>
            <a:schemeClr val="tx1"/>
          </a:solidFill>
          <a:latin typeface="+mn-lt"/>
          <a:ea typeface="+mn-ea"/>
        </a:defRPr>
      </a:lvl4pPr>
      <a:lvl5pPr marL="1801813" indent="-201613" algn="l" defTabSz="801688" rtl="0" eaLnBrk="0" fontAlgn="base" hangingPunct="0">
        <a:spcBef>
          <a:spcPct val="20000"/>
        </a:spcBef>
        <a:spcAft>
          <a:spcPct val="0"/>
        </a:spcAft>
        <a:buChar char="»"/>
        <a:defRPr sz="1700">
          <a:solidFill>
            <a:schemeClr val="tx1"/>
          </a:solidFill>
          <a:latin typeface="+mn-lt"/>
          <a:ea typeface="+mn-ea"/>
        </a:defRPr>
      </a:lvl5pPr>
      <a:lvl6pPr marL="2259013" indent="-201613" algn="l" defTabSz="801688" rtl="0" fontAlgn="base">
        <a:spcBef>
          <a:spcPct val="20000"/>
        </a:spcBef>
        <a:spcAft>
          <a:spcPct val="0"/>
        </a:spcAft>
        <a:buChar char="»"/>
        <a:defRPr sz="1700">
          <a:solidFill>
            <a:schemeClr val="tx1"/>
          </a:solidFill>
          <a:latin typeface="+mn-lt"/>
          <a:ea typeface="+mn-ea"/>
        </a:defRPr>
      </a:lvl6pPr>
      <a:lvl7pPr marL="2716213" indent="-201613" algn="l" defTabSz="801688" rtl="0" fontAlgn="base">
        <a:spcBef>
          <a:spcPct val="20000"/>
        </a:spcBef>
        <a:spcAft>
          <a:spcPct val="0"/>
        </a:spcAft>
        <a:buChar char="»"/>
        <a:defRPr sz="1700">
          <a:solidFill>
            <a:schemeClr val="tx1"/>
          </a:solidFill>
          <a:latin typeface="+mn-lt"/>
          <a:ea typeface="+mn-ea"/>
        </a:defRPr>
      </a:lvl7pPr>
      <a:lvl8pPr marL="3173413" indent="-201613" algn="l" defTabSz="801688" rtl="0" fontAlgn="base">
        <a:spcBef>
          <a:spcPct val="20000"/>
        </a:spcBef>
        <a:spcAft>
          <a:spcPct val="0"/>
        </a:spcAft>
        <a:buChar char="»"/>
        <a:defRPr sz="1700">
          <a:solidFill>
            <a:schemeClr val="tx1"/>
          </a:solidFill>
          <a:latin typeface="+mn-lt"/>
          <a:ea typeface="+mn-ea"/>
        </a:defRPr>
      </a:lvl8pPr>
      <a:lvl9pPr marL="3630613" indent="-201613" algn="l" defTabSz="801688" rtl="0" fontAlgn="base">
        <a:spcBef>
          <a:spcPct val="20000"/>
        </a:spcBef>
        <a:spcAft>
          <a:spcPct val="0"/>
        </a:spcAft>
        <a:buChar char="»"/>
        <a:defRPr sz="17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jpeg"/><Relationship Id="rId5" Type="http://schemas.openxmlformats.org/officeDocument/2006/relationships/image" Target="../media/image45.jpeg"/><Relationship Id="rId6" Type="http://schemas.openxmlformats.org/officeDocument/2006/relationships/image" Target="../media/image46.jpeg"/><Relationship Id="rId7" Type="http://schemas.openxmlformats.org/officeDocument/2006/relationships/image" Target="../media/image47.jpeg"/><Relationship Id="rId8" Type="http://schemas.openxmlformats.org/officeDocument/2006/relationships/image" Target="../media/image48.jpeg"/><Relationship Id="rId9" Type="http://schemas.openxmlformats.org/officeDocument/2006/relationships/image" Target="../media/image49.jpeg"/><Relationship Id="rId10" Type="http://schemas.openxmlformats.org/officeDocument/2006/relationships/image" Target="../media/image50.jpeg"/><Relationship Id="rId11" Type="http://schemas.openxmlformats.org/officeDocument/2006/relationships/image" Target="../media/image51.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jpeg"/><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5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wmf"/><Relationship Id="rId4" Type="http://schemas.openxmlformats.org/officeDocument/2006/relationships/image" Target="../media/image59.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10.xml"/><Relationship Id="rId2"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hyperlink" Target="http://swampland.time.com/author/michaelscherer/"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9.jpe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e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5.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wmf"/><Relationship Id="rId5" Type="http://schemas.openxmlformats.org/officeDocument/2006/relationships/image" Target="../media/image80.png"/><Relationship Id="rId6" Type="http://schemas.openxmlformats.org/officeDocument/2006/relationships/image" Target="../media/image81.jpe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82.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88.jpeg"/><Relationship Id="rId4" Type="http://schemas.openxmlformats.org/officeDocument/2006/relationships/image" Target="../media/image89.jpeg"/><Relationship Id="rId5" Type="http://schemas.openxmlformats.org/officeDocument/2006/relationships/image" Target="../media/image84.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hyperlink" Target="http://www.google.com.hk/url?sa=i&amp;rct=j&amp;q=&amp;esrc=s&amp;frm=1&amp;source=images&amp;cd=&amp;cad=rja&amp;uact=8&amp;docid=53y86S69r8bb7M&amp;tbnid=1Jlrnguexe1wdM:&amp;ved=0CAUQjRw&amp;url=http://zzy.baike.com/article-63754.html&amp;ei=rtVqU9jND8vz8QWpl4HABA&amp;psig=AFQjCNEMSo4WerZueXgp0BkWpdC6jespzA&amp;ust=1399596785364665" TargetMode="External"/><Relationship Id="rId4" Type="http://schemas.openxmlformats.org/officeDocument/2006/relationships/image" Target="../media/image91.jpeg"/><Relationship Id="rId5" Type="http://schemas.openxmlformats.org/officeDocument/2006/relationships/image" Target="../media/image92.jpeg"/><Relationship Id="rId6" Type="http://schemas.openxmlformats.org/officeDocument/2006/relationships/image" Target="../media/image93.jpeg"/><Relationship Id="rId7" Type="http://schemas.openxmlformats.org/officeDocument/2006/relationships/image" Target="../media/image94.jpeg"/><Relationship Id="rId8"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98.jpeg"/></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3" Type="http://schemas.openxmlformats.org/officeDocument/2006/relationships/image" Target="../media/image111.jpeg"/><Relationship Id="rId4" Type="http://schemas.openxmlformats.org/officeDocument/2006/relationships/image" Target="../media/image112.png"/><Relationship Id="rId5"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3" Type="http://schemas.openxmlformats.org/officeDocument/2006/relationships/image" Target="../media/image114.jpeg"/><Relationship Id="rId4" Type="http://schemas.openxmlformats.org/officeDocument/2006/relationships/image" Target="../media/image115.png"/><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4.png"/><Relationship Id="rId3"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ved=0CAcQjRxqFQoTCJy9uPKh-8cCFQc7iAodS9oD2Q&amp;url=http://www.tpc.org/&amp;bvm=bv.102829193,d.cGU&amp;psig=AFQjCNE_wYBVturW8igrua7P9JwngG3mwQ&amp;ust=1442482945037589" TargetMode="External"/><Relationship Id="rId4" Type="http://schemas.openxmlformats.org/officeDocument/2006/relationships/image" Target="../media/image127.gif"/><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1" Type="http://schemas.openxmlformats.org/officeDocument/2006/relationships/slideLayout" Target="../slideLayouts/slideLayout12.xml"/><Relationship Id="rId2" Type="http://schemas.openxmlformats.org/officeDocument/2006/relationships/image" Target="../media/image126.png"/></Relationships>
</file>

<file path=ppt/slides/_rels/slide53.xml.rels><?xml version="1.0" encoding="UTF-8" standalone="yes"?>
<Relationships xmlns="http://schemas.openxmlformats.org/package/2006/relationships"><Relationship Id="rId11" Type="http://schemas.openxmlformats.org/officeDocument/2006/relationships/image" Target="../media/image139.png"/><Relationship Id="rId12" Type="http://schemas.openxmlformats.org/officeDocument/2006/relationships/image" Target="../media/image140.png"/><Relationship Id="rId1" Type="http://schemas.openxmlformats.org/officeDocument/2006/relationships/slideLayout" Target="../slideLayouts/slideLayout12.xml"/><Relationship Id="rId2" Type="http://schemas.openxmlformats.org/officeDocument/2006/relationships/image" Target="../media/image126.png"/><Relationship Id="rId3" Type="http://schemas.openxmlformats.org/officeDocument/2006/relationships/image" Target="../media/image131.jpeg"/><Relationship Id="rId4" Type="http://schemas.openxmlformats.org/officeDocument/2006/relationships/image" Target="../media/image132.png"/><Relationship Id="rId5" Type="http://schemas.openxmlformats.org/officeDocument/2006/relationships/image" Target="../media/image133.jpeg"/><Relationship Id="rId6" Type="http://schemas.openxmlformats.org/officeDocument/2006/relationships/image" Target="../media/image134.png"/><Relationship Id="rId7" Type="http://schemas.openxmlformats.org/officeDocument/2006/relationships/image" Target="../media/image135.jpeg"/><Relationship Id="rId8" Type="http://schemas.openxmlformats.org/officeDocument/2006/relationships/image" Target="../media/image136.png"/><Relationship Id="rId9" Type="http://schemas.openxmlformats.org/officeDocument/2006/relationships/image" Target="../media/image137.jpeg"/><Relationship Id="rId10" Type="http://schemas.openxmlformats.org/officeDocument/2006/relationships/image" Target="../media/image13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7.xml.rels><?xml version="1.0" encoding="UTF-8" standalone="yes"?>
<Relationships xmlns="http://schemas.openxmlformats.org/package/2006/relationships"><Relationship Id="rId11" Type="http://schemas.openxmlformats.org/officeDocument/2006/relationships/image" Target="../media/image26.emf"/><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gif"/><Relationship Id="rId15" Type="http://schemas.openxmlformats.org/officeDocument/2006/relationships/image" Target="../media/image30.jpeg"/><Relationship Id="rId16" Type="http://schemas.openxmlformats.org/officeDocument/2006/relationships/image" Target="../media/image31.jpeg"/><Relationship Id="rId17" Type="http://schemas.openxmlformats.org/officeDocument/2006/relationships/image" Target="../media/image32.png"/><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21.jpe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emf"/><Relationship Id="rId10" Type="http://schemas.openxmlformats.org/officeDocument/2006/relationships/image" Target="../media/image25.emf"/></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jpeg"/><Relationship Id="rId7" Type="http://schemas.openxmlformats.org/officeDocument/2006/relationships/image" Target="../media/image37.jpeg"/><Relationship Id="rId8" Type="http://schemas.openxmlformats.org/officeDocument/2006/relationships/image" Target="../media/image38.jpeg"/><Relationship Id="rId9" Type="http://schemas.openxmlformats.org/officeDocument/2006/relationships/image" Target="../media/image39.jpeg"/><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jpeg"/><Relationship Id="rId5" Type="http://schemas.openxmlformats.org/officeDocument/2006/relationships/image" Target="../media/image42.jpe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8"/>
          <p:cNvSpPr>
            <a:spLocks noGrp="1" noChangeArrowheads="1"/>
          </p:cNvSpPr>
          <p:nvPr>
            <p:ph type="ctrTitle" sz="quarter"/>
          </p:nvPr>
        </p:nvSpPr>
        <p:spPr>
          <a:xfrm>
            <a:off x="755650" y="1347788"/>
            <a:ext cx="5827713" cy="2081212"/>
          </a:xfrm>
        </p:spPr>
        <p:txBody>
          <a:bodyPr/>
          <a:lstStyle/>
          <a:p>
            <a:pPr>
              <a:defRPr/>
            </a:pPr>
            <a:r>
              <a:rPr lang="zh-CN" altLang="en-US" dirty="0">
                <a:latin typeface="+mj-ea"/>
              </a:rPr>
              <a:t>大数据行业与技术趋势</a:t>
            </a:r>
          </a:p>
        </p:txBody>
      </p:sp>
      <p:sp>
        <p:nvSpPr>
          <p:cNvPr id="16387" name="DtsShapeName" descr="8CE5295821885C70CB254E5500C4G505083E@F83E@PB26513!!!!!!BIHO@]b26513!!!!@5E19B011306188854E31!籽吓纪撑泞变/qqu!!!!!!!!!!!!!!!!!!!!!!!!!!!!!!!!!!!!!!!!!!!!!!!!!!!!!!!!!!!!!!!!!!!!!!!!!!!!!!!!!!!!!!!!!!!!!!!!!!!!!!!!!!!!!!!!!!!!!!!!!!!!!!!!!!!!!!!!!!!!!!!!!!!!!!!!!!!!!!!!!!!!!!!!!!!!!!!!!!!!!!!!!!!!!!!!!!!!!!!!!!!!!!!!!!!!!!!!!!!!!!!!!!!!!!!!!!!!!!!!!!!!!!!!!!!!!!!!!!!!!!!!!!!!!!!!!!!!!!!!!!!!!!!!!!!!!!!!!!!!!!!!!!!!!!!!!!!!!!!!!!!!!!!!!!!!!!!!!!!!!!!!!!!!!!!!!!!!!!!!!!!!!!!!!!!!!!!!!!!!!!!!!!!!!!!!!!!!!!!!!!!!!!!!!!!!!!!!!!!!!!!!!!!!!!!!!!!!!!!!!!!!!!!!!!!!!!!!!!!!!!!!!!!!!!!!!!!!!!!!!!!!!!!!!!!!!!!!!!!!!!!!!!!!!!!!!!!!!!!!!!!!!!!!!!!!!!!!!!!!!!!!!!!!!!!!!!!!!!!!!!!!!!!!!!!!!!!!!!!!!!!!!!!!!!!!!!!!!!!!!!!!!!!!!!!!!!!!!!!!!!!!!!!!!!!!!!!!!!!!!!!!!!!!!!!!!!!!!!!!!!!!!!!!!!!!!!!!!!!!!!!!!!!!!!!!!!!!!!!!!!!!!!!!!!!!!!!!!!!!!!!!!!!!!!!!!!!!!!!!!!!!!!!!!!!!!!!!!!!!!!!!!!!!!!!!!!!!!!!!!!!!!!!!!!!!!!!!!!!!!!!!!!!!!!!!!!!!!!!!!!!!!!!!!!!!!!!!!!!!!!!!!!!!!!!!!!!!!!!!!!!!!!!!!!!!!!!!!!!!!!!!!!!!!!!!!!!!!!!!!!!!!!!!!!!!!!!!!!!!!!!!!!!!!!!!!!!!!!!!!!!!!!!!!!!!!!!!!!!!!!!!!!!!!!!!!!!!!!!!!!!!!!!!!!!!!!!!!!!!!!!!!!!!!!!!!!!!!!!!!!!!!!!!!!!!!!!!!!!!!!!!!!!!!!!!!!!!!!!!!!!!!!!!!!!!!!!!!!!!!!!!!!!!!!!!!!!!!!!!!!!!!!!!!!!!!!!!!!!!!!!!!!!!!!!!!!!!!!!!!!!!!!!!!!!!!!!!!!!!!!!!!!!!!!!!!!!!!!!!!!!!!!!!!!!!!!!!!!!!!!!!!!!!!!!!!!!!!!!!!!!!!!!!!!!!!!!!!!!!!!!!!!!!!!!!!!!!!!!!!!!!!!!!!!!!!!!!!!!!!!!!!!!!!!!!!!!!!!!!!!!!!!!!!!!!!!!!!!!!!!!!!!!!!!!!!!!!!!!!!!!!!!!!!!!!!!!!!!!!!!!!!!!!!!!!!!!!!!!!!!!!!!!!!!!!!!!!!!!!!!!!!!!!!!!!!!!!!!!!!!!!!!!!!!!!!!!!!!!!!!!!!!!!!!!!!!!!!!!!!!!!!!!!!!!!!!!!!!!!!!!!!!!!!!!!!!!!!!!!!!!!!!!!!!!!!!!!!!!!!!!!!!!!!!!!!!!!!!!!!!!!!!!!!!!!!!!!!!!!!!!!!!!!!!!!!!!!!!!!!!!!!!!!!!!!!!!!!!!!!!!!!!!!!!!!!!!!!!!!!!!!!!!!!!!!!!!!!!!!!!!!!!!!!!!!!!!!!!!!!!!!!!!!!!!!!!!!!!!!!!!!!!!!!!!!!!!!!!!!!!!!!!!!!!!!!!!!!!!!!!!!!!!!!!!!!!!!!!!!!!!!!!!!!!!!!!!!!!!!!!!!!!!!!!!!!!!!!!!!!!!!!!!!!!!!!!!!!!!!!!!!!!!!!!!!!!!!!!!!!!!!!!!!!!!!!!!!!!!!!!!!!!!!!!!!!!!!!!!!!!!!!!!!!!!!!!!!!!!!!!!!!!!!!!!!!!!!!!!!!!!!!!!!!!!!!!!!!!!!!!!!!!!!!!!!!!!!!!!!!!!!!!!!!!!!!!!!!!!!!!!!!!!!!!!!!!!!!!!!!!!!!!!!!!!!!!!!!!!!!!!!!!!!!!!!!!!!!!!!!!!!!!!!!!!!!!!!!!!!!!!!!!!!!!!!!!!!!!!!!!!!!!!!!!!!!!!!!!!!!!!!!!!!!!!!!!!!!!!!!!!!!!!!!!!!!!!!!!!!!!!!!!!!!!!!!!!!!!!!!!!!!!!!!!!!!!!!!!!!!!!!!!!!!!!!!!!!!!!!!!!!!!!!!!!!!!!!!!!!!!!!!!!!!!!!!!!!!!!!!!!!!!!!!!!!!!!!!!!!!!!!!!!!!!!!!!!!!!!!!!!!!!!!!!!!!!!!!!!!!!!!!!!!!!!!!!!!!!!!!!!!!!!!!!!!!!!!!!!!!!!!!!!!!!!!!!!!!!!!!!!!1!1" hidden="1"/>
          <p:cNvSpPr>
            <a:spLocks noChangeArrowheads="1"/>
          </p:cNvSpPr>
          <p:nvPr/>
        </p:nvSpPr>
        <p:spPr bwMode="auto">
          <a:xfrm>
            <a:off x="0" y="0"/>
            <a:ext cx="1588" cy="158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5033 w 21600"/>
              <a:gd name="T13" fmla="*/ 2272 h 21600"/>
              <a:gd name="T14" fmla="*/ 16554 w 21600"/>
              <a:gd name="T15" fmla="*/ 13684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chemeClr val="accent1"/>
          </a:solidFill>
          <a:ln w="9525" algn="ctr">
            <a:solidFill>
              <a:schemeClr val="tx1"/>
            </a:solidFill>
            <a:miter lim="800000"/>
            <a:headEnd/>
            <a:tailEnd/>
          </a:ln>
        </p:spPr>
        <p:txBody>
          <a:bodyPr wrap="none" anchor="ctr"/>
          <a:lstStyle/>
          <a:p>
            <a:pPr eaLnBrk="0" hangingPunct="0"/>
            <a:endParaRPr lang="zh-CN" altLang="en-US" sz="1000">
              <a:latin typeface="FrutigerNext LT Regular" pitchFamily="34" charset="0"/>
              <a:ea typeface="宋体" pitchFamily="2" charset="-122"/>
            </a:endParaRPr>
          </a:p>
        </p:txBody>
      </p:sp>
    </p:spTree>
    <p:extLst>
      <p:ext uri="{BB962C8B-B14F-4D97-AF65-F5344CB8AC3E}">
        <p14:creationId xmlns:p14="http://schemas.microsoft.com/office/powerpoint/2010/main" val="38221459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http://image80.360doc.com/DownloadImg/2014/12/1014/47929083_7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581" y="1498451"/>
            <a:ext cx="2004060" cy="1312925"/>
          </a:xfrm>
          <a:prstGeom prst="roundRect">
            <a:avLst>
              <a:gd name="adj" fmla="val 8594"/>
            </a:avLst>
          </a:prstGeom>
          <a:solidFill>
            <a:srgbClr val="FFFFFF">
              <a:shade val="85000"/>
            </a:srgbClr>
          </a:solidFill>
          <a:ln>
            <a:solidFill>
              <a:schemeClr val="bg1">
                <a:lumMod val="50000"/>
              </a:schemeClr>
            </a:solidFill>
          </a:ln>
          <a:effectLst>
            <a:reflection blurRad="12700" stA="38000" endPos="28000" dist="5000" dir="5400000" sy="-100000" algn="bl" rotWithShape="0"/>
          </a:effectLst>
        </p:spPr>
      </p:pic>
      <p:pic>
        <p:nvPicPr>
          <p:cNvPr id="12" name="图片 11" descr="http://image80.360doc.com/DownloadImg/2014/12/1014/47929083_7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95642" y="1498451"/>
            <a:ext cx="2004061" cy="1312925"/>
          </a:xfrm>
          <a:prstGeom prst="roundRect">
            <a:avLst>
              <a:gd name="adj" fmla="val 8594"/>
            </a:avLst>
          </a:prstGeom>
          <a:solidFill>
            <a:srgbClr val="FFFFFF">
              <a:shade val="85000"/>
            </a:srgbClr>
          </a:solidFill>
          <a:ln>
            <a:solidFill>
              <a:schemeClr val="bg1">
                <a:lumMod val="50000"/>
              </a:schemeClr>
            </a:solidFill>
          </a:ln>
          <a:effectLst>
            <a:reflection blurRad="12700" stA="38000" endPos="28000" dist="5000" dir="5400000" sy="-100000" algn="bl" rotWithShape="0"/>
          </a:effectLst>
        </p:spPr>
      </p:pic>
      <p:pic>
        <p:nvPicPr>
          <p:cNvPr id="13" name="图片 12" descr="http://image80.360doc.com/DownloadImg/2014/12/1014/47929083_8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9700" y="1478051"/>
            <a:ext cx="2004060" cy="1312925"/>
          </a:xfrm>
          <a:prstGeom prst="roundRect">
            <a:avLst>
              <a:gd name="adj" fmla="val 8594"/>
            </a:avLst>
          </a:prstGeom>
          <a:solidFill>
            <a:srgbClr val="FFFFFF">
              <a:shade val="85000"/>
            </a:srgbClr>
          </a:solidFill>
          <a:ln>
            <a:solidFill>
              <a:schemeClr val="bg1">
                <a:lumMod val="50000"/>
              </a:schemeClr>
            </a:solidFill>
          </a:ln>
          <a:effectLst>
            <a:reflection blurRad="12700" stA="38000" endPos="28000" dist="5000" dir="5400000" sy="-100000" algn="bl" rotWithShape="0"/>
          </a:effectLst>
        </p:spPr>
      </p:pic>
      <p:pic>
        <p:nvPicPr>
          <p:cNvPr id="14" name="图片 13" descr="http://image80.360doc.com/DownloadImg/2014/12/1014/47929083_84"/>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32284" y="1480381"/>
            <a:ext cx="1738107" cy="1349596"/>
          </a:xfrm>
          <a:prstGeom prst="roundRect">
            <a:avLst>
              <a:gd name="adj" fmla="val 8594"/>
            </a:avLst>
          </a:prstGeom>
          <a:solidFill>
            <a:srgbClr val="FFFFFF">
              <a:shade val="85000"/>
            </a:srgbClr>
          </a:solidFill>
          <a:ln>
            <a:solidFill>
              <a:schemeClr val="bg1">
                <a:lumMod val="50000"/>
              </a:schemeClr>
            </a:solidFill>
          </a:ln>
          <a:effectLst>
            <a:reflection blurRad="6350" stA="50000" endA="275" endPos="40000" dist="101600" dir="5400000" sy="-100000" algn="bl" rotWithShape="0"/>
          </a:effectLst>
        </p:spPr>
      </p:pic>
      <p:sp>
        <p:nvSpPr>
          <p:cNvPr id="21" name="文本框 20"/>
          <p:cNvSpPr txBox="1"/>
          <p:nvPr/>
        </p:nvSpPr>
        <p:spPr>
          <a:xfrm>
            <a:off x="1130216" y="2458929"/>
            <a:ext cx="1376077" cy="276724"/>
          </a:xfrm>
          <a:prstGeom prst="rect">
            <a:avLst/>
          </a:prstGeom>
          <a:solidFill>
            <a:srgbClr val="000000">
              <a:alpha val="63922"/>
            </a:srgbClr>
          </a:solidFill>
        </p:spPr>
        <p:txBody>
          <a:bodyPr wrap="none" rtlCol="0">
            <a:noAutofit/>
          </a:bodyPr>
          <a:lstStyle/>
          <a:p>
            <a:pPr algn="ctr">
              <a:buNone/>
            </a:pPr>
            <a:r>
              <a:rPr lang="zh-CN" altLang="en-US" sz="1200" b="1" dirty="0">
                <a:solidFill>
                  <a:schemeClr val="bg1"/>
                </a:solidFill>
                <a:latin typeface="+mn-ea"/>
              </a:rPr>
              <a:t>数据即生意</a:t>
            </a:r>
          </a:p>
        </p:txBody>
      </p:sp>
      <p:sp>
        <p:nvSpPr>
          <p:cNvPr id="22" name="文本框 21"/>
          <p:cNvSpPr txBox="1"/>
          <p:nvPr/>
        </p:nvSpPr>
        <p:spPr>
          <a:xfrm>
            <a:off x="3190292" y="2458929"/>
            <a:ext cx="1376077" cy="276724"/>
          </a:xfrm>
          <a:prstGeom prst="rect">
            <a:avLst/>
          </a:prstGeom>
          <a:solidFill>
            <a:srgbClr val="000000">
              <a:alpha val="63922"/>
            </a:srgbClr>
          </a:solidFill>
        </p:spPr>
        <p:txBody>
          <a:bodyPr wrap="none" rtlCol="0">
            <a:noAutofit/>
          </a:bodyPr>
          <a:lstStyle/>
          <a:p>
            <a:pPr algn="ctr">
              <a:buNone/>
            </a:pPr>
            <a:r>
              <a:rPr lang="zh-CN" altLang="en-US" sz="1200" b="1" dirty="0">
                <a:solidFill>
                  <a:schemeClr val="bg1"/>
                </a:solidFill>
                <a:latin typeface="+mn-ea"/>
              </a:rPr>
              <a:t>数据和客户同价</a:t>
            </a:r>
          </a:p>
        </p:txBody>
      </p:sp>
      <p:sp>
        <p:nvSpPr>
          <p:cNvPr id="23" name="文本框 22"/>
          <p:cNvSpPr txBox="1"/>
          <p:nvPr/>
        </p:nvSpPr>
        <p:spPr>
          <a:xfrm>
            <a:off x="5127955" y="2458929"/>
            <a:ext cx="1376077" cy="276724"/>
          </a:xfrm>
          <a:prstGeom prst="rect">
            <a:avLst/>
          </a:prstGeom>
          <a:solidFill>
            <a:srgbClr val="000000">
              <a:alpha val="63922"/>
            </a:srgbClr>
          </a:solidFill>
        </p:spPr>
        <p:txBody>
          <a:bodyPr wrap="none" rtlCol="0">
            <a:noAutofit/>
          </a:bodyPr>
          <a:lstStyle/>
          <a:p>
            <a:pPr algn="ctr">
              <a:buNone/>
            </a:pPr>
            <a:r>
              <a:rPr lang="zh-CN" altLang="en-US" sz="1200" b="1" dirty="0">
                <a:solidFill>
                  <a:schemeClr val="bg1"/>
                </a:solidFill>
                <a:latin typeface="+mn-ea"/>
              </a:rPr>
              <a:t>让数据流动</a:t>
            </a:r>
          </a:p>
        </p:txBody>
      </p:sp>
      <p:sp>
        <p:nvSpPr>
          <p:cNvPr id="24" name="文本框 23"/>
          <p:cNvSpPr txBox="1"/>
          <p:nvPr/>
        </p:nvSpPr>
        <p:spPr>
          <a:xfrm>
            <a:off x="7194315" y="2534918"/>
            <a:ext cx="1376077" cy="276724"/>
          </a:xfrm>
          <a:prstGeom prst="rect">
            <a:avLst/>
          </a:prstGeom>
          <a:solidFill>
            <a:srgbClr val="000000">
              <a:alpha val="63922"/>
            </a:srgbClr>
          </a:solidFill>
        </p:spPr>
        <p:txBody>
          <a:bodyPr wrap="none" rtlCol="0">
            <a:noAutofit/>
          </a:bodyPr>
          <a:lstStyle/>
          <a:p>
            <a:pPr algn="ctr">
              <a:buNone/>
            </a:pPr>
            <a:r>
              <a:rPr lang="zh-CN" altLang="en-US" sz="1200" b="1" dirty="0">
                <a:solidFill>
                  <a:schemeClr val="bg1"/>
                </a:solidFill>
                <a:latin typeface="+mn-ea"/>
              </a:rPr>
              <a:t>数据在变</a:t>
            </a:r>
          </a:p>
        </p:txBody>
      </p:sp>
      <p:pic>
        <p:nvPicPr>
          <p:cNvPr id="16" name="图片 15" descr="http://image80.360doc.com/DownloadImg/2014/12/1014/47929083_93"/>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0225" y="4266710"/>
            <a:ext cx="1939013" cy="1316453"/>
          </a:xfrm>
          <a:prstGeom prst="roundRect">
            <a:avLst>
              <a:gd name="adj" fmla="val 8594"/>
            </a:avLst>
          </a:prstGeom>
          <a:solidFill>
            <a:srgbClr val="FFFFFF">
              <a:shade val="85000"/>
            </a:srgbClr>
          </a:solidFill>
          <a:ln>
            <a:solidFill>
              <a:schemeClr val="bg1">
                <a:lumMod val="50000"/>
              </a:schemeClr>
            </a:solidFill>
          </a:ln>
          <a:effectLst>
            <a:reflection blurRad="12700" stA="38000" endPos="28000" dist="5000" dir="5400000" sy="-100000" algn="bl" rotWithShape="0"/>
          </a:effectLst>
        </p:spPr>
      </p:pic>
      <p:pic>
        <p:nvPicPr>
          <p:cNvPr id="17" name="图片 16" descr="http://image80.360doc.com/DownloadImg/2014/12/1014/47929083_97"/>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7427" y="4252278"/>
            <a:ext cx="1933817" cy="1312925"/>
          </a:xfrm>
          <a:prstGeom prst="roundRect">
            <a:avLst>
              <a:gd name="adj" fmla="val 8594"/>
            </a:avLst>
          </a:prstGeom>
          <a:solidFill>
            <a:srgbClr val="FFFFFF">
              <a:shade val="85000"/>
            </a:srgbClr>
          </a:solidFill>
          <a:ln>
            <a:solidFill>
              <a:schemeClr val="bg1">
                <a:lumMod val="50000"/>
              </a:schemeClr>
            </a:solidFill>
          </a:ln>
          <a:effectLst>
            <a:reflection blurRad="12700" stA="38000" endPos="28000" dist="5000" dir="5400000" sy="-100000" algn="bl" rotWithShape="0"/>
          </a:effectLst>
        </p:spPr>
      </p:pic>
      <p:pic>
        <p:nvPicPr>
          <p:cNvPr id="18" name="图片 17" descr="http://image80.360doc.com/DownloadImg/2014/12/1014/47929083_182"/>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40690" y="4248749"/>
            <a:ext cx="1927754" cy="1312925"/>
          </a:xfrm>
          <a:prstGeom prst="roundRect">
            <a:avLst>
              <a:gd name="adj" fmla="val 8594"/>
            </a:avLst>
          </a:prstGeom>
          <a:solidFill>
            <a:srgbClr val="FFFFFF">
              <a:shade val="85000"/>
            </a:srgbClr>
          </a:solidFill>
          <a:ln>
            <a:solidFill>
              <a:schemeClr val="bg1">
                <a:lumMod val="50000"/>
              </a:schemeClr>
            </a:solidFill>
          </a:ln>
          <a:effectLst>
            <a:reflection blurRad="12700" stA="38000" endPos="28000" dist="5000" dir="5400000" sy="-100000" algn="bl" rotWithShape="0"/>
          </a:effectLst>
        </p:spPr>
      </p:pic>
      <p:pic>
        <p:nvPicPr>
          <p:cNvPr id="20" name="图片 19" descr="http://image80.360doc.com/DownloadImg/2014/12/1014/47929083_83"/>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6409" y="4264389"/>
            <a:ext cx="1933816" cy="1312925"/>
          </a:xfrm>
          <a:prstGeom prst="roundRect">
            <a:avLst>
              <a:gd name="adj" fmla="val 8594"/>
            </a:avLst>
          </a:prstGeom>
          <a:solidFill>
            <a:srgbClr val="FFFFFF">
              <a:shade val="85000"/>
            </a:srgbClr>
          </a:solidFill>
          <a:ln>
            <a:solidFill>
              <a:schemeClr val="bg1">
                <a:lumMod val="50000"/>
              </a:schemeClr>
            </a:solidFill>
          </a:ln>
          <a:effectLst>
            <a:reflection blurRad="12700" stA="38000" endPos="28000" dist="5000" dir="5400000" sy="-100000" algn="bl" rotWithShape="0"/>
          </a:effectLst>
        </p:spPr>
      </p:pic>
      <p:sp>
        <p:nvSpPr>
          <p:cNvPr id="25" name="文本框 24"/>
          <p:cNvSpPr txBox="1"/>
          <p:nvPr/>
        </p:nvSpPr>
        <p:spPr>
          <a:xfrm>
            <a:off x="1055398" y="5281771"/>
            <a:ext cx="1327845" cy="276724"/>
          </a:xfrm>
          <a:prstGeom prst="rect">
            <a:avLst/>
          </a:prstGeom>
          <a:solidFill>
            <a:srgbClr val="000000">
              <a:alpha val="63922"/>
            </a:srgbClr>
          </a:solidFill>
        </p:spPr>
        <p:txBody>
          <a:bodyPr wrap="none" rtlCol="0">
            <a:noAutofit/>
          </a:bodyPr>
          <a:lstStyle/>
          <a:p>
            <a:pPr algn="ctr">
              <a:buNone/>
            </a:pPr>
            <a:r>
              <a:rPr lang="zh-CN" altLang="en-US" sz="1200" b="1" dirty="0">
                <a:solidFill>
                  <a:schemeClr val="bg1"/>
                </a:solidFill>
                <a:latin typeface="+mn-ea"/>
              </a:rPr>
              <a:t>流数据即商机</a:t>
            </a:r>
          </a:p>
        </p:txBody>
      </p:sp>
      <p:sp>
        <p:nvSpPr>
          <p:cNvPr id="26" name="文本框 25"/>
          <p:cNvSpPr txBox="1"/>
          <p:nvPr/>
        </p:nvSpPr>
        <p:spPr>
          <a:xfrm>
            <a:off x="3072184" y="5298290"/>
            <a:ext cx="1327845" cy="276724"/>
          </a:xfrm>
          <a:prstGeom prst="rect">
            <a:avLst/>
          </a:prstGeom>
          <a:solidFill>
            <a:srgbClr val="000000">
              <a:alpha val="63922"/>
            </a:srgbClr>
          </a:solidFill>
        </p:spPr>
        <p:txBody>
          <a:bodyPr wrap="none" rtlCol="0">
            <a:noAutofit/>
          </a:bodyPr>
          <a:lstStyle/>
          <a:p>
            <a:pPr algn="ctr">
              <a:buNone/>
            </a:pPr>
            <a:r>
              <a:rPr lang="zh-CN" altLang="en-US" sz="1200" b="1" dirty="0">
                <a:solidFill>
                  <a:schemeClr val="bg1"/>
                </a:solidFill>
                <a:latin typeface="+mn-ea"/>
              </a:rPr>
              <a:t>个性化大数据</a:t>
            </a:r>
          </a:p>
        </p:txBody>
      </p:sp>
      <p:sp>
        <p:nvSpPr>
          <p:cNvPr id="27" name="文本框 26"/>
          <p:cNvSpPr txBox="1"/>
          <p:nvPr/>
        </p:nvSpPr>
        <p:spPr>
          <a:xfrm>
            <a:off x="4731988" y="5298290"/>
            <a:ext cx="1889255" cy="276724"/>
          </a:xfrm>
          <a:prstGeom prst="rect">
            <a:avLst/>
          </a:prstGeom>
          <a:solidFill>
            <a:srgbClr val="000000">
              <a:alpha val="63922"/>
            </a:srgbClr>
          </a:solidFill>
        </p:spPr>
        <p:txBody>
          <a:bodyPr wrap="none" rtlCol="0">
            <a:noAutofit/>
          </a:bodyPr>
          <a:lstStyle/>
          <a:p>
            <a:pPr algn="ctr">
              <a:buNone/>
            </a:pPr>
            <a:r>
              <a:rPr lang="zh-CN" altLang="en-US" sz="1200" b="1" dirty="0">
                <a:solidFill>
                  <a:schemeClr val="bg1"/>
                </a:solidFill>
                <a:latin typeface="+mn-ea"/>
              </a:rPr>
              <a:t>物联网数据洪水</a:t>
            </a:r>
          </a:p>
        </p:txBody>
      </p:sp>
      <p:sp>
        <p:nvSpPr>
          <p:cNvPr id="28" name="文本框 27"/>
          <p:cNvSpPr txBox="1"/>
          <p:nvPr/>
        </p:nvSpPr>
        <p:spPr>
          <a:xfrm>
            <a:off x="6802663" y="5298290"/>
            <a:ext cx="1327845" cy="276724"/>
          </a:xfrm>
          <a:prstGeom prst="rect">
            <a:avLst/>
          </a:prstGeom>
          <a:solidFill>
            <a:srgbClr val="000000">
              <a:alpha val="63922"/>
            </a:srgbClr>
          </a:solidFill>
        </p:spPr>
        <p:txBody>
          <a:bodyPr wrap="none" rtlCol="0">
            <a:noAutofit/>
          </a:bodyPr>
          <a:lstStyle/>
          <a:p>
            <a:pPr algn="ctr">
              <a:buNone/>
            </a:pPr>
            <a:r>
              <a:rPr lang="zh-CN" altLang="en-US" sz="1200" b="1" dirty="0">
                <a:solidFill>
                  <a:schemeClr val="bg1"/>
                </a:solidFill>
                <a:latin typeface="+mn-ea"/>
              </a:rPr>
              <a:t>人工智能引领潮流</a:t>
            </a:r>
          </a:p>
        </p:txBody>
      </p:sp>
      <p:pic>
        <p:nvPicPr>
          <p:cNvPr id="30" name="图片 29"/>
          <p:cNvPicPr>
            <a:picLocks noChangeAspect="1"/>
          </p:cNvPicPr>
          <p:nvPr/>
        </p:nvPicPr>
        <p:blipFill rotWithShape="1">
          <a:blip r:embed="rId11" cstate="print"/>
          <a:srcRect l="37030" t="45720" r="45789" b="31811"/>
          <a:stretch/>
        </p:blipFill>
        <p:spPr>
          <a:xfrm>
            <a:off x="4031941" y="2835598"/>
            <a:ext cx="1721441" cy="1349486"/>
          </a:xfrm>
          <a:prstGeom prst="rect">
            <a:avLst/>
          </a:prstGeom>
        </p:spPr>
      </p:pic>
      <p:sp>
        <p:nvSpPr>
          <p:cNvPr id="29" name="标题 1"/>
          <p:cNvSpPr txBox="1">
            <a:spLocks/>
          </p:cNvSpPr>
          <p:nvPr/>
        </p:nvSpPr>
        <p:spPr bwMode="auto">
          <a:xfrm>
            <a:off x="791580"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defTabSz="685617">
              <a:defRPr/>
            </a:pPr>
            <a:r>
              <a:rPr lang="zh-CN" altLang="en-US" sz="3500" b="0" spc="-100" dirty="0">
                <a:latin typeface="黑体" panose="02010609060101010101" pitchFamily="49" charset="-122"/>
              </a:rPr>
              <a:t>所有生意都是数据生意</a:t>
            </a:r>
          </a:p>
        </p:txBody>
      </p:sp>
    </p:spTree>
    <p:extLst>
      <p:ext uri="{BB962C8B-B14F-4D97-AF65-F5344CB8AC3E}">
        <p14:creationId xmlns:p14="http://schemas.microsoft.com/office/powerpoint/2010/main" val="16975535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8"/>
          <p:cNvSpPr txBox="1"/>
          <p:nvPr/>
        </p:nvSpPr>
        <p:spPr>
          <a:xfrm>
            <a:off x="525356" y="1594886"/>
            <a:ext cx="5513988" cy="523220"/>
          </a:xfrm>
          <a:prstGeom prst="rect">
            <a:avLst/>
          </a:prstGeom>
        </p:spPr>
        <p:txBody>
          <a:bodyPr wrap="square">
            <a:spAutoFit/>
          </a:bodyPr>
          <a:lstStyle>
            <a:defPPr>
              <a:defRPr lang="en-US"/>
            </a:defPPr>
            <a:lvl1pPr marL="285750" indent="-285750">
              <a:spcAft>
                <a:spcPts val="600"/>
              </a:spcAft>
              <a:buFont typeface="Arial" panose="020B0604020202020204" pitchFamily="34" charset="0"/>
              <a:buChar char="•"/>
              <a:defRPr sz="1600">
                <a:solidFill>
                  <a:schemeClr val="tx1"/>
                </a:solidFill>
                <a:latin typeface="微软雅黑" panose="020B0503020204020204" pitchFamily="34" charset="-122"/>
                <a:ea typeface="微软雅黑" panose="020B0503020204020204" pitchFamily="34" charset="-122"/>
              </a:defRPr>
            </a:lvl1pPr>
          </a:lstStyle>
          <a:p>
            <a:pPr>
              <a:buClr>
                <a:schemeClr val="bg1">
                  <a:lumMod val="50000"/>
                </a:schemeClr>
              </a:buClr>
              <a:buSzPct val="60000"/>
              <a:buFont typeface="Wingdings" panose="05000000000000000000" pitchFamily="2" charset="2"/>
              <a:buChar char="l"/>
            </a:pPr>
            <a:r>
              <a:rPr lang="en-US" altLang="zh-CN" sz="1400" dirty="0">
                <a:solidFill>
                  <a:srgbClr val="000000"/>
                </a:solidFill>
                <a:latin typeface="+mn-lt"/>
                <a:ea typeface="+mn-ea"/>
              </a:rPr>
              <a:t>DOCOMO </a:t>
            </a:r>
            <a:r>
              <a:rPr lang="zh-CN" altLang="en-US" sz="1400" dirty="0">
                <a:solidFill>
                  <a:srgbClr val="000000"/>
                </a:solidFill>
                <a:latin typeface="+mn-lt"/>
                <a:ea typeface="+mn-ea"/>
              </a:rPr>
              <a:t>通过撬动大数据，努力开发新的商业机会，提取公司海量客户信息，瞄准</a:t>
            </a:r>
            <a:r>
              <a:rPr lang="en-US" altLang="zh-CN" sz="1400" dirty="0">
                <a:solidFill>
                  <a:srgbClr val="000000"/>
                </a:solidFill>
                <a:latin typeface="+mn-lt"/>
                <a:ea typeface="+mn-ea"/>
              </a:rPr>
              <a:t>8</a:t>
            </a:r>
            <a:r>
              <a:rPr lang="zh-CN" altLang="en-US" sz="1400" dirty="0">
                <a:solidFill>
                  <a:srgbClr val="000000"/>
                </a:solidFill>
                <a:latin typeface="+mn-lt"/>
                <a:ea typeface="+mn-ea"/>
              </a:rPr>
              <a:t>个产业的</a:t>
            </a:r>
            <a:r>
              <a:rPr lang="en-US" altLang="zh-CN" sz="1400" dirty="0">
                <a:solidFill>
                  <a:srgbClr val="000000"/>
                </a:solidFill>
                <a:latin typeface="+mn-lt"/>
                <a:ea typeface="+mn-ea"/>
              </a:rPr>
              <a:t>110</a:t>
            </a:r>
            <a:r>
              <a:rPr lang="zh-CN" altLang="en-US" sz="1400" dirty="0">
                <a:solidFill>
                  <a:srgbClr val="000000"/>
                </a:solidFill>
                <a:latin typeface="+mn-lt"/>
                <a:ea typeface="+mn-ea"/>
              </a:rPr>
              <a:t>亿美元收入。</a:t>
            </a:r>
          </a:p>
        </p:txBody>
      </p:sp>
      <p:sp>
        <p:nvSpPr>
          <p:cNvPr id="47" name="Rectangle 7"/>
          <p:cNvSpPr>
            <a:spLocks noChangeArrowheads="1"/>
          </p:cNvSpPr>
          <p:nvPr/>
        </p:nvSpPr>
        <p:spPr bwMode="auto">
          <a:xfrm>
            <a:off x="1028183" y="4741211"/>
            <a:ext cx="815844" cy="861774"/>
          </a:xfrm>
          <a:prstGeom prst="rect">
            <a:avLst/>
          </a:prstGeom>
          <a:ln/>
          <a:extLst/>
        </p:spPr>
        <p:style>
          <a:lnRef idx="2">
            <a:schemeClr val="accent3"/>
          </a:lnRef>
          <a:fillRef idx="1">
            <a:schemeClr val="lt1"/>
          </a:fillRef>
          <a:effectRef idx="0">
            <a:schemeClr val="accent3"/>
          </a:effectRef>
          <a:fontRef idx="minor">
            <a:schemeClr val="dk1"/>
          </a:fontRef>
        </p:style>
        <p:txBody>
          <a:bodyPr wrap="square" lIns="0" tIns="0" rIns="0" bIns="0" anchor="b">
            <a:spAutoFit/>
          </a:bodyPr>
          <a:lstStyle/>
          <a:p>
            <a:pPr algn="ctr" defTabSz="247447">
              <a:tabLst>
                <a:tab pos="6386057" algn="r"/>
              </a:tabLst>
            </a:pPr>
            <a:r>
              <a:rPr lang="zh-CN" altLang="en-US" sz="1400" dirty="0">
                <a:solidFill>
                  <a:schemeClr val="dk1"/>
                </a:solidFill>
                <a:latin typeface="+mn-lt"/>
              </a:rPr>
              <a:t>为旅游资源开发</a:t>
            </a:r>
            <a:endParaRPr lang="en-US" altLang="zh-CN" sz="1400" dirty="0">
              <a:solidFill>
                <a:schemeClr val="dk1"/>
              </a:solidFill>
              <a:latin typeface="+mn-lt"/>
            </a:endParaRPr>
          </a:p>
          <a:p>
            <a:pPr algn="ctr" defTabSz="247447">
              <a:tabLst>
                <a:tab pos="6386057" algn="r"/>
              </a:tabLst>
            </a:pPr>
            <a:r>
              <a:rPr lang="zh-CN" altLang="en-US" sz="1400" dirty="0">
                <a:solidFill>
                  <a:schemeClr val="dk1"/>
                </a:solidFill>
                <a:latin typeface="+mn-lt"/>
              </a:rPr>
              <a:t>汇聚用户位置信息</a:t>
            </a:r>
            <a:endParaRPr lang="en-US" altLang="zh-CN" sz="1400" dirty="0">
              <a:solidFill>
                <a:schemeClr val="dk1"/>
              </a:solidFill>
              <a:latin typeface="+mn-lt"/>
            </a:endParaRPr>
          </a:p>
        </p:txBody>
      </p:sp>
      <p:sp>
        <p:nvSpPr>
          <p:cNvPr id="48" name="矩形 47"/>
          <p:cNvSpPr/>
          <p:nvPr/>
        </p:nvSpPr>
        <p:spPr>
          <a:xfrm>
            <a:off x="647564" y="3358153"/>
            <a:ext cx="1736838" cy="430887"/>
          </a:xfrm>
          <a:prstGeom prst="rect">
            <a:avLst/>
          </a:prstGeom>
          <a:ln/>
          <a:extLst/>
        </p:spPr>
        <p:style>
          <a:lnRef idx="2">
            <a:schemeClr val="accent3"/>
          </a:lnRef>
          <a:fillRef idx="1">
            <a:schemeClr val="lt1"/>
          </a:fillRef>
          <a:effectRef idx="0">
            <a:schemeClr val="accent3"/>
          </a:effectRef>
          <a:fontRef idx="minor">
            <a:schemeClr val="dk1"/>
          </a:fontRef>
        </p:style>
        <p:txBody>
          <a:bodyPr wrap="square" lIns="0" tIns="0" rIns="0" bIns="0" anchor="b">
            <a:spAutoFit/>
          </a:bodyPr>
          <a:lstStyle/>
          <a:p>
            <a:pPr algn="r" defTabSz="247447">
              <a:tabLst>
                <a:tab pos="6386057" algn="r"/>
              </a:tabLst>
            </a:pPr>
            <a:r>
              <a:rPr lang="zh-CN" altLang="en-US" sz="1400" dirty="0">
                <a:solidFill>
                  <a:schemeClr val="dk1"/>
                </a:solidFill>
                <a:latin typeface="+mn-lt"/>
              </a:rPr>
              <a:t>为保险和汽车行业</a:t>
            </a:r>
            <a:endParaRPr lang="en-US" altLang="zh-CN" sz="1400" dirty="0">
              <a:solidFill>
                <a:schemeClr val="dk1"/>
              </a:solidFill>
              <a:latin typeface="+mn-lt"/>
            </a:endParaRPr>
          </a:p>
          <a:p>
            <a:pPr algn="r" defTabSz="247447">
              <a:tabLst>
                <a:tab pos="6386057" algn="r"/>
              </a:tabLst>
            </a:pPr>
            <a:r>
              <a:rPr lang="zh-CN" altLang="en-US" sz="1400" dirty="0">
                <a:solidFill>
                  <a:schemeClr val="dk1"/>
                </a:solidFill>
                <a:latin typeface="+mn-lt"/>
              </a:rPr>
              <a:t>收集并分析驾驶记录</a:t>
            </a:r>
            <a:endParaRPr lang="en-US" altLang="zh-CN" sz="1400" dirty="0">
              <a:solidFill>
                <a:schemeClr val="dk1"/>
              </a:solidFill>
              <a:latin typeface="+mn-lt"/>
            </a:endParaRPr>
          </a:p>
        </p:txBody>
      </p:sp>
      <p:sp>
        <p:nvSpPr>
          <p:cNvPr id="49" name="矩形 48"/>
          <p:cNvSpPr/>
          <p:nvPr/>
        </p:nvSpPr>
        <p:spPr>
          <a:xfrm>
            <a:off x="907584" y="2598161"/>
            <a:ext cx="1975235" cy="430887"/>
          </a:xfrm>
          <a:prstGeom prst="rect">
            <a:avLst/>
          </a:prstGeom>
          <a:ln/>
          <a:extLst/>
        </p:spPr>
        <p:style>
          <a:lnRef idx="2">
            <a:schemeClr val="accent3"/>
          </a:lnRef>
          <a:fillRef idx="1">
            <a:schemeClr val="lt1"/>
          </a:fillRef>
          <a:effectRef idx="0">
            <a:schemeClr val="accent3"/>
          </a:effectRef>
          <a:fontRef idx="minor">
            <a:schemeClr val="dk1"/>
          </a:fontRef>
        </p:style>
        <p:txBody>
          <a:bodyPr wrap="square" lIns="0" tIns="0" rIns="0" bIns="0" anchor="b">
            <a:spAutoFit/>
          </a:bodyPr>
          <a:lstStyle/>
          <a:p>
            <a:pPr defTabSz="247447">
              <a:tabLst>
                <a:tab pos="6386057" algn="r"/>
              </a:tabLst>
            </a:pPr>
            <a:r>
              <a:rPr lang="zh-CN" altLang="en-US" sz="1400" dirty="0">
                <a:latin typeface="+mn-lt"/>
              </a:rPr>
              <a:t>基于分析作物品种和天气的作物种植和收成预测</a:t>
            </a:r>
          </a:p>
        </p:txBody>
      </p:sp>
      <p:sp>
        <p:nvSpPr>
          <p:cNvPr id="50" name="矩形 49"/>
          <p:cNvSpPr/>
          <p:nvPr/>
        </p:nvSpPr>
        <p:spPr>
          <a:xfrm>
            <a:off x="3372752" y="2523041"/>
            <a:ext cx="1484631" cy="430887"/>
          </a:xfrm>
          <a:prstGeom prst="rect">
            <a:avLst/>
          </a:prstGeom>
          <a:ln/>
          <a:extLst/>
        </p:spPr>
        <p:style>
          <a:lnRef idx="2">
            <a:schemeClr val="accent3"/>
          </a:lnRef>
          <a:fillRef idx="1">
            <a:schemeClr val="lt1"/>
          </a:fillRef>
          <a:effectRef idx="0">
            <a:schemeClr val="accent3"/>
          </a:effectRef>
          <a:fontRef idx="minor">
            <a:schemeClr val="dk1"/>
          </a:fontRef>
        </p:style>
        <p:txBody>
          <a:bodyPr wrap="square" lIns="0" tIns="0" rIns="0" bIns="0" anchor="b">
            <a:spAutoFit/>
          </a:bodyPr>
          <a:lstStyle/>
          <a:p>
            <a:pPr algn="ctr" defTabSz="247447">
              <a:tabLst>
                <a:tab pos="6386057" algn="r"/>
              </a:tabLst>
            </a:pPr>
            <a:r>
              <a:rPr lang="zh-CN" altLang="en-US" sz="1400" dirty="0">
                <a:solidFill>
                  <a:schemeClr val="dk1"/>
                </a:solidFill>
                <a:latin typeface="+mn-lt"/>
              </a:rPr>
              <a:t>基于客户位置和行为信息的保险指南</a:t>
            </a:r>
          </a:p>
        </p:txBody>
      </p:sp>
      <p:sp>
        <p:nvSpPr>
          <p:cNvPr id="51" name="矩形 50"/>
          <p:cNvSpPr/>
          <p:nvPr/>
        </p:nvSpPr>
        <p:spPr>
          <a:xfrm>
            <a:off x="4414001" y="3145500"/>
            <a:ext cx="1364689" cy="1077218"/>
          </a:xfrm>
          <a:prstGeom prst="rect">
            <a:avLst/>
          </a:prstGeom>
          <a:ln/>
          <a:extLst/>
        </p:spPr>
        <p:style>
          <a:lnRef idx="2">
            <a:schemeClr val="accent3"/>
          </a:lnRef>
          <a:fillRef idx="1">
            <a:schemeClr val="lt1"/>
          </a:fillRef>
          <a:effectRef idx="0">
            <a:schemeClr val="accent3"/>
          </a:effectRef>
          <a:fontRef idx="minor">
            <a:schemeClr val="dk1"/>
          </a:fontRef>
        </p:style>
        <p:txBody>
          <a:bodyPr wrap="square" lIns="0" tIns="0" rIns="0" bIns="0" anchor="b">
            <a:spAutoFit/>
          </a:bodyPr>
          <a:lstStyle/>
          <a:p>
            <a:pPr algn="ctr" defTabSz="247447">
              <a:tabLst>
                <a:tab pos="6386057" algn="r"/>
              </a:tabLst>
            </a:pPr>
            <a:r>
              <a:rPr lang="zh-CN" altLang="en-US" sz="1400" dirty="0">
                <a:solidFill>
                  <a:schemeClr val="dk1"/>
                </a:solidFill>
                <a:latin typeface="+mn-lt"/>
              </a:rPr>
              <a:t>通过实时监控传感器状态、汽车速度、风向、风速等的创新桥梁监控系统</a:t>
            </a:r>
            <a:endParaRPr lang="en-US" altLang="zh-CN" sz="1400" dirty="0">
              <a:solidFill>
                <a:schemeClr val="dk1"/>
              </a:solidFill>
              <a:latin typeface="+mn-lt"/>
            </a:endParaRPr>
          </a:p>
        </p:txBody>
      </p:sp>
      <p:sp>
        <p:nvSpPr>
          <p:cNvPr id="52" name="矩形 51"/>
          <p:cNvSpPr/>
          <p:nvPr/>
        </p:nvSpPr>
        <p:spPr>
          <a:xfrm>
            <a:off x="4446362" y="5013237"/>
            <a:ext cx="1634409" cy="646331"/>
          </a:xfrm>
          <a:prstGeom prst="rect">
            <a:avLst/>
          </a:prstGeom>
          <a:ln/>
          <a:extLst/>
        </p:spPr>
        <p:style>
          <a:lnRef idx="2">
            <a:schemeClr val="accent3"/>
          </a:lnRef>
          <a:fillRef idx="1">
            <a:schemeClr val="lt1"/>
          </a:fillRef>
          <a:effectRef idx="0">
            <a:schemeClr val="accent3"/>
          </a:effectRef>
          <a:fontRef idx="minor">
            <a:schemeClr val="dk1"/>
          </a:fontRef>
        </p:style>
        <p:txBody>
          <a:bodyPr wrap="square" lIns="0" tIns="0" rIns="0" bIns="0" anchor="b">
            <a:spAutoFit/>
          </a:bodyPr>
          <a:lstStyle/>
          <a:p>
            <a:pPr algn="ctr" defTabSz="247447">
              <a:tabLst>
                <a:tab pos="6386057" algn="r"/>
              </a:tabLst>
            </a:pPr>
            <a:r>
              <a:rPr lang="zh-CN" altLang="en-US" sz="1400" dirty="0">
                <a:solidFill>
                  <a:schemeClr val="dk1"/>
                </a:solidFill>
                <a:latin typeface="+mn-lt"/>
              </a:rPr>
              <a:t>根据麦当劳手机用户的消费特征和位置的</a:t>
            </a:r>
            <a:endParaRPr lang="en-US" altLang="zh-CN" sz="1400" dirty="0">
              <a:solidFill>
                <a:schemeClr val="dk1"/>
              </a:solidFill>
              <a:latin typeface="+mn-lt"/>
            </a:endParaRPr>
          </a:p>
          <a:p>
            <a:pPr algn="ctr" defTabSz="247447">
              <a:tabLst>
                <a:tab pos="6386057" algn="r"/>
              </a:tabLst>
            </a:pPr>
            <a:r>
              <a:rPr lang="zh-CN" altLang="en-US" sz="1400" dirty="0">
                <a:solidFill>
                  <a:srgbClr val="FF0000"/>
                </a:solidFill>
                <a:latin typeface="+mn-lt"/>
              </a:rPr>
              <a:t>一对一营销</a:t>
            </a:r>
          </a:p>
        </p:txBody>
      </p:sp>
      <p:sp>
        <p:nvSpPr>
          <p:cNvPr id="55" name="线形标注 2(带强调线) 54"/>
          <p:cNvSpPr/>
          <p:nvPr/>
        </p:nvSpPr>
        <p:spPr bwMode="auto">
          <a:xfrm>
            <a:off x="4535996" y="5195438"/>
            <a:ext cx="398815" cy="475632"/>
          </a:xfrm>
          <a:prstGeom prst="accentCallout2">
            <a:avLst>
              <a:gd name="adj1" fmla="val 49034"/>
              <a:gd name="adj2" fmla="val -35869"/>
              <a:gd name="adj3" fmla="val 48156"/>
              <a:gd name="adj4" fmla="val -129303"/>
              <a:gd name="adj5" fmla="val -30987"/>
              <a:gd name="adj6" fmla="val -171945"/>
            </a:avLst>
          </a:prstGeom>
          <a:noFill/>
          <a:ln>
            <a:solidFill>
              <a:srgbClr val="C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31" tIns="34266" rIns="68531" bIns="34266" numCol="1" rtlCol="0" anchor="ctr" anchorCtr="0" compatLnSpc="1">
            <a:prstTxWarp prst="textNoShape">
              <a:avLst/>
            </a:prstTxWarp>
          </a:bodyPr>
          <a:lstStyle/>
          <a:p>
            <a:pPr algn="ctr" defTabSz="685240">
              <a:buClr>
                <a:srgbClr val="CC9900"/>
              </a:buClr>
            </a:pPr>
            <a:endParaRPr lang="zh-CN" altLang="en-US" sz="1199" dirty="0">
              <a:solidFill>
                <a:schemeClr val="tx1"/>
              </a:solidFill>
              <a:latin typeface="微软雅黑" pitchFamily="34" charset="-122"/>
              <a:ea typeface="微软雅黑" pitchFamily="34" charset="-122"/>
            </a:endParaRPr>
          </a:p>
        </p:txBody>
      </p:sp>
      <p:sp>
        <p:nvSpPr>
          <p:cNvPr id="56" name="线形标注 2(带强调线) 55"/>
          <p:cNvSpPr/>
          <p:nvPr/>
        </p:nvSpPr>
        <p:spPr bwMode="auto">
          <a:xfrm>
            <a:off x="3769364" y="3640951"/>
            <a:ext cx="398815" cy="475632"/>
          </a:xfrm>
          <a:prstGeom prst="accentCallout2">
            <a:avLst>
              <a:gd name="adj1" fmla="val 49034"/>
              <a:gd name="adj2" fmla="val -35869"/>
              <a:gd name="adj3" fmla="val 48156"/>
              <a:gd name="adj4" fmla="val -125136"/>
              <a:gd name="adj5" fmla="val 95195"/>
              <a:gd name="adj6" fmla="val -206087"/>
            </a:avLst>
          </a:prstGeom>
          <a:noFill/>
          <a:ln>
            <a:solidFill>
              <a:schemeClr val="accent3">
                <a:lumMod val="60000"/>
                <a:lumOff val="4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31" tIns="34266" rIns="68531" bIns="34266" numCol="1" rtlCol="0" anchor="ctr" anchorCtr="0" compatLnSpc="1">
            <a:prstTxWarp prst="textNoShape">
              <a:avLst/>
            </a:prstTxWarp>
          </a:bodyPr>
          <a:lstStyle/>
          <a:p>
            <a:pPr algn="ctr" defTabSz="685240">
              <a:buClr>
                <a:srgbClr val="CC9900"/>
              </a:buClr>
            </a:pPr>
            <a:endParaRPr lang="zh-CN" altLang="en-US" sz="1199" dirty="0">
              <a:solidFill>
                <a:schemeClr val="tx1"/>
              </a:solidFill>
              <a:latin typeface="微软雅黑" pitchFamily="34" charset="-122"/>
              <a:ea typeface="微软雅黑" pitchFamily="34" charset="-122"/>
            </a:endParaRPr>
          </a:p>
        </p:txBody>
      </p:sp>
      <p:sp>
        <p:nvSpPr>
          <p:cNvPr id="58" name="线形标注 2(带强调线) 57"/>
          <p:cNvSpPr/>
          <p:nvPr/>
        </p:nvSpPr>
        <p:spPr bwMode="auto">
          <a:xfrm flipH="1">
            <a:off x="2000197" y="2983556"/>
            <a:ext cx="882622" cy="366292"/>
          </a:xfrm>
          <a:prstGeom prst="accentCallout2">
            <a:avLst>
              <a:gd name="adj1" fmla="val 62409"/>
              <a:gd name="adj2" fmla="val -3236"/>
              <a:gd name="adj3" fmla="val 60209"/>
              <a:gd name="adj4" fmla="val 29856"/>
              <a:gd name="adj5" fmla="val 228393"/>
              <a:gd name="adj6" fmla="val 29034"/>
            </a:avLst>
          </a:prstGeom>
          <a:noFill/>
          <a:ln>
            <a:solidFill>
              <a:schemeClr val="accent3">
                <a:lumMod val="60000"/>
                <a:lumOff val="4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31" tIns="34266" rIns="68531" bIns="34266" numCol="1" rtlCol="0" anchor="ctr" anchorCtr="0" compatLnSpc="1">
            <a:prstTxWarp prst="textNoShape">
              <a:avLst/>
            </a:prstTxWarp>
          </a:bodyPr>
          <a:lstStyle/>
          <a:p>
            <a:pPr algn="ctr" defTabSz="685240">
              <a:buClr>
                <a:srgbClr val="CC9900"/>
              </a:buClr>
            </a:pPr>
            <a:endParaRPr lang="zh-CN" altLang="en-US" sz="1199" dirty="0">
              <a:solidFill>
                <a:schemeClr val="tx1"/>
              </a:solidFill>
              <a:latin typeface="微软雅黑" pitchFamily="34" charset="-122"/>
              <a:ea typeface="微软雅黑" pitchFamily="34" charset="-122"/>
            </a:endParaRPr>
          </a:p>
        </p:txBody>
      </p:sp>
      <p:grpSp>
        <p:nvGrpSpPr>
          <p:cNvPr id="2" name="组合 1"/>
          <p:cNvGrpSpPr/>
          <p:nvPr/>
        </p:nvGrpSpPr>
        <p:grpSpPr>
          <a:xfrm>
            <a:off x="1891366" y="3501008"/>
            <a:ext cx="2248586" cy="2583901"/>
            <a:chOff x="1176713" y="3725419"/>
            <a:chExt cx="2248586" cy="2583901"/>
          </a:xfrm>
        </p:grpSpPr>
        <p:pic>
          <p:nvPicPr>
            <p:cNvPr id="45" name="图片 44"/>
            <p:cNvPicPr>
              <a:picLocks noChangeAspect="1"/>
            </p:cNvPicPr>
            <p:nvPr/>
          </p:nvPicPr>
          <p:blipFill>
            <a:blip r:embed="rId3" cstate="print"/>
            <a:stretch>
              <a:fillRect/>
            </a:stretch>
          </p:blipFill>
          <p:spPr>
            <a:xfrm>
              <a:off x="1334987" y="3765988"/>
              <a:ext cx="2090312" cy="2543332"/>
            </a:xfrm>
            <a:prstGeom prst="rect">
              <a:avLst/>
            </a:prstGeom>
          </p:spPr>
        </p:pic>
        <p:sp>
          <p:nvSpPr>
            <p:cNvPr id="53" name="线形标注 2(带强调线) 52"/>
            <p:cNvSpPr/>
            <p:nvPr/>
          </p:nvSpPr>
          <p:spPr bwMode="auto">
            <a:xfrm>
              <a:off x="1176713" y="5292143"/>
              <a:ext cx="398815" cy="475632"/>
            </a:xfrm>
            <a:prstGeom prst="accentCallout2">
              <a:avLst>
                <a:gd name="adj1" fmla="val 59849"/>
                <a:gd name="adj2" fmla="val 4228"/>
                <a:gd name="adj3" fmla="val 55703"/>
                <a:gd name="adj4" fmla="val 58514"/>
                <a:gd name="adj5" fmla="val -94076"/>
                <a:gd name="adj6" fmla="val 143551"/>
              </a:avLst>
            </a:prstGeom>
            <a:noFill/>
            <a:ln>
              <a:solidFill>
                <a:schemeClr val="accent3">
                  <a:lumMod val="60000"/>
                  <a:lumOff val="4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31" tIns="34266" rIns="68531" bIns="34266" numCol="1" rtlCol="0" anchor="ctr" anchorCtr="0" compatLnSpc="1">
              <a:prstTxWarp prst="textNoShape">
                <a:avLst/>
              </a:prstTxWarp>
            </a:bodyPr>
            <a:lstStyle/>
            <a:p>
              <a:pPr algn="ctr" defTabSz="685240">
                <a:buClr>
                  <a:srgbClr val="CC9900"/>
                </a:buClr>
              </a:pPr>
              <a:endParaRPr lang="zh-CN" altLang="en-US" sz="1199" dirty="0">
                <a:solidFill>
                  <a:schemeClr val="tx1"/>
                </a:solidFill>
                <a:latin typeface="微软雅黑" pitchFamily="34" charset="-122"/>
                <a:ea typeface="微软雅黑" pitchFamily="34" charset="-122"/>
              </a:endParaRPr>
            </a:p>
          </p:txBody>
        </p:sp>
        <p:sp>
          <p:nvSpPr>
            <p:cNvPr id="54" name="线形标注 2(带强调线) 53"/>
            <p:cNvSpPr/>
            <p:nvPr/>
          </p:nvSpPr>
          <p:spPr bwMode="auto">
            <a:xfrm>
              <a:off x="1545335" y="3989773"/>
              <a:ext cx="398815" cy="475632"/>
            </a:xfrm>
            <a:prstGeom prst="accentCallout2">
              <a:avLst>
                <a:gd name="adj1" fmla="val 24969"/>
                <a:gd name="adj2" fmla="val -81400"/>
                <a:gd name="adj3" fmla="val 24969"/>
                <a:gd name="adj4" fmla="val -16667"/>
                <a:gd name="adj5" fmla="val 81045"/>
                <a:gd name="adj6" fmla="val 5870"/>
              </a:avLst>
            </a:prstGeom>
            <a:noFill/>
            <a:ln>
              <a:solidFill>
                <a:schemeClr val="accent3">
                  <a:lumMod val="60000"/>
                  <a:lumOff val="40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31" tIns="34266" rIns="68531" bIns="34266" numCol="1" rtlCol="0" anchor="ctr" anchorCtr="0" compatLnSpc="1">
              <a:prstTxWarp prst="textNoShape">
                <a:avLst/>
              </a:prstTxWarp>
            </a:bodyPr>
            <a:lstStyle/>
            <a:p>
              <a:pPr algn="ctr" defTabSz="685240">
                <a:buClr>
                  <a:srgbClr val="CC9900"/>
                </a:buClr>
              </a:pPr>
              <a:endParaRPr lang="zh-CN" altLang="en-US" sz="1199" dirty="0">
                <a:solidFill>
                  <a:schemeClr val="tx1"/>
                </a:solidFill>
                <a:latin typeface="微软雅黑" pitchFamily="34" charset="-122"/>
                <a:ea typeface="微软雅黑" pitchFamily="34" charset="-122"/>
              </a:endParaRPr>
            </a:p>
          </p:txBody>
        </p:sp>
        <p:sp>
          <p:nvSpPr>
            <p:cNvPr id="59" name="椭圆 58"/>
            <p:cNvSpPr/>
            <p:nvPr/>
          </p:nvSpPr>
          <p:spPr bwMode="auto">
            <a:xfrm>
              <a:off x="1586928" y="4546037"/>
              <a:ext cx="314607" cy="319128"/>
            </a:xfrm>
            <a:prstGeom prst="ellipse">
              <a:avLst/>
            </a:prstGeom>
            <a:solidFill>
              <a:srgbClr val="FFFFFF"/>
            </a:solidFill>
            <a:ln>
              <a:noFill/>
            </a:ln>
            <a:effectLst/>
            <a:scene3d>
              <a:camera prst="perspectiveFront"/>
              <a:lightRig rig="threePt" dir="t"/>
            </a:scene3d>
            <a:extLst/>
          </p:spPr>
          <p:txBody>
            <a:bodyPr vert="horz" wrap="none" lIns="68531" tIns="34266" rIns="68531" bIns="34266" numCol="1" rtlCol="0" anchor="ctr" anchorCtr="0" compatLnSpc="1">
              <a:prstTxWarp prst="textNoShape">
                <a:avLst/>
              </a:prstTxWarp>
            </a:bodyPr>
            <a:lstStyle/>
            <a:p>
              <a:pPr algn="ctr">
                <a:defRPr/>
              </a:pPr>
              <a:r>
                <a:rPr lang="zh-CN" altLang="en-US" sz="787" b="1" dirty="0">
                  <a:solidFill>
                    <a:schemeClr val="tx1"/>
                  </a:solidFill>
                  <a:cs typeface="Calibri" pitchFamily="34" charset="0"/>
                </a:rPr>
                <a:t>旅游</a:t>
              </a:r>
            </a:p>
          </p:txBody>
        </p:sp>
        <p:sp>
          <p:nvSpPr>
            <p:cNvPr id="60" name="椭圆 59"/>
            <p:cNvSpPr/>
            <p:nvPr/>
          </p:nvSpPr>
          <p:spPr bwMode="auto">
            <a:xfrm>
              <a:off x="1348273" y="4194344"/>
              <a:ext cx="301544" cy="273539"/>
            </a:xfrm>
            <a:prstGeom prst="ellipse">
              <a:avLst/>
            </a:prstGeom>
            <a:solidFill>
              <a:srgbClr val="FFFFFF"/>
            </a:solidFill>
            <a:ln>
              <a:noFill/>
            </a:ln>
            <a:effectLst/>
            <a:scene3d>
              <a:camera prst="perspectiveFront"/>
              <a:lightRig rig="threePt" dir="t"/>
            </a:scene3d>
            <a:extLst/>
          </p:spPr>
          <p:txBody>
            <a:bodyPr vert="horz" wrap="none" lIns="68531" tIns="34266" rIns="68531" bIns="34266" numCol="1" rtlCol="0" anchor="ctr" anchorCtr="0" compatLnSpc="1">
              <a:prstTxWarp prst="textNoShape">
                <a:avLst/>
              </a:prstTxWarp>
            </a:bodyPr>
            <a:lstStyle/>
            <a:p>
              <a:pPr algn="ctr">
                <a:buClr>
                  <a:srgbClr val="CC9900"/>
                </a:buClr>
              </a:pPr>
              <a:r>
                <a:rPr lang="zh-CN" altLang="en-US" sz="787" b="1" dirty="0">
                  <a:solidFill>
                    <a:schemeClr val="tx1"/>
                  </a:solidFill>
                  <a:ea typeface="微软雅黑" pitchFamily="34" charset="-122"/>
                  <a:cs typeface="Calibri" pitchFamily="34" charset="0"/>
                </a:rPr>
                <a:t>交通</a:t>
              </a:r>
            </a:p>
          </p:txBody>
        </p:sp>
        <p:sp>
          <p:nvSpPr>
            <p:cNvPr id="61" name="椭圆 60"/>
            <p:cNvSpPr/>
            <p:nvPr/>
          </p:nvSpPr>
          <p:spPr bwMode="auto">
            <a:xfrm>
              <a:off x="1733259" y="3972908"/>
              <a:ext cx="296389" cy="285720"/>
            </a:xfrm>
            <a:prstGeom prst="ellipse">
              <a:avLst/>
            </a:prstGeom>
            <a:solidFill>
              <a:srgbClr val="FFFFFF"/>
            </a:solidFill>
            <a:ln>
              <a:noFill/>
            </a:ln>
            <a:effectLst/>
            <a:scene3d>
              <a:camera prst="perspectiveFront"/>
              <a:lightRig rig="threePt" dir="t"/>
            </a:scene3d>
            <a:extLst/>
          </p:spPr>
          <p:txBody>
            <a:bodyPr vert="horz" wrap="none" lIns="68531" tIns="34266" rIns="68531" bIns="34266" numCol="1" rtlCol="0" anchor="ctr" anchorCtr="0" compatLnSpc="1">
              <a:prstTxWarp prst="textNoShape">
                <a:avLst/>
              </a:prstTxWarp>
            </a:bodyPr>
            <a:lstStyle/>
            <a:p>
              <a:pPr algn="ctr">
                <a:buClr>
                  <a:srgbClr val="CC9900"/>
                </a:buClr>
              </a:pPr>
              <a:r>
                <a:rPr lang="zh-CN" altLang="en-US" sz="787" b="1" dirty="0">
                  <a:solidFill>
                    <a:schemeClr val="tx1"/>
                  </a:solidFill>
                  <a:ea typeface="微软雅黑" pitchFamily="34" charset="-122"/>
                  <a:cs typeface="Calibri" pitchFamily="34" charset="0"/>
                </a:rPr>
                <a:t>农业</a:t>
              </a:r>
              <a:endParaRPr lang="en-US" altLang="zh-CN" sz="787" b="1" dirty="0">
                <a:solidFill>
                  <a:schemeClr val="tx1"/>
                </a:solidFill>
                <a:ea typeface="微软雅黑" pitchFamily="34" charset="-122"/>
                <a:cs typeface="Calibri" pitchFamily="34" charset="0"/>
              </a:endParaRPr>
            </a:p>
          </p:txBody>
        </p:sp>
        <p:sp>
          <p:nvSpPr>
            <p:cNvPr id="62" name="椭圆 61"/>
            <p:cNvSpPr/>
            <p:nvPr/>
          </p:nvSpPr>
          <p:spPr bwMode="auto">
            <a:xfrm>
              <a:off x="2410169" y="3725419"/>
              <a:ext cx="318320" cy="293077"/>
            </a:xfrm>
            <a:prstGeom prst="ellipse">
              <a:avLst/>
            </a:prstGeom>
            <a:solidFill>
              <a:srgbClr val="FFFFFF"/>
            </a:solidFill>
            <a:ln>
              <a:noFill/>
            </a:ln>
            <a:effectLst/>
            <a:scene3d>
              <a:camera prst="perspectiveFront"/>
              <a:lightRig rig="threePt" dir="t"/>
            </a:scene3d>
            <a:extLst/>
          </p:spPr>
          <p:txBody>
            <a:bodyPr vert="horz" wrap="none" lIns="68531" tIns="34266" rIns="68531" bIns="34266" numCol="1" rtlCol="0" anchor="ctr" anchorCtr="0" compatLnSpc="1">
              <a:prstTxWarp prst="textNoShape">
                <a:avLst/>
              </a:prstTxWarp>
            </a:bodyPr>
            <a:lstStyle/>
            <a:p>
              <a:pPr algn="ctr">
                <a:buClr>
                  <a:srgbClr val="CC9900"/>
                </a:buClr>
              </a:pPr>
              <a:r>
                <a:rPr lang="zh-CN" altLang="en-US" sz="787" b="1" dirty="0">
                  <a:solidFill>
                    <a:schemeClr val="tx1"/>
                  </a:solidFill>
                  <a:ea typeface="微软雅黑" pitchFamily="34" charset="-122"/>
                  <a:cs typeface="Calibri" pitchFamily="34" charset="0"/>
                </a:rPr>
                <a:t>金融</a:t>
              </a:r>
            </a:p>
          </p:txBody>
        </p:sp>
        <p:sp>
          <p:nvSpPr>
            <p:cNvPr id="63" name="椭圆 62"/>
            <p:cNvSpPr/>
            <p:nvPr/>
          </p:nvSpPr>
          <p:spPr bwMode="auto">
            <a:xfrm>
              <a:off x="2588740" y="3940343"/>
              <a:ext cx="381233" cy="306103"/>
            </a:xfrm>
            <a:prstGeom prst="ellipse">
              <a:avLst/>
            </a:prstGeom>
            <a:solidFill>
              <a:srgbClr val="FFFFFF"/>
            </a:solidFill>
            <a:ln>
              <a:noFill/>
            </a:ln>
            <a:effectLst/>
            <a:scene3d>
              <a:camera prst="perspectiveFront"/>
              <a:lightRig rig="threePt" dir="t"/>
            </a:scene3d>
            <a:extLst/>
          </p:spPr>
          <p:txBody>
            <a:bodyPr vert="horz" wrap="none" lIns="68531" tIns="34266" rIns="68531" bIns="34266" numCol="1" rtlCol="0" anchor="ctr" anchorCtr="0" compatLnSpc="1">
              <a:prstTxWarp prst="textNoShape">
                <a:avLst/>
              </a:prstTxWarp>
            </a:bodyPr>
            <a:lstStyle/>
            <a:p>
              <a:pPr algn="ctr">
                <a:buClr>
                  <a:srgbClr val="CC9900"/>
                </a:buClr>
              </a:pPr>
              <a:r>
                <a:rPr lang="zh-CN" altLang="en-US" sz="787" b="1" dirty="0">
                  <a:solidFill>
                    <a:schemeClr val="tx1"/>
                  </a:solidFill>
                  <a:ea typeface="微软雅黑" pitchFamily="34" charset="-122"/>
                  <a:cs typeface="Calibri" pitchFamily="34" charset="0"/>
                </a:rPr>
                <a:t>政府</a:t>
              </a:r>
            </a:p>
          </p:txBody>
        </p:sp>
        <p:sp>
          <p:nvSpPr>
            <p:cNvPr id="64" name="椭圆 63"/>
            <p:cNvSpPr/>
            <p:nvPr/>
          </p:nvSpPr>
          <p:spPr bwMode="auto">
            <a:xfrm>
              <a:off x="2988191" y="4200857"/>
              <a:ext cx="296443" cy="274288"/>
            </a:xfrm>
            <a:prstGeom prst="ellipse">
              <a:avLst/>
            </a:prstGeom>
            <a:solidFill>
              <a:srgbClr val="FFFFFF"/>
            </a:solidFill>
            <a:ln>
              <a:noFill/>
            </a:ln>
            <a:effectLst/>
            <a:scene3d>
              <a:camera prst="perspectiveFront"/>
              <a:lightRig rig="threePt" dir="t"/>
            </a:scene3d>
            <a:extLst/>
          </p:spPr>
          <p:txBody>
            <a:bodyPr vert="horz" wrap="none" lIns="68531" tIns="34266" rIns="68531" bIns="34266" numCol="1" rtlCol="0" anchor="ctr" anchorCtr="0" compatLnSpc="1">
              <a:prstTxWarp prst="textNoShape">
                <a:avLst/>
              </a:prstTxWarp>
            </a:bodyPr>
            <a:lstStyle/>
            <a:p>
              <a:pPr algn="ctr">
                <a:buClr>
                  <a:srgbClr val="CC9900"/>
                </a:buClr>
              </a:pPr>
              <a:r>
                <a:rPr lang="zh-CN" altLang="en-US" sz="787" b="1" dirty="0">
                  <a:solidFill>
                    <a:schemeClr val="tx1"/>
                  </a:solidFill>
                  <a:ea typeface="微软雅黑" pitchFamily="34" charset="-122"/>
                  <a:cs typeface="Calibri" pitchFamily="34" charset="0"/>
                </a:rPr>
                <a:t>批发</a:t>
              </a:r>
            </a:p>
          </p:txBody>
        </p:sp>
        <p:sp>
          <p:nvSpPr>
            <p:cNvPr id="65" name="椭圆 64"/>
            <p:cNvSpPr/>
            <p:nvPr/>
          </p:nvSpPr>
          <p:spPr bwMode="auto">
            <a:xfrm>
              <a:off x="2658099" y="4560356"/>
              <a:ext cx="383143" cy="278074"/>
            </a:xfrm>
            <a:prstGeom prst="ellipse">
              <a:avLst/>
            </a:prstGeom>
            <a:solidFill>
              <a:srgbClr val="FFFFFF"/>
            </a:solidFill>
            <a:ln>
              <a:noFill/>
            </a:ln>
            <a:effectLst/>
            <a:scene3d>
              <a:camera prst="perspectiveFront"/>
              <a:lightRig rig="threePt" dir="t"/>
            </a:scene3d>
            <a:extLst/>
          </p:spPr>
          <p:txBody>
            <a:bodyPr vert="horz" wrap="none" lIns="68531" tIns="34266" rIns="68531" bIns="34266" numCol="1" rtlCol="0" anchor="ctr" anchorCtr="0" compatLnSpc="1">
              <a:prstTxWarp prst="textNoShape">
                <a:avLst/>
              </a:prstTxWarp>
            </a:bodyPr>
            <a:lstStyle/>
            <a:p>
              <a:pPr algn="ctr">
                <a:buClr>
                  <a:srgbClr val="CC9900"/>
                </a:buClr>
              </a:pPr>
              <a:r>
                <a:rPr lang="zh-CN" altLang="en-US" sz="787" b="1" dirty="0">
                  <a:solidFill>
                    <a:schemeClr val="tx1"/>
                  </a:solidFill>
                  <a:ea typeface="微软雅黑" pitchFamily="34" charset="-122"/>
                  <a:cs typeface="Calibri" pitchFamily="34" charset="0"/>
                </a:rPr>
                <a:t>广告</a:t>
              </a:r>
            </a:p>
          </p:txBody>
        </p:sp>
        <p:sp>
          <p:nvSpPr>
            <p:cNvPr id="29" name="椭圆 28"/>
            <p:cNvSpPr/>
            <p:nvPr/>
          </p:nvSpPr>
          <p:spPr bwMode="auto">
            <a:xfrm>
              <a:off x="1469827" y="5126093"/>
              <a:ext cx="389606" cy="240559"/>
            </a:xfrm>
            <a:prstGeom prst="ellipse">
              <a:avLst/>
            </a:prstGeom>
            <a:solidFill>
              <a:srgbClr val="FFFFFF"/>
            </a:solidFill>
            <a:ln>
              <a:noFill/>
            </a:ln>
            <a:effectLst/>
            <a:scene3d>
              <a:camera prst="perspectiveFront"/>
              <a:lightRig rig="threePt" dir="t"/>
            </a:scene3d>
            <a:extLst/>
          </p:spPr>
          <p:txBody>
            <a:bodyPr vert="horz" wrap="none" lIns="68531" tIns="34266" rIns="68531" bIns="34266" numCol="1" rtlCol="0" anchor="ctr" anchorCtr="0" compatLnSpc="1">
              <a:prstTxWarp prst="textNoShape">
                <a:avLst/>
              </a:prstTxWarp>
            </a:bodyPr>
            <a:lstStyle/>
            <a:p>
              <a:pPr algn="ctr">
                <a:defRPr/>
              </a:pPr>
              <a:r>
                <a:rPr lang="zh-CN" altLang="en-US" sz="787" b="1" dirty="0">
                  <a:solidFill>
                    <a:schemeClr val="tx1"/>
                  </a:solidFill>
                  <a:cs typeface="Calibri" pitchFamily="34" charset="0"/>
                </a:rPr>
                <a:t>运输</a:t>
              </a:r>
            </a:p>
          </p:txBody>
        </p:sp>
        <p:sp>
          <p:nvSpPr>
            <p:cNvPr id="30" name="椭圆 29"/>
            <p:cNvSpPr/>
            <p:nvPr/>
          </p:nvSpPr>
          <p:spPr bwMode="auto">
            <a:xfrm>
              <a:off x="1894271" y="5152917"/>
              <a:ext cx="385009" cy="243592"/>
            </a:xfrm>
            <a:prstGeom prst="ellipse">
              <a:avLst/>
            </a:prstGeom>
            <a:solidFill>
              <a:srgbClr val="FFFFFF"/>
            </a:solidFill>
            <a:ln>
              <a:noFill/>
            </a:ln>
            <a:effectLst/>
            <a:scene3d>
              <a:camera prst="perspectiveFront"/>
              <a:lightRig rig="threePt" dir="t"/>
            </a:scene3d>
            <a:extLst/>
          </p:spPr>
          <p:txBody>
            <a:bodyPr vert="horz" wrap="none" lIns="68531" tIns="34266" rIns="68531" bIns="34266" numCol="1" rtlCol="0" anchor="ctr" anchorCtr="0" compatLnSpc="1">
              <a:prstTxWarp prst="textNoShape">
                <a:avLst/>
              </a:prstTxWarp>
            </a:bodyPr>
            <a:lstStyle/>
            <a:p>
              <a:pPr algn="ctr">
                <a:defRPr/>
              </a:pPr>
              <a:r>
                <a:rPr lang="zh-CN" altLang="en-US" sz="787" b="1" dirty="0">
                  <a:solidFill>
                    <a:schemeClr val="tx1"/>
                  </a:solidFill>
                  <a:cs typeface="Calibri" pitchFamily="34" charset="0"/>
                </a:rPr>
                <a:t>虚拟运营商和</a:t>
              </a:r>
              <a:r>
                <a:rPr lang="en-US" altLang="zh-CN" sz="787" b="1" dirty="0">
                  <a:solidFill>
                    <a:schemeClr val="tx1"/>
                  </a:solidFill>
                  <a:cs typeface="Calibri" pitchFamily="34" charset="0"/>
                </a:rPr>
                <a:t>ISP</a:t>
              </a:r>
              <a:endParaRPr lang="zh-CN" altLang="en-US" sz="787" b="1" dirty="0">
                <a:solidFill>
                  <a:schemeClr val="tx1"/>
                </a:solidFill>
                <a:cs typeface="Calibri" pitchFamily="34" charset="0"/>
              </a:endParaRPr>
            </a:p>
          </p:txBody>
        </p:sp>
        <p:sp>
          <p:nvSpPr>
            <p:cNvPr id="31" name="椭圆 30"/>
            <p:cNvSpPr/>
            <p:nvPr/>
          </p:nvSpPr>
          <p:spPr bwMode="auto">
            <a:xfrm>
              <a:off x="2450416" y="5119166"/>
              <a:ext cx="530533" cy="254000"/>
            </a:xfrm>
            <a:prstGeom prst="ellipse">
              <a:avLst/>
            </a:prstGeom>
            <a:solidFill>
              <a:srgbClr val="FFFFFF"/>
            </a:solidFill>
            <a:ln>
              <a:noFill/>
            </a:ln>
            <a:effectLst/>
            <a:scene3d>
              <a:camera prst="perspectiveFront"/>
              <a:lightRig rig="threePt" dir="t"/>
            </a:scene3d>
            <a:extLst/>
          </p:spPr>
          <p:txBody>
            <a:bodyPr vert="horz" wrap="none" lIns="68531" tIns="34266" rIns="68531" bIns="34266" numCol="1" rtlCol="0" anchor="ctr" anchorCtr="0" compatLnSpc="1">
              <a:prstTxWarp prst="textNoShape">
                <a:avLst/>
              </a:prstTxWarp>
            </a:bodyPr>
            <a:lstStyle/>
            <a:p>
              <a:pPr algn="ctr">
                <a:defRPr/>
              </a:pPr>
              <a:r>
                <a:rPr lang="zh-CN" altLang="en-US" sz="787" b="1" dirty="0">
                  <a:solidFill>
                    <a:schemeClr val="tx1"/>
                  </a:solidFill>
                  <a:cs typeface="Calibri" pitchFamily="34" charset="0"/>
                </a:rPr>
                <a:t>其他产业</a:t>
              </a:r>
            </a:p>
          </p:txBody>
        </p:sp>
        <p:sp>
          <p:nvSpPr>
            <p:cNvPr id="33" name="椭圆 32"/>
            <p:cNvSpPr/>
            <p:nvPr/>
          </p:nvSpPr>
          <p:spPr bwMode="auto">
            <a:xfrm>
              <a:off x="2150390" y="3881728"/>
              <a:ext cx="329297" cy="293077"/>
            </a:xfrm>
            <a:prstGeom prst="ellipse">
              <a:avLst/>
            </a:prstGeom>
            <a:solidFill>
              <a:srgbClr val="FFFFFF"/>
            </a:solidFill>
            <a:ln>
              <a:noFill/>
            </a:ln>
            <a:effectLst/>
            <a:scene3d>
              <a:camera prst="perspectiveFront"/>
              <a:lightRig rig="threePt" dir="t"/>
            </a:scene3d>
            <a:extLst/>
          </p:spPr>
          <p:txBody>
            <a:bodyPr vert="horz" wrap="none" lIns="68531" tIns="34266" rIns="68531" bIns="34266" numCol="1" rtlCol="0" anchor="ctr" anchorCtr="0" compatLnSpc="1">
              <a:prstTxWarp prst="textNoShape">
                <a:avLst/>
              </a:prstTxWarp>
            </a:bodyPr>
            <a:lstStyle/>
            <a:p>
              <a:pPr algn="ctr">
                <a:buClr>
                  <a:srgbClr val="CC9900"/>
                </a:buClr>
              </a:pPr>
              <a:r>
                <a:rPr lang="zh-CN" altLang="en-US" sz="787" b="1" dirty="0">
                  <a:solidFill>
                    <a:schemeClr val="tx1"/>
                  </a:solidFill>
                  <a:ea typeface="微软雅黑" pitchFamily="34" charset="-122"/>
                  <a:cs typeface="Calibri" pitchFamily="34" charset="0"/>
                </a:rPr>
                <a:t>医疗</a:t>
              </a:r>
            </a:p>
          </p:txBody>
        </p:sp>
      </p:grpSp>
      <p:sp>
        <p:nvSpPr>
          <p:cNvPr id="35" name="虚尾箭头 34"/>
          <p:cNvSpPr/>
          <p:nvPr/>
        </p:nvSpPr>
        <p:spPr bwMode="auto">
          <a:xfrm>
            <a:off x="5665357" y="4570971"/>
            <a:ext cx="634835" cy="406201"/>
          </a:xfrm>
          <a:prstGeom prst="stripedRightArrow">
            <a:avLst/>
          </a:prstGeom>
          <a:solidFill>
            <a:schemeClr val="accent1"/>
          </a:solidFill>
          <a:ln w="12700" cap="flat" cmpd="sng" algn="ctr">
            <a:noFill/>
            <a:prstDash val="solid"/>
            <a:round/>
            <a:headEnd type="none" w="med" len="med"/>
            <a:tailEnd type="none" w="med" len="med"/>
          </a:ln>
          <a:effectLst/>
        </p:spPr>
        <p:txBody>
          <a:bodyPr rtlCol="0" anchor="ctr"/>
          <a:lstStyle/>
          <a:p>
            <a:pPr algn="ctr"/>
            <a:endParaRPr lang="zh-CN" altLang="en-US" sz="1200" dirty="0">
              <a:latin typeface="+mn-ea"/>
            </a:endParaRPr>
          </a:p>
        </p:txBody>
      </p:sp>
      <p:pic>
        <p:nvPicPr>
          <p:cNvPr id="36" name="Picture 2" descr="麦当劳个性优惠价"/>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19120" y="1565129"/>
            <a:ext cx="2283805" cy="1601573"/>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36"/>
          <p:cNvSpPr/>
          <p:nvPr/>
        </p:nvSpPr>
        <p:spPr>
          <a:xfrm>
            <a:off x="6167223" y="3542964"/>
            <a:ext cx="2687793" cy="2462213"/>
          </a:xfrm>
          <a:prstGeom prst="rect">
            <a:avLst/>
          </a:prstGeom>
        </p:spPr>
        <p:txBody>
          <a:bodyPr wrap="square">
            <a:spAutoFit/>
          </a:bodyPr>
          <a:lstStyle/>
          <a:p>
            <a:pPr marL="285750" indent="-285750" defTabSz="247447">
              <a:buClr>
                <a:schemeClr val="bg1">
                  <a:lumMod val="50000"/>
                </a:schemeClr>
              </a:buClr>
              <a:buSzPct val="60000"/>
              <a:buFont typeface="Wingdings" panose="05000000000000000000" pitchFamily="2" charset="2"/>
              <a:buChar char="l"/>
              <a:tabLst>
                <a:tab pos="6386057" algn="r"/>
              </a:tabLst>
            </a:pPr>
            <a:r>
              <a:rPr kumimoji="1" lang="zh-CN" altLang="en-US" sz="1400" b="1" dirty="0">
                <a:solidFill>
                  <a:schemeClr val="tx1"/>
                </a:solidFill>
                <a:latin typeface="+mn-lt"/>
                <a:cs typeface="Calibri" pitchFamily="34" charset="0"/>
              </a:rPr>
              <a:t>在购买记录的收集工作方面，通过手机钱包、读写装置及后台的</a:t>
            </a:r>
            <a:r>
              <a:rPr kumimoji="1" lang="en-US" altLang="zh-CN" sz="1400" b="1" dirty="0">
                <a:solidFill>
                  <a:schemeClr val="tx1"/>
                </a:solidFill>
                <a:latin typeface="+mn-lt"/>
                <a:cs typeface="Calibri" pitchFamily="34" charset="0"/>
              </a:rPr>
              <a:t>CRM</a:t>
            </a:r>
            <a:r>
              <a:rPr kumimoji="1" lang="zh-CN" altLang="en-US" sz="1400" b="1" dirty="0">
                <a:solidFill>
                  <a:schemeClr val="tx1"/>
                </a:solidFill>
                <a:latin typeface="+mn-lt"/>
                <a:cs typeface="Calibri" pitchFamily="34" charset="0"/>
              </a:rPr>
              <a:t>系统，成功实现了对大量顾客</a:t>
            </a:r>
            <a:endParaRPr kumimoji="1" lang="en-US" altLang="zh-CN" sz="1400" b="1" dirty="0">
              <a:solidFill>
                <a:schemeClr val="tx1"/>
              </a:solidFill>
              <a:latin typeface="+mn-lt"/>
              <a:cs typeface="Calibri" pitchFamily="34" charset="0"/>
            </a:endParaRPr>
          </a:p>
          <a:p>
            <a:pPr marL="285750" indent="-285750" defTabSz="247447">
              <a:buClr>
                <a:schemeClr val="bg1">
                  <a:lumMod val="50000"/>
                </a:schemeClr>
              </a:buClr>
              <a:buSzPct val="60000"/>
              <a:buFont typeface="Wingdings" panose="05000000000000000000" pitchFamily="2" charset="2"/>
              <a:buChar char="l"/>
              <a:tabLst>
                <a:tab pos="6386057" algn="r"/>
              </a:tabLst>
            </a:pPr>
            <a:endParaRPr kumimoji="1" lang="en-US" altLang="zh-CN" sz="1400" b="1" dirty="0">
              <a:solidFill>
                <a:schemeClr val="tx1"/>
              </a:solidFill>
              <a:latin typeface="+mn-lt"/>
              <a:cs typeface="Calibri" pitchFamily="34" charset="0"/>
            </a:endParaRPr>
          </a:p>
          <a:p>
            <a:pPr marL="285750" indent="-285750" defTabSz="247447">
              <a:buClr>
                <a:schemeClr val="bg1">
                  <a:lumMod val="50000"/>
                </a:schemeClr>
              </a:buClr>
              <a:buSzPct val="60000"/>
              <a:buFont typeface="Wingdings" panose="05000000000000000000" pitchFamily="2" charset="2"/>
              <a:buChar char="l"/>
              <a:tabLst>
                <a:tab pos="6386057" algn="r"/>
              </a:tabLst>
            </a:pPr>
            <a:endParaRPr kumimoji="1" lang="en-US" altLang="zh-CN" sz="1400" b="1" dirty="0">
              <a:solidFill>
                <a:schemeClr val="tx1"/>
              </a:solidFill>
              <a:latin typeface="+mn-lt"/>
              <a:cs typeface="Calibri" pitchFamily="34" charset="0"/>
            </a:endParaRPr>
          </a:p>
          <a:p>
            <a:pPr marL="285750" indent="-285750" defTabSz="247447">
              <a:buClr>
                <a:schemeClr val="bg1">
                  <a:lumMod val="50000"/>
                </a:schemeClr>
              </a:buClr>
              <a:buSzPct val="60000"/>
              <a:buFont typeface="Wingdings" panose="05000000000000000000" pitchFamily="2" charset="2"/>
              <a:buChar char="l"/>
              <a:tabLst>
                <a:tab pos="6386057" algn="r"/>
              </a:tabLst>
            </a:pPr>
            <a:r>
              <a:rPr kumimoji="1" lang="zh-CN" altLang="en-US" sz="1400" b="1" dirty="0">
                <a:solidFill>
                  <a:schemeClr val="tx1"/>
                </a:solidFill>
                <a:latin typeface="+mn-lt"/>
                <a:cs typeface="Calibri" pitchFamily="34" charset="0"/>
              </a:rPr>
              <a:t>买记录数据的积累和分析处理</a:t>
            </a:r>
            <a:endParaRPr kumimoji="1" lang="en-US" altLang="zh-CN" sz="1400" b="1" dirty="0">
              <a:solidFill>
                <a:schemeClr val="tx1"/>
              </a:solidFill>
              <a:latin typeface="+mn-lt"/>
              <a:cs typeface="Calibri" pitchFamily="34" charset="0"/>
            </a:endParaRPr>
          </a:p>
          <a:p>
            <a:pPr marL="285750" indent="-285750" defTabSz="247447">
              <a:buClr>
                <a:schemeClr val="bg1">
                  <a:lumMod val="50000"/>
                </a:schemeClr>
              </a:buClr>
              <a:buSzPct val="60000"/>
              <a:buFont typeface="Wingdings" panose="05000000000000000000" pitchFamily="2" charset="2"/>
              <a:buChar char="l"/>
              <a:tabLst>
                <a:tab pos="6386057" algn="r"/>
              </a:tabLst>
            </a:pPr>
            <a:r>
              <a:rPr kumimoji="1" lang="zh-CN" altLang="en-US" sz="1400" b="1" dirty="0">
                <a:solidFill>
                  <a:schemeClr val="tx1"/>
                </a:solidFill>
                <a:latin typeface="+mn-lt"/>
                <a:cs typeface="Calibri" pitchFamily="34" charset="0"/>
              </a:rPr>
              <a:t>根据客户各自的消费特征，推出一对一营销的新型优惠券</a:t>
            </a:r>
            <a:endParaRPr kumimoji="1" lang="en-US" altLang="zh-CN" sz="1400" b="1" dirty="0">
              <a:solidFill>
                <a:schemeClr val="tx1"/>
              </a:solidFill>
              <a:latin typeface="+mn-lt"/>
              <a:cs typeface="Calibri" pitchFamily="34" charset="0"/>
            </a:endParaRPr>
          </a:p>
        </p:txBody>
      </p:sp>
      <p:sp>
        <p:nvSpPr>
          <p:cNvPr id="3" name="矩形 2"/>
          <p:cNvSpPr/>
          <p:nvPr/>
        </p:nvSpPr>
        <p:spPr>
          <a:xfrm>
            <a:off x="6139747" y="557577"/>
            <a:ext cx="2360610" cy="954107"/>
          </a:xfrm>
          <a:prstGeom prst="rect">
            <a:avLst/>
          </a:prstGeom>
        </p:spPr>
        <p:txBody>
          <a:bodyPr wrap="square">
            <a:spAutoFit/>
          </a:bodyPr>
          <a:lstStyle/>
          <a:p>
            <a:pPr>
              <a:spcAft>
                <a:spcPts val="225"/>
              </a:spcAft>
            </a:pPr>
            <a:r>
              <a:rPr lang="zh-CN" altLang="en-US" sz="1400" dirty="0">
                <a:solidFill>
                  <a:schemeClr val="tx1"/>
                </a:solidFill>
                <a:latin typeface="+mn-lt"/>
              </a:rPr>
              <a:t>日本麦当劳的手机网站拥有超过</a:t>
            </a:r>
            <a:r>
              <a:rPr lang="en-US" altLang="zh-CN" sz="1400" dirty="0">
                <a:solidFill>
                  <a:schemeClr val="tx1"/>
                </a:solidFill>
                <a:latin typeface="+mn-lt"/>
              </a:rPr>
              <a:t>2600</a:t>
            </a:r>
            <a:r>
              <a:rPr lang="zh-CN" altLang="en-US" sz="1400" dirty="0">
                <a:solidFill>
                  <a:schemeClr val="tx1"/>
                </a:solidFill>
                <a:latin typeface="+mn-lt"/>
              </a:rPr>
              <a:t>万会员，每</a:t>
            </a:r>
            <a:r>
              <a:rPr lang="en-US" altLang="zh-CN" sz="1400" dirty="0">
                <a:solidFill>
                  <a:schemeClr val="tx1"/>
                </a:solidFill>
                <a:latin typeface="+mn-lt"/>
              </a:rPr>
              <a:t>5 </a:t>
            </a:r>
            <a:r>
              <a:rPr lang="zh-CN" altLang="en-US" sz="1400" dirty="0">
                <a:solidFill>
                  <a:schemeClr val="tx1"/>
                </a:solidFill>
                <a:latin typeface="+mn-lt"/>
              </a:rPr>
              <a:t>个日本人中就有</a:t>
            </a:r>
            <a:r>
              <a:rPr lang="en-US" altLang="zh-CN" sz="1400" dirty="0">
                <a:solidFill>
                  <a:schemeClr val="tx1"/>
                </a:solidFill>
                <a:latin typeface="+mn-lt"/>
              </a:rPr>
              <a:t>1</a:t>
            </a:r>
            <a:r>
              <a:rPr lang="zh-CN" altLang="en-US" sz="1400" dirty="0">
                <a:solidFill>
                  <a:schemeClr val="tx1"/>
                </a:solidFill>
                <a:latin typeface="+mn-lt"/>
              </a:rPr>
              <a:t>个是麦当劳移动网站的会员。</a:t>
            </a:r>
          </a:p>
        </p:txBody>
      </p:sp>
      <p:sp>
        <p:nvSpPr>
          <p:cNvPr id="34" name="标题 1"/>
          <p:cNvSpPr txBox="1">
            <a:spLocks/>
          </p:cNvSpPr>
          <p:nvPr/>
        </p:nvSpPr>
        <p:spPr bwMode="auto">
          <a:xfrm>
            <a:off x="791580"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defTabSz="685617">
              <a:defRPr/>
            </a:pPr>
            <a:r>
              <a:rPr lang="zh-CN" altLang="en-US" sz="3500" b="0" spc="-100" dirty="0">
                <a:latin typeface="黑体" panose="02010609060101010101" pitchFamily="49" charset="-122"/>
              </a:rPr>
              <a:t>大数据应用案例</a:t>
            </a:r>
            <a:r>
              <a:rPr lang="en-US" altLang="zh-CN" sz="3500" b="0" spc="-100" dirty="0">
                <a:latin typeface="黑体" panose="02010609060101010101" pitchFamily="49" charset="-122"/>
              </a:rPr>
              <a:t>1</a:t>
            </a:r>
            <a:endParaRPr lang="zh-CN" altLang="en-US" sz="3500" b="0" spc="-100" dirty="0">
              <a:latin typeface="黑体" panose="02010609060101010101" pitchFamily="49" charset="-122"/>
            </a:endParaRPr>
          </a:p>
        </p:txBody>
      </p:sp>
    </p:spTree>
    <p:extLst>
      <p:ext uri="{BB962C8B-B14F-4D97-AF65-F5344CB8AC3E}">
        <p14:creationId xmlns:p14="http://schemas.microsoft.com/office/powerpoint/2010/main" val="23572467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6" name="Picture 4" descr="http://img5.imgtn.bdimg.com/it/u=2409031199,2719192870&amp;fm=21&amp;gp=0.jpg"/>
          <p:cNvPicPr>
            <a:picLocks noChangeAspect="1" noChangeArrowheads="1"/>
          </p:cNvPicPr>
          <p:nvPr/>
        </p:nvPicPr>
        <p:blipFill>
          <a:blip r:embed="rId3" cstate="print"/>
          <a:srcRect/>
          <a:stretch>
            <a:fillRect/>
          </a:stretch>
        </p:blipFill>
        <p:spPr bwMode="auto">
          <a:xfrm>
            <a:off x="1079612" y="1165015"/>
            <a:ext cx="4570727" cy="1133831"/>
          </a:xfrm>
          <a:prstGeom prst="rect">
            <a:avLst/>
          </a:prstGeom>
          <a:noFill/>
        </p:spPr>
      </p:pic>
      <p:pic>
        <p:nvPicPr>
          <p:cNvPr id="10" name="Picture 2"/>
          <p:cNvPicPr>
            <a:picLocks noChangeAspect="1" noChangeArrowheads="1"/>
          </p:cNvPicPr>
          <p:nvPr/>
        </p:nvPicPr>
        <p:blipFill>
          <a:blip r:embed="rId4" cstate="print"/>
          <a:srcRect l="4250" t="17344" r="30445" b="19657"/>
          <a:stretch>
            <a:fillRect/>
          </a:stretch>
        </p:blipFill>
        <p:spPr bwMode="auto">
          <a:xfrm>
            <a:off x="1551033" y="2852936"/>
            <a:ext cx="4968552" cy="3228020"/>
          </a:xfrm>
          <a:prstGeom prst="rect">
            <a:avLst/>
          </a:prstGeom>
          <a:noFill/>
          <a:ln w="9525">
            <a:noFill/>
            <a:miter lim="800000"/>
            <a:headEnd/>
            <a:tailEnd/>
          </a:ln>
          <a:effectLst/>
        </p:spPr>
      </p:pic>
      <p:sp>
        <p:nvSpPr>
          <p:cNvPr id="11" name="矩形 10"/>
          <p:cNvSpPr/>
          <p:nvPr/>
        </p:nvSpPr>
        <p:spPr>
          <a:xfrm>
            <a:off x="4830106" y="2924944"/>
            <a:ext cx="1324402" cy="338554"/>
          </a:xfrm>
          <a:prstGeom prst="rect">
            <a:avLst/>
          </a:prstGeom>
        </p:spPr>
        <p:txBody>
          <a:bodyPr wrap="none">
            <a:spAutoFit/>
          </a:bodyPr>
          <a:lstStyle/>
          <a:p>
            <a:r>
              <a:rPr lang="zh-CN" altLang="en-US" b="1" dirty="0">
                <a:solidFill>
                  <a:srgbClr val="C00000"/>
                </a:solidFill>
                <a:latin typeface="+mn-lt"/>
              </a:rPr>
              <a:t>时差</a:t>
            </a:r>
            <a:r>
              <a:rPr lang="en-US" altLang="zh-CN" b="1" dirty="0">
                <a:solidFill>
                  <a:srgbClr val="C00000"/>
                </a:solidFill>
                <a:latin typeface="+mn-lt"/>
              </a:rPr>
              <a:t>4</a:t>
            </a:r>
            <a:r>
              <a:rPr lang="zh-CN" altLang="en-US" b="1" dirty="0">
                <a:solidFill>
                  <a:srgbClr val="C00000"/>
                </a:solidFill>
                <a:latin typeface="+mn-lt"/>
              </a:rPr>
              <a:t>个小时</a:t>
            </a:r>
          </a:p>
        </p:txBody>
      </p:sp>
      <p:sp>
        <p:nvSpPr>
          <p:cNvPr id="12" name="标题 1"/>
          <p:cNvSpPr txBox="1">
            <a:spLocks/>
          </p:cNvSpPr>
          <p:nvPr/>
        </p:nvSpPr>
        <p:spPr bwMode="auto">
          <a:xfrm>
            <a:off x="791580" y="296652"/>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defTabSz="685617">
              <a:defRPr/>
            </a:pPr>
            <a:r>
              <a:rPr lang="zh-CN" altLang="en-US" sz="3500" b="0" spc="-100" dirty="0">
                <a:latin typeface="黑体" panose="02010609060101010101" pitchFamily="49" charset="-122"/>
              </a:rPr>
              <a:t>大数据应用案例</a:t>
            </a:r>
            <a:r>
              <a:rPr lang="en-US" altLang="zh-CN" sz="3500" b="0" spc="-100" dirty="0">
                <a:latin typeface="黑体" panose="02010609060101010101" pitchFamily="49" charset="-122"/>
              </a:rPr>
              <a:t>2</a:t>
            </a:r>
            <a:endParaRPr lang="zh-CN" altLang="en-US" sz="3500" b="0" spc="-100" dirty="0">
              <a:latin typeface="黑体"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AutoShape 32"/>
          <p:cNvSpPr>
            <a:spLocks noChangeArrowheads="1"/>
          </p:cNvSpPr>
          <p:nvPr/>
        </p:nvSpPr>
        <p:spPr bwMode="auto">
          <a:xfrm flipH="1">
            <a:off x="934278" y="3645024"/>
            <a:ext cx="6950833" cy="1836204"/>
          </a:xfrm>
          <a:prstGeom prst="roundRect">
            <a:avLst>
              <a:gd name="adj" fmla="val 16667"/>
            </a:avLst>
          </a:prstGeom>
          <a:solidFill>
            <a:schemeClr val="bg1">
              <a:alpha val="38823"/>
            </a:schemeClr>
          </a:solidFill>
          <a:ln w="9525">
            <a:solidFill>
              <a:srgbClr val="0033CC"/>
            </a:solidFill>
            <a:round/>
            <a:headEnd/>
            <a:tailEnd/>
          </a:ln>
        </p:spPr>
        <p:txBody>
          <a:bodyPr wrap="none" anchor="ctr"/>
          <a:lstStyle/>
          <a:p>
            <a:pPr eaLnBrk="1" hangingPunct="1">
              <a:lnSpc>
                <a:spcPct val="150000"/>
              </a:lnSpc>
              <a:buFontTx/>
              <a:buNone/>
            </a:pPr>
            <a:endParaRPr lang="zh-CN" altLang="en-US" sz="1200">
              <a:latin typeface="宋体" charset="-122"/>
            </a:endParaRPr>
          </a:p>
        </p:txBody>
      </p:sp>
      <p:sp>
        <p:nvSpPr>
          <p:cNvPr id="8197" name="Text Box 4"/>
          <p:cNvSpPr txBox="1">
            <a:spLocks noChangeArrowheads="1"/>
          </p:cNvSpPr>
          <p:nvPr/>
        </p:nvSpPr>
        <p:spPr bwMode="auto">
          <a:xfrm>
            <a:off x="1072385" y="3861086"/>
            <a:ext cx="6741289" cy="1384995"/>
          </a:xfrm>
          <a:prstGeom prst="rect">
            <a:avLst/>
          </a:prstGeom>
          <a:noFill/>
          <a:ln w="9525">
            <a:noFill/>
            <a:miter lim="800000"/>
            <a:headEnd/>
            <a:tailEnd/>
          </a:ln>
        </p:spPr>
        <p:txBody>
          <a:bodyPr wrap="square">
            <a:spAutoFit/>
          </a:bodyPr>
          <a:lstStyle/>
          <a:p>
            <a:pPr>
              <a:lnSpc>
                <a:spcPct val="150000"/>
              </a:lnSpc>
            </a:pPr>
            <a:r>
              <a:rPr lang="zh-CN" altLang="en-US" sz="1200" dirty="0">
                <a:latin typeface="宋体" charset="-122"/>
              </a:rPr>
              <a:t>    </a:t>
            </a:r>
            <a:r>
              <a:rPr lang="zh-CN" altLang="en-US" sz="1400" dirty="0">
                <a:latin typeface="+mn-lt"/>
              </a:rPr>
              <a:t>最早提出“大数据”时代到来的是全球知名咨询公司</a:t>
            </a:r>
            <a:r>
              <a:rPr lang="zh-CN" altLang="en-US" sz="1200" b="1" i="1" dirty="0">
                <a:solidFill>
                  <a:srgbClr val="04A83B"/>
                </a:solidFill>
                <a:latin typeface="宋体" charset="-122"/>
              </a:rPr>
              <a:t>麦肯锡</a:t>
            </a:r>
            <a:r>
              <a:rPr lang="zh-CN" altLang="en-US" sz="1200" dirty="0">
                <a:solidFill>
                  <a:schemeClr val="tx2"/>
                </a:solidFill>
                <a:latin typeface="宋体" charset="-122"/>
              </a:rPr>
              <a:t>。</a:t>
            </a:r>
          </a:p>
          <a:p>
            <a:pPr>
              <a:lnSpc>
                <a:spcPct val="150000"/>
              </a:lnSpc>
            </a:pPr>
            <a:r>
              <a:rPr lang="zh-CN" altLang="en-US" sz="1200" dirty="0">
                <a:latin typeface="宋体" charset="-122"/>
              </a:rPr>
              <a:t>   </a:t>
            </a:r>
            <a:r>
              <a:rPr lang="zh-CN" altLang="en-US" sz="1400" dirty="0">
                <a:latin typeface="+mn-lt"/>
              </a:rPr>
              <a:t> 麦肯锡称：“</a:t>
            </a:r>
            <a:r>
              <a:rPr lang="zh-CN" altLang="en-US" sz="1400" b="1" dirty="0">
                <a:solidFill>
                  <a:srgbClr val="FF0066"/>
                </a:solidFill>
                <a:latin typeface="+mn-lt"/>
              </a:rPr>
              <a:t>数据，已经渗透到当今每一个行业和业务职能领域，成为重要的生产因素。人们对于海量数据的挖掘和运用，预示着新一波生产率增长和消费者盈余浪潮的到来</a:t>
            </a:r>
            <a:r>
              <a:rPr lang="zh-CN" altLang="en-US" sz="1200" b="1" dirty="0">
                <a:solidFill>
                  <a:srgbClr val="FF0066"/>
                </a:solidFill>
              </a:rPr>
              <a:t>。</a:t>
            </a:r>
            <a:r>
              <a:rPr lang="zh-CN" altLang="en-US" sz="1200" dirty="0">
                <a:latin typeface="宋体" charset="-122"/>
              </a:rPr>
              <a:t>”</a:t>
            </a:r>
          </a:p>
        </p:txBody>
      </p:sp>
      <p:grpSp>
        <p:nvGrpSpPr>
          <p:cNvPr id="2" name="Group 11"/>
          <p:cNvGrpSpPr>
            <a:grpSpLocks/>
          </p:cNvGrpSpPr>
          <p:nvPr/>
        </p:nvGrpSpPr>
        <p:grpSpPr bwMode="auto">
          <a:xfrm>
            <a:off x="934281" y="1700808"/>
            <a:ext cx="7022095" cy="1620019"/>
            <a:chOff x="839" y="799"/>
            <a:chExt cx="4627" cy="1361"/>
          </a:xfrm>
        </p:grpSpPr>
        <p:sp>
          <p:nvSpPr>
            <p:cNvPr id="8199" name="AutoShape 32"/>
            <p:cNvSpPr>
              <a:spLocks noChangeArrowheads="1"/>
            </p:cNvSpPr>
            <p:nvPr/>
          </p:nvSpPr>
          <p:spPr bwMode="auto">
            <a:xfrm flipH="1">
              <a:off x="839" y="799"/>
              <a:ext cx="4627" cy="1361"/>
            </a:xfrm>
            <a:prstGeom prst="roundRect">
              <a:avLst>
                <a:gd name="adj" fmla="val 16667"/>
              </a:avLst>
            </a:prstGeom>
            <a:solidFill>
              <a:schemeClr val="bg1">
                <a:alpha val="38823"/>
              </a:schemeClr>
            </a:solidFill>
            <a:ln w="9525">
              <a:solidFill>
                <a:srgbClr val="0033CC"/>
              </a:solidFill>
              <a:round/>
              <a:headEnd/>
              <a:tailEnd/>
            </a:ln>
          </p:spPr>
          <p:txBody>
            <a:bodyPr wrap="none" anchor="ctr"/>
            <a:lstStyle/>
            <a:p>
              <a:pPr eaLnBrk="1" hangingPunct="1">
                <a:lnSpc>
                  <a:spcPct val="150000"/>
                </a:lnSpc>
                <a:buFontTx/>
                <a:buNone/>
              </a:pPr>
              <a:endParaRPr lang="zh-CN" altLang="en-US" sz="1200">
                <a:latin typeface="宋体" charset="-122"/>
              </a:endParaRPr>
            </a:p>
          </p:txBody>
        </p:sp>
        <p:sp>
          <p:nvSpPr>
            <p:cNvPr id="8200" name="Rectangle 6"/>
            <p:cNvSpPr>
              <a:spLocks noChangeArrowheads="1"/>
            </p:cNvSpPr>
            <p:nvPr/>
          </p:nvSpPr>
          <p:spPr bwMode="auto">
            <a:xfrm>
              <a:off x="930" y="868"/>
              <a:ext cx="4354" cy="1132"/>
            </a:xfrm>
            <a:prstGeom prst="rect">
              <a:avLst/>
            </a:prstGeom>
            <a:noFill/>
            <a:ln w="9525">
              <a:noFill/>
              <a:miter lim="800000"/>
              <a:headEnd/>
              <a:tailEnd/>
            </a:ln>
          </p:spPr>
          <p:txBody>
            <a:bodyPr anchor="ctr">
              <a:spAutoFit/>
            </a:bodyPr>
            <a:lstStyle/>
            <a:p>
              <a:pPr eaLnBrk="1" hangingPunct="1">
                <a:lnSpc>
                  <a:spcPct val="150000"/>
                </a:lnSpc>
              </a:pPr>
              <a:r>
                <a:rPr lang="zh-CN" altLang="en-US" sz="1400" dirty="0">
                  <a:latin typeface="+mn-lt"/>
                </a:rPr>
                <a:t>    大数据时代的生活令人神往，你对客观世界的认识更进了一步，所做的决策也不再仅仅依赖主观判断。甚至于你的一个习惯动作、你的一次消费行为、你的一份就诊记录，都正在被巨大的数字网络串联起来。移动互联网风潮汹涌。大数据正悄悄包围着我们。甚至连世界经济格局也在酝酿着巨大变革！</a:t>
              </a:r>
            </a:p>
          </p:txBody>
        </p:sp>
      </p:grpSp>
      <p:sp>
        <p:nvSpPr>
          <p:cNvPr id="8" name="标题 1"/>
          <p:cNvSpPr txBox="1">
            <a:spLocks/>
          </p:cNvSpPr>
          <p:nvPr/>
        </p:nvSpPr>
        <p:spPr bwMode="auto">
          <a:xfrm>
            <a:off x="791580"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lnSpc>
                <a:spcPct val="90000"/>
              </a:lnSpc>
              <a:defRPr/>
            </a:pPr>
            <a:r>
              <a:rPr lang="zh-CN" altLang="en-US" sz="3500" b="0" spc="-100" dirty="0">
                <a:latin typeface="黑体" panose="02010609060101010101" pitchFamily="49" charset="-122"/>
              </a:rPr>
              <a:t>大数据时代（</a:t>
            </a:r>
            <a:r>
              <a:rPr lang="en-US" altLang="zh-CN" sz="3500" b="0" spc="-100" dirty="0">
                <a:latin typeface="黑体" panose="02010609060101010101" pitchFamily="49" charset="-122"/>
              </a:rPr>
              <a:t>1</a:t>
            </a:r>
            <a:r>
              <a:rPr lang="zh-CN" altLang="en-US" sz="3500" b="0" spc="-100" dirty="0">
                <a:latin typeface="黑体" panose="02010609060101010101" pitchFamily="49" charset="-122"/>
              </a:rPr>
              <a:t>）</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AutoShape 32"/>
          <p:cNvSpPr>
            <a:spLocks noChangeArrowheads="1"/>
          </p:cNvSpPr>
          <p:nvPr/>
        </p:nvSpPr>
        <p:spPr bwMode="auto">
          <a:xfrm flipH="1">
            <a:off x="899592" y="4400298"/>
            <a:ext cx="4319587" cy="1079616"/>
          </a:xfrm>
          <a:prstGeom prst="roundRect">
            <a:avLst>
              <a:gd name="adj" fmla="val 16667"/>
            </a:avLst>
          </a:prstGeom>
          <a:solidFill>
            <a:schemeClr val="bg1">
              <a:alpha val="38823"/>
            </a:schemeClr>
          </a:solidFill>
          <a:ln w="9525">
            <a:solidFill>
              <a:srgbClr val="0033CC"/>
            </a:solidFill>
            <a:round/>
            <a:headEnd/>
            <a:tailEnd/>
          </a:ln>
        </p:spPr>
        <p:txBody>
          <a:bodyPr wrap="none" anchor="ctr"/>
          <a:lstStyle/>
          <a:p>
            <a:pPr eaLnBrk="1" hangingPunct="1">
              <a:buFontTx/>
              <a:buNone/>
            </a:pPr>
            <a:endParaRPr lang="zh-CN" altLang="en-US" sz="1200">
              <a:latin typeface="宋体" charset="-122"/>
            </a:endParaRPr>
          </a:p>
        </p:txBody>
      </p:sp>
      <p:pic>
        <p:nvPicPr>
          <p:cNvPr id="9220" name="Picture 10" descr="石油"/>
          <p:cNvPicPr>
            <a:picLocks noChangeAspect="1" noChangeArrowheads="1"/>
          </p:cNvPicPr>
          <p:nvPr/>
        </p:nvPicPr>
        <p:blipFill>
          <a:blip r:embed="rId2" cstate="print"/>
          <a:srcRect/>
          <a:stretch>
            <a:fillRect/>
          </a:stretch>
        </p:blipFill>
        <p:spPr bwMode="auto">
          <a:xfrm>
            <a:off x="5580112" y="4192976"/>
            <a:ext cx="3275856" cy="1684296"/>
          </a:xfrm>
          <a:prstGeom prst="rect">
            <a:avLst/>
          </a:prstGeom>
          <a:noFill/>
          <a:ln w="9525">
            <a:noFill/>
            <a:miter lim="800000"/>
            <a:headEnd/>
            <a:tailEnd/>
          </a:ln>
        </p:spPr>
      </p:pic>
      <p:sp>
        <p:nvSpPr>
          <p:cNvPr id="9221" name="AutoShape 32"/>
          <p:cNvSpPr>
            <a:spLocks noChangeArrowheads="1"/>
          </p:cNvSpPr>
          <p:nvPr/>
        </p:nvSpPr>
        <p:spPr bwMode="auto">
          <a:xfrm flipH="1">
            <a:off x="899046" y="3050481"/>
            <a:ext cx="7345362" cy="1079616"/>
          </a:xfrm>
          <a:prstGeom prst="roundRect">
            <a:avLst>
              <a:gd name="adj" fmla="val 16667"/>
            </a:avLst>
          </a:prstGeom>
          <a:solidFill>
            <a:schemeClr val="bg1">
              <a:alpha val="38823"/>
            </a:schemeClr>
          </a:solidFill>
          <a:ln w="9525">
            <a:solidFill>
              <a:srgbClr val="0033CC"/>
            </a:solidFill>
            <a:round/>
            <a:headEnd/>
            <a:tailEnd/>
          </a:ln>
        </p:spPr>
        <p:txBody>
          <a:bodyPr wrap="none" anchor="ctr"/>
          <a:lstStyle/>
          <a:p>
            <a:pPr eaLnBrk="1" hangingPunct="1">
              <a:buFontTx/>
              <a:buNone/>
            </a:pPr>
            <a:endParaRPr lang="zh-CN" altLang="en-US" sz="1200">
              <a:latin typeface="宋体" charset="-122"/>
            </a:endParaRPr>
          </a:p>
        </p:txBody>
      </p:sp>
      <p:sp>
        <p:nvSpPr>
          <p:cNvPr id="9222" name="AutoShape 32"/>
          <p:cNvSpPr>
            <a:spLocks noChangeArrowheads="1"/>
          </p:cNvSpPr>
          <p:nvPr/>
        </p:nvSpPr>
        <p:spPr bwMode="auto">
          <a:xfrm flipH="1">
            <a:off x="899046" y="1664804"/>
            <a:ext cx="7345362" cy="1079615"/>
          </a:xfrm>
          <a:prstGeom prst="roundRect">
            <a:avLst>
              <a:gd name="adj" fmla="val 16667"/>
            </a:avLst>
          </a:prstGeom>
          <a:solidFill>
            <a:schemeClr val="bg1">
              <a:alpha val="38823"/>
            </a:schemeClr>
          </a:solidFill>
          <a:ln w="9525">
            <a:solidFill>
              <a:srgbClr val="0033CC"/>
            </a:solidFill>
            <a:round/>
            <a:headEnd/>
            <a:tailEnd/>
          </a:ln>
        </p:spPr>
        <p:txBody>
          <a:bodyPr wrap="none" anchor="ctr"/>
          <a:lstStyle/>
          <a:p>
            <a:pPr eaLnBrk="1" hangingPunct="1">
              <a:buFontTx/>
              <a:buNone/>
            </a:pPr>
            <a:endParaRPr lang="zh-CN" altLang="en-US" sz="1200">
              <a:latin typeface="宋体" charset="-122"/>
            </a:endParaRPr>
          </a:p>
        </p:txBody>
      </p:sp>
      <p:sp>
        <p:nvSpPr>
          <p:cNvPr id="9224" name="Text Box 7"/>
          <p:cNvSpPr txBox="1">
            <a:spLocks noChangeArrowheads="1"/>
          </p:cNvSpPr>
          <p:nvPr/>
        </p:nvSpPr>
        <p:spPr bwMode="auto">
          <a:xfrm>
            <a:off x="1079612" y="1844824"/>
            <a:ext cx="7056438" cy="701282"/>
          </a:xfrm>
          <a:prstGeom prst="rect">
            <a:avLst/>
          </a:prstGeom>
          <a:noFill/>
          <a:ln w="9525">
            <a:noFill/>
            <a:miter lim="800000"/>
            <a:headEnd/>
            <a:tailEnd/>
          </a:ln>
        </p:spPr>
        <p:txBody>
          <a:bodyPr>
            <a:spAutoFit/>
          </a:bodyPr>
          <a:lstStyle/>
          <a:p>
            <a:pPr>
              <a:lnSpc>
                <a:spcPct val="150000"/>
              </a:lnSpc>
            </a:pPr>
            <a:r>
              <a:rPr lang="en-US" altLang="zh-CN" sz="1400" dirty="0">
                <a:latin typeface="+mn-lt"/>
              </a:rPr>
              <a:t>    《</a:t>
            </a:r>
            <a:r>
              <a:rPr lang="zh-CN" altLang="en-US" sz="1400" dirty="0">
                <a:latin typeface="+mn-lt"/>
              </a:rPr>
              <a:t>纽约时报</a:t>
            </a:r>
            <a:r>
              <a:rPr lang="en-US" altLang="zh-CN" sz="1400" dirty="0">
                <a:latin typeface="+mn-lt"/>
              </a:rPr>
              <a:t>》2012</a:t>
            </a:r>
            <a:r>
              <a:rPr lang="zh-CN" altLang="en-US" sz="1400" dirty="0">
                <a:latin typeface="+mn-lt"/>
              </a:rPr>
              <a:t>年</a:t>
            </a:r>
            <a:r>
              <a:rPr lang="en-US" altLang="zh-CN" sz="1400" dirty="0">
                <a:latin typeface="+mn-lt"/>
              </a:rPr>
              <a:t>2</a:t>
            </a:r>
            <a:r>
              <a:rPr lang="zh-CN" altLang="en-US" sz="1400" dirty="0">
                <a:latin typeface="+mn-lt"/>
              </a:rPr>
              <a:t>月的一篇专栏中所称 ，</a:t>
            </a:r>
            <a:r>
              <a:rPr lang="en-US" altLang="zh-CN" sz="1400" dirty="0">
                <a:latin typeface="+mn-lt"/>
              </a:rPr>
              <a:t>“</a:t>
            </a:r>
            <a:r>
              <a:rPr lang="zh-CN" altLang="en-US" sz="1400" dirty="0">
                <a:latin typeface="+mn-lt"/>
              </a:rPr>
              <a:t>大数据”时代已经降临，在商业、经济及其他领域中，</a:t>
            </a:r>
            <a:r>
              <a:rPr lang="zh-CN" altLang="en-US" sz="1400" b="1" dirty="0">
                <a:solidFill>
                  <a:srgbClr val="FF0066"/>
                </a:solidFill>
                <a:latin typeface="+mn-lt"/>
              </a:rPr>
              <a:t>决策将日益基于数据和分析而作出，而并非基于经验和直觉。</a:t>
            </a:r>
            <a:endParaRPr lang="en-US" altLang="zh-CN" sz="1400" b="1" dirty="0">
              <a:solidFill>
                <a:srgbClr val="FF0066"/>
              </a:solidFill>
              <a:latin typeface="+mn-lt"/>
            </a:endParaRPr>
          </a:p>
        </p:txBody>
      </p:sp>
      <p:sp>
        <p:nvSpPr>
          <p:cNvPr id="9225" name="Text Box 12"/>
          <p:cNvSpPr txBox="1">
            <a:spLocks noChangeArrowheads="1"/>
          </p:cNvSpPr>
          <p:nvPr/>
        </p:nvSpPr>
        <p:spPr bwMode="auto">
          <a:xfrm>
            <a:off x="1043806" y="4521894"/>
            <a:ext cx="4032250" cy="923330"/>
          </a:xfrm>
          <a:prstGeom prst="rect">
            <a:avLst/>
          </a:prstGeom>
          <a:noFill/>
          <a:ln w="9525">
            <a:noFill/>
            <a:miter lim="800000"/>
            <a:headEnd/>
            <a:tailEnd/>
          </a:ln>
        </p:spPr>
        <p:txBody>
          <a:bodyPr>
            <a:spAutoFit/>
          </a:bodyPr>
          <a:lstStyle/>
          <a:p>
            <a:pPr>
              <a:lnSpc>
                <a:spcPct val="150000"/>
              </a:lnSpc>
            </a:pPr>
            <a:r>
              <a:rPr lang="zh-CN" altLang="en-US" sz="1400" dirty="0">
                <a:latin typeface="+mn-lt"/>
              </a:rPr>
              <a:t>    亚马逊前任首席科学家</a:t>
            </a:r>
            <a:r>
              <a:rPr lang="en-US" altLang="zh-CN" sz="1400" dirty="0">
                <a:latin typeface="+mn-lt"/>
              </a:rPr>
              <a:t>Andreas </a:t>
            </a:r>
            <a:r>
              <a:rPr lang="en-US" altLang="zh-CN" sz="1400" dirty="0" err="1">
                <a:latin typeface="+mn-lt"/>
              </a:rPr>
              <a:t>Weigend</a:t>
            </a:r>
            <a:r>
              <a:rPr lang="zh-CN" altLang="en-US" sz="1400" dirty="0">
                <a:latin typeface="+mn-lt"/>
              </a:rPr>
              <a:t>说：“</a:t>
            </a:r>
            <a:r>
              <a:rPr lang="zh-CN" altLang="en-US" sz="1400" b="1" dirty="0">
                <a:solidFill>
                  <a:srgbClr val="FF0066"/>
                </a:solidFill>
                <a:latin typeface="+mn-lt"/>
              </a:rPr>
              <a:t>数据是新的石油。</a:t>
            </a:r>
            <a:r>
              <a:rPr lang="zh-CN" altLang="en-US" sz="1200" dirty="0">
                <a:latin typeface="宋体" charset="-122"/>
              </a:rPr>
              <a:t>” </a:t>
            </a:r>
          </a:p>
          <a:p>
            <a:endParaRPr lang="zh-CN" altLang="en-US" sz="1200" dirty="0">
              <a:latin typeface="宋体" charset="-122"/>
            </a:endParaRPr>
          </a:p>
        </p:txBody>
      </p:sp>
      <p:sp>
        <p:nvSpPr>
          <p:cNvPr id="9226" name="Text Box 13"/>
          <p:cNvSpPr txBox="1">
            <a:spLocks noChangeArrowheads="1"/>
          </p:cNvSpPr>
          <p:nvPr/>
        </p:nvSpPr>
        <p:spPr bwMode="auto">
          <a:xfrm>
            <a:off x="1043608" y="3074287"/>
            <a:ext cx="7075488" cy="1015663"/>
          </a:xfrm>
          <a:prstGeom prst="rect">
            <a:avLst/>
          </a:prstGeom>
          <a:noFill/>
          <a:ln w="9525">
            <a:noFill/>
            <a:miter lim="800000"/>
            <a:headEnd/>
            <a:tailEnd/>
          </a:ln>
        </p:spPr>
        <p:txBody>
          <a:bodyPr>
            <a:spAutoFit/>
          </a:bodyPr>
          <a:lstStyle/>
          <a:p>
            <a:pPr>
              <a:lnSpc>
                <a:spcPct val="150000"/>
              </a:lnSpc>
            </a:pPr>
            <a:r>
              <a:rPr lang="zh-CN" altLang="en-US" sz="1400" dirty="0">
                <a:latin typeface="+mn-lt"/>
              </a:rPr>
              <a:t>    哈佛大学社会学教授加里</a:t>
            </a:r>
            <a:r>
              <a:rPr lang="en-US" altLang="zh-CN" sz="1400" dirty="0">
                <a:latin typeface="+mn-lt"/>
              </a:rPr>
              <a:t>·</a:t>
            </a:r>
            <a:r>
              <a:rPr lang="zh-CN" altLang="en-US" sz="1400" dirty="0">
                <a:latin typeface="+mn-lt"/>
              </a:rPr>
              <a:t>金说：“这是一场革命，庞大的数据资源使得各个领域开始了</a:t>
            </a:r>
            <a:r>
              <a:rPr lang="zh-CN" altLang="en-US" sz="1400" b="1" dirty="0">
                <a:solidFill>
                  <a:srgbClr val="FF0066"/>
                </a:solidFill>
                <a:latin typeface="+mn-lt"/>
              </a:rPr>
              <a:t>量化进程</a:t>
            </a:r>
            <a:r>
              <a:rPr lang="zh-CN" altLang="en-US" sz="1200" dirty="0">
                <a:latin typeface="宋体" charset="-122"/>
              </a:rPr>
              <a:t>，</a:t>
            </a:r>
            <a:r>
              <a:rPr lang="zh-CN" altLang="en-US" sz="1400" dirty="0">
                <a:latin typeface="+mn-lt"/>
              </a:rPr>
              <a:t>无论学术界、商界还是政府，所有领域都将开始这种进程。” </a:t>
            </a:r>
          </a:p>
          <a:p>
            <a:pPr>
              <a:lnSpc>
                <a:spcPct val="150000"/>
              </a:lnSpc>
            </a:pPr>
            <a:endParaRPr lang="zh-CN" altLang="en-US" sz="1200" dirty="0">
              <a:latin typeface="宋体" charset="-122"/>
            </a:endParaRPr>
          </a:p>
        </p:txBody>
      </p:sp>
      <p:sp>
        <p:nvSpPr>
          <p:cNvPr id="10" name="标题 1"/>
          <p:cNvSpPr txBox="1">
            <a:spLocks/>
          </p:cNvSpPr>
          <p:nvPr/>
        </p:nvSpPr>
        <p:spPr bwMode="auto">
          <a:xfrm>
            <a:off x="791580"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lnSpc>
                <a:spcPct val="90000"/>
              </a:lnSpc>
              <a:defRPr/>
            </a:pPr>
            <a:r>
              <a:rPr lang="zh-CN" altLang="en-US" sz="3500" b="0" spc="-100" dirty="0">
                <a:latin typeface="黑体" panose="02010609060101010101" pitchFamily="49" charset="-122"/>
              </a:rPr>
              <a:t>大数据时代（</a:t>
            </a:r>
            <a:r>
              <a:rPr lang="en-US" altLang="zh-CN" sz="3500" b="0" spc="-100" dirty="0">
                <a:latin typeface="黑体" panose="02010609060101010101" pitchFamily="49" charset="-122"/>
              </a:rPr>
              <a:t>2</a:t>
            </a:r>
            <a:r>
              <a:rPr lang="zh-CN" altLang="en-US" sz="3500" b="0" spc="-100" dirty="0">
                <a:latin typeface="黑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z00238600\Desktop\精选图片\d39258e3d3570217.jpg"/>
          <p:cNvPicPr>
            <a:picLocks noChangeAspect="1" noChangeArrowheads="1"/>
          </p:cNvPicPr>
          <p:nvPr/>
        </p:nvPicPr>
        <p:blipFill>
          <a:blip r:embed="rId3" cstate="print"/>
          <a:srcRect/>
          <a:stretch>
            <a:fillRect/>
          </a:stretch>
        </p:blipFill>
        <p:spPr bwMode="auto">
          <a:xfrm>
            <a:off x="755650" y="3267024"/>
            <a:ext cx="7740786" cy="2375645"/>
          </a:xfrm>
          <a:prstGeom prst="rect">
            <a:avLst/>
          </a:prstGeom>
          <a:noFill/>
        </p:spPr>
      </p:pic>
      <p:sp>
        <p:nvSpPr>
          <p:cNvPr id="14" name="矩形 13"/>
          <p:cNvSpPr/>
          <p:nvPr/>
        </p:nvSpPr>
        <p:spPr>
          <a:xfrm>
            <a:off x="411340" y="1426457"/>
            <a:ext cx="8488647" cy="1840567"/>
          </a:xfrm>
          <a:prstGeom prst="rect">
            <a:avLst/>
          </a:prstGeom>
          <a:noFill/>
        </p:spPr>
        <p:txBody>
          <a:bodyPr wrap="square">
            <a:noAutofit/>
          </a:bodyPr>
          <a:lstStyle/>
          <a:p>
            <a:pPr algn="ctr">
              <a:lnSpc>
                <a:spcPct val="150000"/>
              </a:lnSpc>
              <a:buClr>
                <a:srgbClr val="000000"/>
              </a:buClr>
              <a:buFont typeface="Wingdings" pitchFamily="2" charset="2"/>
              <a:buNone/>
            </a:pPr>
            <a:r>
              <a:rPr lang="zh-CN" altLang="en-US" sz="1800" dirty="0">
                <a:latin typeface="+mn-lt"/>
              </a:rPr>
              <a:t>数据，已经渗透到每一个行业和业务领域，</a:t>
            </a:r>
            <a:endParaRPr lang="en-US" altLang="zh-CN" sz="1800" dirty="0">
              <a:latin typeface="+mn-lt"/>
            </a:endParaRPr>
          </a:p>
          <a:p>
            <a:pPr algn="ctr">
              <a:lnSpc>
                <a:spcPct val="150000"/>
              </a:lnSpc>
              <a:buClr>
                <a:srgbClr val="000000"/>
              </a:buClr>
              <a:buFont typeface="Wingdings" pitchFamily="2" charset="2"/>
              <a:buNone/>
            </a:pPr>
            <a:r>
              <a:rPr lang="zh-CN" altLang="en-US" sz="2099" b="1" dirty="0">
                <a:solidFill>
                  <a:srgbClr val="FF0000"/>
                </a:solidFill>
                <a:latin typeface="+mn-lt"/>
              </a:rPr>
              <a:t>洞见本质（业务）、预测趋势、指引未来是</a:t>
            </a:r>
            <a:r>
              <a:rPr lang="en-US" altLang="zh-CN" sz="2400" b="1" dirty="0">
                <a:latin typeface="+mn-lt"/>
              </a:rPr>
              <a:t>Big Data</a:t>
            </a:r>
            <a:r>
              <a:rPr lang="zh-CN" altLang="en-US" sz="2400" b="1" dirty="0">
                <a:latin typeface="+mn-lt"/>
              </a:rPr>
              <a:t>时代的核心</a:t>
            </a:r>
            <a:endParaRPr lang="en-US" altLang="zh-CN" sz="1400" b="1" dirty="0">
              <a:latin typeface="+mn-lt"/>
            </a:endParaRPr>
          </a:p>
          <a:p>
            <a:pPr algn="ctr">
              <a:lnSpc>
                <a:spcPct val="150000"/>
              </a:lnSpc>
              <a:buClr>
                <a:srgbClr val="000000"/>
              </a:buClr>
              <a:buFont typeface="Wingdings" pitchFamily="2" charset="2"/>
              <a:buNone/>
            </a:pPr>
            <a:endParaRPr lang="en-US" altLang="zh-CN" sz="2699" b="1" dirty="0">
              <a:latin typeface="华文细黑"/>
              <a:ea typeface="宋体" pitchFamily="2" charset="-122"/>
            </a:endParaRPr>
          </a:p>
        </p:txBody>
      </p:sp>
      <p:sp>
        <p:nvSpPr>
          <p:cNvPr id="15" name="矩形 14"/>
          <p:cNvSpPr/>
          <p:nvPr/>
        </p:nvSpPr>
        <p:spPr>
          <a:xfrm>
            <a:off x="2113547" y="2468590"/>
            <a:ext cx="4652439" cy="518227"/>
          </a:xfrm>
          <a:prstGeom prst="rect">
            <a:avLst/>
          </a:prstGeom>
        </p:spPr>
        <p:txBody>
          <a:bodyPr wrap="none" lIns="68522" tIns="34262" rIns="68522" bIns="34262">
            <a:spAutoFit/>
          </a:bodyPr>
          <a:lstStyle/>
          <a:p>
            <a:pPr algn="ctr">
              <a:lnSpc>
                <a:spcPct val="150000"/>
              </a:lnSpc>
              <a:buClr>
                <a:srgbClr val="000000"/>
              </a:buClr>
              <a:buFont typeface="Wingdings" pitchFamily="2" charset="2"/>
              <a:buNone/>
            </a:pPr>
            <a:r>
              <a:rPr lang="zh-CN" altLang="en-US" sz="2200" b="1" dirty="0">
                <a:solidFill>
                  <a:srgbClr val="FF0000"/>
                </a:solidFill>
                <a:latin typeface="+mn-lt"/>
              </a:rPr>
              <a:t>用未来牵引现在，用现在保证未来！</a:t>
            </a:r>
          </a:p>
        </p:txBody>
      </p:sp>
      <p:sp>
        <p:nvSpPr>
          <p:cNvPr id="6" name="标题 1"/>
          <p:cNvSpPr txBox="1">
            <a:spLocks/>
          </p:cNvSpPr>
          <p:nvPr/>
        </p:nvSpPr>
        <p:spPr bwMode="auto">
          <a:xfrm>
            <a:off x="575556"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lnSpc>
                <a:spcPct val="90000"/>
              </a:lnSpc>
              <a:defRPr/>
            </a:pPr>
            <a:r>
              <a:rPr lang="zh-CN" altLang="en-US" sz="3500" b="0" spc="-100" dirty="0">
                <a:latin typeface="黑体" panose="02010609060101010101" pitchFamily="49" charset="-122"/>
              </a:rPr>
              <a:t> 大数据时代引领未来</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70" decel="100000"/>
                                        <p:tgtEl>
                                          <p:spTgt spid="15"/>
                                        </p:tgtEl>
                                      </p:cBhvr>
                                    </p:animEffect>
                                    <p:animScale>
                                      <p:cBhvr>
                                        <p:cTn id="8" dur="770" decel="100000"/>
                                        <p:tgtEl>
                                          <p:spTgt spid="15"/>
                                        </p:tgtEl>
                                      </p:cBhvr>
                                      <p:from x="10000" y="10000"/>
                                      <p:to x="200000" y="450000"/>
                                    </p:animScale>
                                    <p:animScale>
                                      <p:cBhvr>
                                        <p:cTn id="9" dur="1230" accel="100000" fill="hold">
                                          <p:stCondLst>
                                            <p:cond delay="770"/>
                                          </p:stCondLst>
                                        </p:cTn>
                                        <p:tgtEl>
                                          <p:spTgt spid="15"/>
                                        </p:tgtEl>
                                      </p:cBhvr>
                                      <p:from x="200000" y="450000"/>
                                      <p:to x="100000" y="100000"/>
                                    </p:animScale>
                                    <p:set>
                                      <p:cBhvr>
                                        <p:cTn id="10" dur="770" fill="hold"/>
                                        <p:tgtEl>
                                          <p:spTgt spid="15"/>
                                        </p:tgtEl>
                                        <p:attrNameLst>
                                          <p:attrName>ppt_x</p:attrName>
                                        </p:attrNameLst>
                                      </p:cBhvr>
                                      <p:to>
                                        <p:strVal val="(0.5)"/>
                                      </p:to>
                                    </p:set>
                                    <p:anim from="(0.5)" to="(#ppt_x)" calcmode="lin" valueType="num">
                                      <p:cBhvr>
                                        <p:cTn id="11" dur="1230" accel="100000" fill="hold">
                                          <p:stCondLst>
                                            <p:cond delay="770"/>
                                          </p:stCondLst>
                                        </p:cTn>
                                        <p:tgtEl>
                                          <p:spTgt spid="15"/>
                                        </p:tgtEl>
                                        <p:attrNameLst>
                                          <p:attrName>ppt_x</p:attrName>
                                        </p:attrNameLst>
                                      </p:cBhvr>
                                    </p:anim>
                                    <p:set>
                                      <p:cBhvr>
                                        <p:cTn id="12" dur="770" fill="hold"/>
                                        <p:tgtEl>
                                          <p:spTgt spid="15"/>
                                        </p:tgtEl>
                                        <p:attrNameLst>
                                          <p:attrName>ppt_y</p:attrName>
                                        </p:attrNameLst>
                                      </p:cBhvr>
                                      <p:to>
                                        <p:strVal val="(#ppt_y+0.4)"/>
                                      </p:to>
                                    </p:set>
                                    <p:anim from="(#ppt_y+0.4)" to="(#ppt_y)" calcmode="lin" valueType="num">
                                      <p:cBhvr>
                                        <p:cTn id="13" dur="1230" accel="100000" fill="hold">
                                          <p:stCondLst>
                                            <p:cond delay="770"/>
                                          </p:stCondLst>
                                        </p:cTn>
                                        <p:tgtEl>
                                          <p:spTgt spid="15"/>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p:cNvSpPr>
            <a:spLocks noChangeArrowheads="1"/>
          </p:cNvSpPr>
          <p:nvPr/>
        </p:nvSpPr>
        <p:spPr bwMode="auto">
          <a:xfrm>
            <a:off x="719572" y="1439488"/>
            <a:ext cx="6647974" cy="369332"/>
          </a:xfrm>
          <a:prstGeom prst="rect">
            <a:avLst/>
          </a:prstGeom>
          <a:noFill/>
          <a:ln w="9525">
            <a:noFill/>
            <a:miter lim="800000"/>
            <a:headEnd/>
            <a:tailEnd/>
          </a:ln>
        </p:spPr>
        <p:txBody>
          <a:bodyPr wrap="none">
            <a:spAutoFit/>
          </a:bodyPr>
          <a:lstStyle/>
          <a:p>
            <a:r>
              <a:rPr lang="zh-CN" altLang="en-US" sz="1800" dirty="0">
                <a:latin typeface="+mn-lt"/>
              </a:rPr>
              <a:t>我国网民数量居世界之首，每天产生的数据量也位于世界前列。</a:t>
            </a:r>
          </a:p>
        </p:txBody>
      </p:sp>
      <p:grpSp>
        <p:nvGrpSpPr>
          <p:cNvPr id="2" name="Group 4"/>
          <p:cNvGrpSpPr>
            <a:grpSpLocks/>
          </p:cNvGrpSpPr>
          <p:nvPr/>
        </p:nvGrpSpPr>
        <p:grpSpPr bwMode="auto">
          <a:xfrm>
            <a:off x="901154" y="1862620"/>
            <a:ext cx="6407150" cy="739186"/>
            <a:chOff x="930" y="1026"/>
            <a:chExt cx="4036" cy="621"/>
          </a:xfrm>
        </p:grpSpPr>
        <p:grpSp>
          <p:nvGrpSpPr>
            <p:cNvPr id="3" name="Group 5"/>
            <p:cNvGrpSpPr>
              <a:grpSpLocks/>
            </p:cNvGrpSpPr>
            <p:nvPr/>
          </p:nvGrpSpPr>
          <p:grpSpPr bwMode="auto">
            <a:xfrm>
              <a:off x="930" y="1026"/>
              <a:ext cx="4036" cy="589"/>
              <a:chOff x="1780" y="957"/>
              <a:chExt cx="3805" cy="832"/>
            </a:xfrm>
          </p:grpSpPr>
          <p:sp>
            <p:nvSpPr>
              <p:cNvPr id="14361" name="AutoShape 6"/>
              <p:cNvSpPr>
                <a:spLocks noChangeArrowheads="1"/>
              </p:cNvSpPr>
              <p:nvPr/>
            </p:nvSpPr>
            <p:spPr bwMode="auto">
              <a:xfrm>
                <a:off x="2147" y="967"/>
                <a:ext cx="3438" cy="822"/>
              </a:xfrm>
              <a:prstGeom prst="roundRect">
                <a:avLst>
                  <a:gd name="adj" fmla="val 11505"/>
                </a:avLst>
              </a:prstGeom>
              <a:gradFill rotWithShape="1">
                <a:gsLst>
                  <a:gs pos="0">
                    <a:srgbClr val="99CCFF">
                      <a:alpha val="79999"/>
                    </a:srgbClr>
                  </a:gs>
                  <a:gs pos="100000">
                    <a:schemeClr val="bg1"/>
                  </a:gs>
                </a:gsLst>
                <a:lin ang="0" scaled="1"/>
              </a:gradFill>
              <a:ln w="9525">
                <a:noFill/>
                <a:round/>
                <a:headEnd/>
                <a:tailEnd/>
              </a:ln>
            </p:spPr>
            <p:txBody>
              <a:bodyPr wrap="none" anchor="ctr"/>
              <a:lstStyle/>
              <a:p>
                <a:endParaRPr lang="zh-CN" altLang="en-US" sz="1200"/>
              </a:p>
            </p:txBody>
          </p:sp>
          <p:sp>
            <p:nvSpPr>
              <p:cNvPr id="47111" name="AutoShape 7"/>
              <p:cNvSpPr>
                <a:spLocks noChangeArrowheads="1"/>
              </p:cNvSpPr>
              <p:nvPr/>
            </p:nvSpPr>
            <p:spPr bwMode="auto">
              <a:xfrm>
                <a:off x="1780" y="957"/>
                <a:ext cx="1026" cy="818"/>
              </a:xfrm>
              <a:prstGeom prst="roundRect">
                <a:avLst>
                  <a:gd name="adj" fmla="val 11921"/>
                </a:avLst>
              </a:prstGeom>
              <a:gradFill rotWithShape="1">
                <a:gsLst>
                  <a:gs pos="0">
                    <a:srgbClr val="99CCFF"/>
                  </a:gs>
                  <a:gs pos="100000">
                    <a:schemeClr val="bg1"/>
                  </a:gs>
                </a:gsLst>
                <a:lin ang="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sz="1200"/>
              </a:p>
            </p:txBody>
          </p:sp>
        </p:grpSp>
        <p:sp>
          <p:nvSpPr>
            <p:cNvPr id="14359" name="Text Box 8"/>
            <p:cNvSpPr txBox="1">
              <a:spLocks noChangeArrowheads="1"/>
            </p:cNvSpPr>
            <p:nvPr/>
          </p:nvSpPr>
          <p:spPr bwMode="auto">
            <a:xfrm>
              <a:off x="1099" y="1203"/>
              <a:ext cx="698" cy="310"/>
            </a:xfrm>
            <a:prstGeom prst="rect">
              <a:avLst/>
            </a:prstGeom>
            <a:noFill/>
            <a:ln w="9525">
              <a:noFill/>
              <a:miter lim="800000"/>
              <a:headEnd/>
              <a:tailEnd/>
            </a:ln>
          </p:spPr>
          <p:txBody>
            <a:bodyPr wrap="none">
              <a:spAutoFit/>
            </a:bodyPr>
            <a:lstStyle/>
            <a:p>
              <a:r>
                <a:rPr lang="zh-CN" altLang="en-US" sz="1800" dirty="0">
                  <a:latin typeface="+mn-lt"/>
                </a:rPr>
                <a:t>淘宝网站</a:t>
              </a:r>
            </a:p>
          </p:txBody>
        </p:sp>
        <p:sp>
          <p:nvSpPr>
            <p:cNvPr id="14360" name="Text Box 9"/>
            <p:cNvSpPr txBox="1">
              <a:spLocks noChangeArrowheads="1"/>
            </p:cNvSpPr>
            <p:nvPr/>
          </p:nvSpPr>
          <p:spPr bwMode="auto">
            <a:xfrm>
              <a:off x="2142" y="1026"/>
              <a:ext cx="1970" cy="621"/>
            </a:xfrm>
            <a:prstGeom prst="rect">
              <a:avLst/>
            </a:prstGeom>
            <a:noFill/>
            <a:ln w="9525">
              <a:noFill/>
              <a:miter lim="800000"/>
              <a:headEnd/>
              <a:tailEnd/>
            </a:ln>
          </p:spPr>
          <p:txBody>
            <a:bodyPr>
              <a:spAutoFit/>
            </a:bodyPr>
            <a:lstStyle/>
            <a:p>
              <a:pPr marL="285750" indent="-285750">
                <a:lnSpc>
                  <a:spcPct val="150000"/>
                </a:lnSpc>
                <a:buClr>
                  <a:schemeClr val="bg1">
                    <a:lumMod val="50000"/>
                  </a:schemeClr>
                </a:buClr>
                <a:buSzPct val="60000"/>
                <a:buFont typeface="Wingdings" pitchFamily="2" charset="2"/>
                <a:buChar char="u"/>
              </a:pPr>
              <a:r>
                <a:rPr lang="zh-CN" altLang="en-US" sz="1400" dirty="0">
                  <a:latin typeface="+mn-lt"/>
                </a:rPr>
                <a:t>单日数据产生量超过</a:t>
              </a:r>
              <a:r>
                <a:rPr lang="en-US" altLang="zh-CN" sz="1400" b="1" dirty="0">
                  <a:solidFill>
                    <a:srgbClr val="FF0066"/>
                  </a:solidFill>
                  <a:latin typeface="+mn-lt"/>
                </a:rPr>
                <a:t>5</a:t>
              </a:r>
              <a:r>
                <a:rPr lang="zh-CN" altLang="en-US" sz="1400" b="1" dirty="0">
                  <a:solidFill>
                    <a:srgbClr val="FF0066"/>
                  </a:solidFill>
                  <a:latin typeface="+mn-lt"/>
                </a:rPr>
                <a:t>万</a:t>
              </a:r>
              <a:r>
                <a:rPr lang="en-US" altLang="zh-CN" sz="1400" b="1" dirty="0">
                  <a:solidFill>
                    <a:srgbClr val="FF0066"/>
                  </a:solidFill>
                  <a:latin typeface="+mn-lt"/>
                </a:rPr>
                <a:t>GB</a:t>
              </a:r>
            </a:p>
            <a:p>
              <a:pPr marL="285750" indent="-285750">
                <a:lnSpc>
                  <a:spcPct val="150000"/>
                </a:lnSpc>
                <a:buClr>
                  <a:schemeClr val="bg1">
                    <a:lumMod val="50000"/>
                  </a:schemeClr>
                </a:buClr>
                <a:buSzPct val="60000"/>
                <a:buFont typeface="Wingdings" pitchFamily="2" charset="2"/>
                <a:buChar char="u"/>
              </a:pPr>
              <a:r>
                <a:rPr lang="zh-CN" altLang="en-US" sz="1400" dirty="0">
                  <a:latin typeface="+mn-lt"/>
                </a:rPr>
                <a:t>存储量</a:t>
              </a:r>
              <a:r>
                <a:rPr lang="en-US" altLang="zh-CN" sz="1400" b="1" dirty="0">
                  <a:solidFill>
                    <a:srgbClr val="FF0066"/>
                  </a:solidFill>
                  <a:latin typeface="+mn-lt"/>
                </a:rPr>
                <a:t>4000</a:t>
              </a:r>
              <a:r>
                <a:rPr lang="zh-CN" altLang="en-US" sz="1400" b="1" dirty="0">
                  <a:solidFill>
                    <a:srgbClr val="FF0066"/>
                  </a:solidFill>
                  <a:latin typeface="+mn-lt"/>
                </a:rPr>
                <a:t>万</a:t>
              </a:r>
              <a:r>
                <a:rPr lang="en-US" altLang="zh-CN" sz="1400" b="1" dirty="0">
                  <a:solidFill>
                    <a:srgbClr val="FF0066"/>
                  </a:solidFill>
                  <a:latin typeface="+mn-lt"/>
                </a:rPr>
                <a:t>GB</a:t>
              </a:r>
            </a:p>
          </p:txBody>
        </p:sp>
      </p:grpSp>
      <p:grpSp>
        <p:nvGrpSpPr>
          <p:cNvPr id="4" name="Group 10"/>
          <p:cNvGrpSpPr>
            <a:grpSpLocks/>
          </p:cNvGrpSpPr>
          <p:nvPr/>
        </p:nvGrpSpPr>
        <p:grpSpPr bwMode="auto">
          <a:xfrm>
            <a:off x="900137" y="2700603"/>
            <a:ext cx="6480175" cy="1061761"/>
            <a:chOff x="930" y="1730"/>
            <a:chExt cx="4082" cy="892"/>
          </a:xfrm>
        </p:grpSpPr>
        <p:grpSp>
          <p:nvGrpSpPr>
            <p:cNvPr id="5" name="Group 11"/>
            <p:cNvGrpSpPr>
              <a:grpSpLocks/>
            </p:cNvGrpSpPr>
            <p:nvPr/>
          </p:nvGrpSpPr>
          <p:grpSpPr bwMode="auto">
            <a:xfrm>
              <a:off x="930" y="1752"/>
              <a:ext cx="4082" cy="816"/>
              <a:chOff x="1780" y="957"/>
              <a:chExt cx="3805" cy="832"/>
            </a:xfrm>
          </p:grpSpPr>
          <p:sp>
            <p:nvSpPr>
              <p:cNvPr id="14356" name="AutoShape 12"/>
              <p:cNvSpPr>
                <a:spLocks noChangeArrowheads="1"/>
              </p:cNvSpPr>
              <p:nvPr/>
            </p:nvSpPr>
            <p:spPr bwMode="auto">
              <a:xfrm>
                <a:off x="2147" y="967"/>
                <a:ext cx="3438" cy="822"/>
              </a:xfrm>
              <a:prstGeom prst="roundRect">
                <a:avLst>
                  <a:gd name="adj" fmla="val 11505"/>
                </a:avLst>
              </a:prstGeom>
              <a:gradFill rotWithShape="1">
                <a:gsLst>
                  <a:gs pos="0">
                    <a:srgbClr val="34CC8E">
                      <a:alpha val="79999"/>
                    </a:srgbClr>
                  </a:gs>
                  <a:gs pos="100000">
                    <a:schemeClr val="bg1">
                      <a:alpha val="0"/>
                    </a:schemeClr>
                  </a:gs>
                </a:gsLst>
                <a:lin ang="0" scaled="1"/>
              </a:gradFill>
              <a:ln w="9525">
                <a:noFill/>
                <a:round/>
                <a:headEnd/>
                <a:tailEnd/>
              </a:ln>
            </p:spPr>
            <p:txBody>
              <a:bodyPr wrap="none" anchor="ctr"/>
              <a:lstStyle/>
              <a:p>
                <a:pPr algn="ctr"/>
                <a:endParaRPr lang="zh-CN" altLang="en-US" sz="1200">
                  <a:latin typeface="宋体" charset="-122"/>
                </a:endParaRPr>
              </a:p>
            </p:txBody>
          </p:sp>
          <p:sp>
            <p:nvSpPr>
              <p:cNvPr id="47117" name="AutoShape 13"/>
              <p:cNvSpPr>
                <a:spLocks noChangeArrowheads="1"/>
              </p:cNvSpPr>
              <p:nvPr/>
            </p:nvSpPr>
            <p:spPr bwMode="auto">
              <a:xfrm>
                <a:off x="1780" y="957"/>
                <a:ext cx="1026" cy="818"/>
              </a:xfrm>
              <a:prstGeom prst="roundRect">
                <a:avLst>
                  <a:gd name="adj" fmla="val 11921"/>
                </a:avLst>
              </a:prstGeom>
              <a:gradFill rotWithShape="1">
                <a:gsLst>
                  <a:gs pos="0">
                    <a:srgbClr val="34CC8E"/>
                  </a:gs>
                  <a:gs pos="100000">
                    <a:schemeClr val="bg1"/>
                  </a:gs>
                </a:gsLst>
                <a:lin ang="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800" dirty="0">
                    <a:latin typeface="+mn-lt"/>
                  </a:rPr>
                  <a:t>百度公司</a:t>
                </a:r>
              </a:p>
            </p:txBody>
          </p:sp>
        </p:grpSp>
        <p:sp>
          <p:nvSpPr>
            <p:cNvPr id="14355" name="Text Box 14"/>
            <p:cNvSpPr txBox="1">
              <a:spLocks noChangeArrowheads="1"/>
            </p:cNvSpPr>
            <p:nvPr/>
          </p:nvSpPr>
          <p:spPr bwMode="auto">
            <a:xfrm>
              <a:off x="2109" y="1730"/>
              <a:ext cx="1894" cy="892"/>
            </a:xfrm>
            <a:prstGeom prst="rect">
              <a:avLst/>
            </a:prstGeom>
            <a:noFill/>
            <a:ln w="9525">
              <a:noFill/>
              <a:miter lim="800000"/>
              <a:headEnd/>
              <a:tailEnd/>
            </a:ln>
          </p:spPr>
          <p:txBody>
            <a:bodyPr wrap="none">
              <a:spAutoFit/>
            </a:bodyPr>
            <a:lstStyle/>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目前数据总量</a:t>
              </a:r>
              <a:r>
                <a:rPr lang="en-US" altLang="zh-CN" sz="1400" b="1" dirty="0">
                  <a:solidFill>
                    <a:srgbClr val="FF0066"/>
                  </a:solidFill>
                  <a:latin typeface="+mn-lt"/>
                </a:rPr>
                <a:t>10</a:t>
              </a:r>
              <a:r>
                <a:rPr lang="zh-CN" altLang="en-US" sz="1400" b="1" dirty="0">
                  <a:solidFill>
                    <a:srgbClr val="FF0066"/>
                  </a:solidFill>
                  <a:latin typeface="+mn-lt"/>
                </a:rPr>
                <a:t>亿</a:t>
              </a:r>
              <a:r>
                <a:rPr lang="en-US" altLang="zh-CN" sz="1400" b="1" dirty="0">
                  <a:solidFill>
                    <a:srgbClr val="FF0066"/>
                  </a:solidFill>
                  <a:latin typeface="+mn-lt"/>
                </a:rPr>
                <a:t>GB</a:t>
              </a:r>
            </a:p>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存储网页</a:t>
              </a:r>
              <a:r>
                <a:rPr lang="en-US" altLang="zh-CN" sz="1400" b="1" dirty="0">
                  <a:solidFill>
                    <a:srgbClr val="FF0066"/>
                  </a:solidFill>
                  <a:latin typeface="+mn-lt"/>
                </a:rPr>
                <a:t>1</a:t>
              </a:r>
              <a:r>
                <a:rPr lang="zh-CN" altLang="en-US" sz="1400" b="1" dirty="0">
                  <a:solidFill>
                    <a:srgbClr val="FF0066"/>
                  </a:solidFill>
                  <a:latin typeface="+mn-lt"/>
                </a:rPr>
                <a:t>万亿页</a:t>
              </a:r>
            </a:p>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每天大约要处理</a:t>
              </a:r>
              <a:r>
                <a:rPr lang="en-US" altLang="zh-CN" sz="1400" b="1" dirty="0">
                  <a:solidFill>
                    <a:srgbClr val="FF0066"/>
                  </a:solidFill>
                  <a:latin typeface="+mn-lt"/>
                </a:rPr>
                <a:t>60</a:t>
              </a:r>
              <a:r>
                <a:rPr lang="zh-CN" altLang="en-US" sz="1400" b="1" dirty="0">
                  <a:solidFill>
                    <a:srgbClr val="FF0066"/>
                  </a:solidFill>
                  <a:latin typeface="+mn-lt"/>
                </a:rPr>
                <a:t>亿次</a:t>
              </a:r>
              <a:r>
                <a:rPr lang="zh-CN" altLang="en-US" sz="1400" dirty="0">
                  <a:latin typeface="+mn-lt"/>
                </a:rPr>
                <a:t>搜索请求</a:t>
              </a:r>
            </a:p>
          </p:txBody>
        </p:sp>
      </p:grpSp>
      <p:grpSp>
        <p:nvGrpSpPr>
          <p:cNvPr id="6" name="Group 15"/>
          <p:cNvGrpSpPr>
            <a:grpSpLocks/>
          </p:cNvGrpSpPr>
          <p:nvPr/>
        </p:nvGrpSpPr>
        <p:grpSpPr bwMode="auto">
          <a:xfrm>
            <a:off x="899592" y="3874253"/>
            <a:ext cx="6192837" cy="741567"/>
            <a:chOff x="975" y="2716"/>
            <a:chExt cx="3901" cy="623"/>
          </a:xfrm>
        </p:grpSpPr>
        <p:grpSp>
          <p:nvGrpSpPr>
            <p:cNvPr id="7" name="Group 16"/>
            <p:cNvGrpSpPr>
              <a:grpSpLocks/>
            </p:cNvGrpSpPr>
            <p:nvPr/>
          </p:nvGrpSpPr>
          <p:grpSpPr bwMode="auto">
            <a:xfrm>
              <a:off x="975" y="2734"/>
              <a:ext cx="3901" cy="605"/>
              <a:chOff x="1780" y="957"/>
              <a:chExt cx="3805" cy="832"/>
            </a:xfrm>
          </p:grpSpPr>
          <p:sp>
            <p:nvSpPr>
              <p:cNvPr id="14352" name="AutoShape 17"/>
              <p:cNvSpPr>
                <a:spLocks noChangeArrowheads="1"/>
              </p:cNvSpPr>
              <p:nvPr/>
            </p:nvSpPr>
            <p:spPr bwMode="auto">
              <a:xfrm>
                <a:off x="2147" y="967"/>
                <a:ext cx="3438" cy="822"/>
              </a:xfrm>
              <a:prstGeom prst="roundRect">
                <a:avLst>
                  <a:gd name="adj" fmla="val 11505"/>
                </a:avLst>
              </a:prstGeom>
              <a:gradFill rotWithShape="1">
                <a:gsLst>
                  <a:gs pos="0">
                    <a:srgbClr val="CCECFF">
                      <a:alpha val="79999"/>
                    </a:srgbClr>
                  </a:gs>
                  <a:gs pos="100000">
                    <a:schemeClr val="bg1">
                      <a:alpha val="0"/>
                    </a:schemeClr>
                  </a:gs>
                </a:gsLst>
                <a:lin ang="0" scaled="1"/>
              </a:gradFill>
              <a:ln w="9525">
                <a:noFill/>
                <a:round/>
                <a:headEnd/>
                <a:tailEnd/>
              </a:ln>
            </p:spPr>
            <p:txBody>
              <a:bodyPr wrap="none" anchor="ctr"/>
              <a:lstStyle/>
              <a:p>
                <a:endParaRPr lang="zh-CN" altLang="en-US" sz="1200"/>
              </a:p>
            </p:txBody>
          </p:sp>
          <p:sp>
            <p:nvSpPr>
              <p:cNvPr id="47122" name="AutoShape 18"/>
              <p:cNvSpPr>
                <a:spLocks noChangeArrowheads="1"/>
              </p:cNvSpPr>
              <p:nvPr/>
            </p:nvSpPr>
            <p:spPr bwMode="auto">
              <a:xfrm>
                <a:off x="1780" y="957"/>
                <a:ext cx="1026" cy="818"/>
              </a:xfrm>
              <a:prstGeom prst="roundRect">
                <a:avLst>
                  <a:gd name="adj" fmla="val 11921"/>
                </a:avLst>
              </a:prstGeom>
              <a:gradFill rotWithShape="1">
                <a:gsLst>
                  <a:gs pos="0">
                    <a:srgbClr val="CCECFF"/>
                  </a:gs>
                  <a:gs pos="100000">
                    <a:schemeClr val="bg1"/>
                  </a:gs>
                </a:gsLst>
                <a:lin ang="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sz="1200"/>
              </a:p>
            </p:txBody>
          </p:sp>
        </p:grpSp>
        <p:sp>
          <p:nvSpPr>
            <p:cNvPr id="14350" name="Text Box 19"/>
            <p:cNvSpPr txBox="1">
              <a:spLocks noChangeArrowheads="1"/>
            </p:cNvSpPr>
            <p:nvPr/>
          </p:nvSpPr>
          <p:spPr bwMode="auto">
            <a:xfrm>
              <a:off x="1071" y="2765"/>
              <a:ext cx="902" cy="543"/>
            </a:xfrm>
            <a:prstGeom prst="rect">
              <a:avLst/>
            </a:prstGeom>
            <a:noFill/>
            <a:ln w="9525">
              <a:noFill/>
              <a:miter lim="800000"/>
              <a:headEnd/>
              <a:tailEnd/>
            </a:ln>
          </p:spPr>
          <p:txBody>
            <a:bodyPr wrap="square">
              <a:spAutoFit/>
            </a:bodyPr>
            <a:lstStyle/>
            <a:p>
              <a:r>
                <a:rPr lang="zh-CN" altLang="en-US" sz="1800" dirty="0">
                  <a:latin typeface="+mn-lt"/>
                </a:rPr>
                <a:t>一个</a:t>
              </a:r>
              <a:r>
                <a:rPr lang="en-US" altLang="zh-CN" sz="1800" dirty="0">
                  <a:latin typeface="+mn-lt"/>
                </a:rPr>
                <a:t>8Mbps</a:t>
              </a:r>
              <a:r>
                <a:rPr lang="zh-CN" altLang="en-US" sz="1800" dirty="0">
                  <a:latin typeface="+mn-lt"/>
                </a:rPr>
                <a:t>的摄像头</a:t>
              </a:r>
            </a:p>
          </p:txBody>
        </p:sp>
        <p:sp>
          <p:nvSpPr>
            <p:cNvPr id="14351" name="Text Box 20"/>
            <p:cNvSpPr txBox="1">
              <a:spLocks noChangeArrowheads="1"/>
            </p:cNvSpPr>
            <p:nvPr/>
          </p:nvSpPr>
          <p:spPr bwMode="auto">
            <a:xfrm>
              <a:off x="2122" y="2716"/>
              <a:ext cx="2108" cy="586"/>
            </a:xfrm>
            <a:prstGeom prst="rect">
              <a:avLst/>
            </a:prstGeom>
            <a:noFill/>
            <a:ln w="9525">
              <a:noFill/>
              <a:miter lim="800000"/>
              <a:headEnd/>
              <a:tailEnd/>
            </a:ln>
          </p:spPr>
          <p:txBody>
            <a:bodyPr wrap="none">
              <a:spAutoFit/>
            </a:bodyPr>
            <a:lstStyle>
              <a:defPPr>
                <a:defRPr lang="en-US"/>
              </a:defPPr>
              <a:lvl1pPr marL="285750" indent="-285750">
                <a:lnSpc>
                  <a:spcPct val="150000"/>
                </a:lnSpc>
                <a:buClr>
                  <a:schemeClr val="bg1">
                    <a:lumMod val="50000"/>
                  </a:schemeClr>
                </a:buClr>
                <a:buSzPct val="60000"/>
                <a:buFont typeface="Wingdings" panose="05000000000000000000" pitchFamily="2" charset="2"/>
                <a:buChar char="l"/>
                <a:defRPr sz="1400">
                  <a:latin typeface="+mn-lt"/>
                </a:defRPr>
              </a:lvl1pPr>
            </a:lstStyle>
            <a:p>
              <a:r>
                <a:rPr lang="zh-CN" altLang="en-US" dirty="0"/>
                <a:t>一小时能产生</a:t>
              </a:r>
              <a:r>
                <a:rPr lang="en-US" altLang="zh-CN" dirty="0"/>
                <a:t>3.6GB</a:t>
              </a:r>
              <a:r>
                <a:rPr lang="zh-CN" altLang="en-US" dirty="0"/>
                <a:t>的数据</a:t>
              </a:r>
            </a:p>
            <a:p>
              <a:r>
                <a:rPr lang="zh-CN" altLang="en-US" dirty="0"/>
                <a:t>一个城市每月产生的数据达上千万</a:t>
              </a:r>
              <a:r>
                <a:rPr lang="en-US" altLang="zh-CN" dirty="0"/>
                <a:t>GB</a:t>
              </a:r>
            </a:p>
          </p:txBody>
        </p:sp>
      </p:grpSp>
      <p:grpSp>
        <p:nvGrpSpPr>
          <p:cNvPr id="8" name="Group 21"/>
          <p:cNvGrpSpPr>
            <a:grpSpLocks/>
          </p:cNvGrpSpPr>
          <p:nvPr/>
        </p:nvGrpSpPr>
        <p:grpSpPr bwMode="auto">
          <a:xfrm>
            <a:off x="871376" y="4738422"/>
            <a:ext cx="6184900" cy="741567"/>
            <a:chOff x="980" y="3442"/>
            <a:chExt cx="3896" cy="623"/>
          </a:xfrm>
        </p:grpSpPr>
        <p:grpSp>
          <p:nvGrpSpPr>
            <p:cNvPr id="9" name="Group 22"/>
            <p:cNvGrpSpPr>
              <a:grpSpLocks/>
            </p:cNvGrpSpPr>
            <p:nvPr/>
          </p:nvGrpSpPr>
          <p:grpSpPr bwMode="auto">
            <a:xfrm>
              <a:off x="980" y="3475"/>
              <a:ext cx="3896" cy="590"/>
              <a:chOff x="1780" y="957"/>
              <a:chExt cx="3805" cy="832"/>
            </a:xfrm>
          </p:grpSpPr>
          <p:sp>
            <p:nvSpPr>
              <p:cNvPr id="14347" name="AutoShape 23"/>
              <p:cNvSpPr>
                <a:spLocks noChangeArrowheads="1"/>
              </p:cNvSpPr>
              <p:nvPr/>
            </p:nvSpPr>
            <p:spPr bwMode="auto">
              <a:xfrm>
                <a:off x="2147" y="967"/>
                <a:ext cx="3438" cy="822"/>
              </a:xfrm>
              <a:prstGeom prst="roundRect">
                <a:avLst>
                  <a:gd name="adj" fmla="val 11505"/>
                </a:avLst>
              </a:prstGeom>
              <a:gradFill rotWithShape="1">
                <a:gsLst>
                  <a:gs pos="0">
                    <a:srgbClr val="CCCCFF">
                      <a:alpha val="79999"/>
                    </a:srgbClr>
                  </a:gs>
                  <a:gs pos="100000">
                    <a:schemeClr val="bg1">
                      <a:alpha val="0"/>
                    </a:schemeClr>
                  </a:gs>
                </a:gsLst>
                <a:lin ang="0" scaled="1"/>
              </a:gradFill>
              <a:ln w="9525">
                <a:noFill/>
                <a:round/>
                <a:headEnd/>
                <a:tailEnd/>
              </a:ln>
            </p:spPr>
            <p:txBody>
              <a:bodyPr wrap="none" anchor="ctr"/>
              <a:lstStyle/>
              <a:p>
                <a:endParaRPr lang="zh-CN" altLang="en-US" sz="1200"/>
              </a:p>
            </p:txBody>
          </p:sp>
          <p:sp>
            <p:nvSpPr>
              <p:cNvPr id="47128" name="AutoShape 24"/>
              <p:cNvSpPr>
                <a:spLocks noChangeArrowheads="1"/>
              </p:cNvSpPr>
              <p:nvPr/>
            </p:nvSpPr>
            <p:spPr bwMode="auto">
              <a:xfrm>
                <a:off x="1780" y="957"/>
                <a:ext cx="1026" cy="818"/>
              </a:xfrm>
              <a:prstGeom prst="roundRect">
                <a:avLst>
                  <a:gd name="adj" fmla="val 11921"/>
                </a:avLst>
              </a:prstGeom>
              <a:gradFill rotWithShape="1">
                <a:gsLst>
                  <a:gs pos="0">
                    <a:srgbClr val="CCCCFF"/>
                  </a:gs>
                  <a:gs pos="100000">
                    <a:schemeClr val="bg1"/>
                  </a:gs>
                </a:gsLst>
                <a:lin ang="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lgn="ctr">
                  <a:defRPr/>
                </a:pPr>
                <a:r>
                  <a:rPr lang="zh-CN" altLang="en-US" sz="1800" dirty="0">
                    <a:latin typeface="+mn-lt"/>
                  </a:rPr>
                  <a:t>医院</a:t>
                </a:r>
              </a:p>
            </p:txBody>
          </p:sp>
        </p:grpSp>
        <p:sp>
          <p:nvSpPr>
            <p:cNvPr id="14346" name="Text Box 25"/>
            <p:cNvSpPr txBox="1">
              <a:spLocks noChangeArrowheads="1"/>
            </p:cNvSpPr>
            <p:nvPr/>
          </p:nvSpPr>
          <p:spPr bwMode="auto">
            <a:xfrm>
              <a:off x="2109" y="3442"/>
              <a:ext cx="1994" cy="586"/>
            </a:xfrm>
            <a:prstGeom prst="rect">
              <a:avLst/>
            </a:prstGeom>
            <a:noFill/>
            <a:ln w="9525">
              <a:noFill/>
              <a:miter lim="800000"/>
              <a:headEnd/>
              <a:tailEnd/>
            </a:ln>
          </p:spPr>
          <p:txBody>
            <a:bodyPr wrap="none">
              <a:spAutoFit/>
            </a:bodyPr>
            <a:lstStyle>
              <a:defPPr>
                <a:defRPr lang="en-US"/>
              </a:defPPr>
              <a:lvl1pPr marL="285750" indent="-285750">
                <a:lnSpc>
                  <a:spcPct val="150000"/>
                </a:lnSpc>
                <a:buClr>
                  <a:schemeClr val="bg1">
                    <a:lumMod val="50000"/>
                  </a:schemeClr>
                </a:buClr>
                <a:buSzPct val="60000"/>
                <a:buFont typeface="Wingdings" panose="05000000000000000000" pitchFamily="2" charset="2"/>
                <a:buChar char="l"/>
                <a:defRPr sz="1400">
                  <a:latin typeface="+mn-lt"/>
                </a:defRPr>
              </a:lvl1pPr>
            </a:lstStyle>
            <a:p>
              <a:r>
                <a:rPr lang="zh-CN" altLang="en-US" dirty="0"/>
                <a:t>一个病人的</a:t>
              </a:r>
              <a:r>
                <a:rPr lang="en-US" altLang="zh-CN" dirty="0"/>
                <a:t>CT</a:t>
              </a:r>
              <a:r>
                <a:rPr lang="zh-CN" altLang="en-US" dirty="0"/>
                <a:t>影像数据量达几十</a:t>
              </a:r>
              <a:r>
                <a:rPr lang="en-US" altLang="zh-CN" dirty="0"/>
                <a:t>GB</a:t>
              </a:r>
            </a:p>
            <a:p>
              <a:r>
                <a:rPr lang="zh-CN" altLang="en-US" dirty="0"/>
                <a:t>全国每年需保存的数据达上百亿</a:t>
              </a:r>
              <a:r>
                <a:rPr lang="en-US" altLang="zh-CN" dirty="0"/>
                <a:t>GB</a:t>
              </a:r>
            </a:p>
          </p:txBody>
        </p:sp>
      </p:grpSp>
      <p:sp>
        <p:nvSpPr>
          <p:cNvPr id="26" name="标题 1"/>
          <p:cNvSpPr txBox="1">
            <a:spLocks/>
          </p:cNvSpPr>
          <p:nvPr/>
        </p:nvSpPr>
        <p:spPr bwMode="auto">
          <a:xfrm>
            <a:off x="791580"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lnSpc>
                <a:spcPct val="90000"/>
              </a:lnSpc>
              <a:defRPr/>
            </a:pPr>
            <a:r>
              <a:rPr lang="zh-CN" altLang="en-US" sz="3500" b="0" spc="-100" dirty="0">
                <a:latin typeface="黑体" panose="02010609060101010101" pitchFamily="49" charset="-122"/>
              </a:rPr>
              <a:t>大数据时代</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Line 6"/>
          <p:cNvSpPr>
            <a:spLocks noChangeShapeType="1"/>
          </p:cNvSpPr>
          <p:nvPr/>
        </p:nvSpPr>
        <p:spPr bwMode="auto">
          <a:xfrm flipV="1">
            <a:off x="827585" y="4208499"/>
            <a:ext cx="7596844" cy="5951"/>
          </a:xfrm>
          <a:prstGeom prst="line">
            <a:avLst/>
          </a:prstGeom>
          <a:noFill/>
          <a:ln w="9525">
            <a:solidFill>
              <a:schemeClr val="hlink"/>
            </a:solidFill>
            <a:prstDash val="dash"/>
            <a:round/>
            <a:headEnd/>
            <a:tailEnd/>
          </a:ln>
        </p:spPr>
        <p:txBody>
          <a:bodyPr lIns="0" tIns="0" rIns="0" bIns="0"/>
          <a:lstStyle/>
          <a:p>
            <a:endParaRPr lang="zh-CN" altLang="en-US" sz="1200"/>
          </a:p>
        </p:txBody>
      </p:sp>
      <p:sp>
        <p:nvSpPr>
          <p:cNvPr id="15364" name="Line 13"/>
          <p:cNvSpPr>
            <a:spLocks noChangeShapeType="1"/>
          </p:cNvSpPr>
          <p:nvPr/>
        </p:nvSpPr>
        <p:spPr bwMode="auto">
          <a:xfrm>
            <a:off x="827584" y="4538216"/>
            <a:ext cx="7596845" cy="6798"/>
          </a:xfrm>
          <a:prstGeom prst="line">
            <a:avLst/>
          </a:prstGeom>
          <a:noFill/>
          <a:ln w="9525">
            <a:solidFill>
              <a:schemeClr val="hlink"/>
            </a:solidFill>
            <a:prstDash val="dash"/>
            <a:round/>
            <a:headEnd/>
            <a:tailEnd/>
          </a:ln>
        </p:spPr>
        <p:txBody>
          <a:bodyPr lIns="0" tIns="0" rIns="0" bIns="0"/>
          <a:lstStyle/>
          <a:p>
            <a:endParaRPr lang="zh-CN" altLang="en-US" sz="1200"/>
          </a:p>
        </p:txBody>
      </p:sp>
      <p:sp>
        <p:nvSpPr>
          <p:cNvPr id="15365" name="Line 14"/>
          <p:cNvSpPr>
            <a:spLocks noChangeShapeType="1"/>
          </p:cNvSpPr>
          <p:nvPr/>
        </p:nvSpPr>
        <p:spPr bwMode="auto">
          <a:xfrm>
            <a:off x="827584" y="5023864"/>
            <a:ext cx="7596845" cy="21260"/>
          </a:xfrm>
          <a:prstGeom prst="line">
            <a:avLst/>
          </a:prstGeom>
          <a:noFill/>
          <a:ln w="9525">
            <a:solidFill>
              <a:schemeClr val="hlink"/>
            </a:solidFill>
            <a:prstDash val="dash"/>
            <a:round/>
            <a:headEnd/>
            <a:tailEnd/>
          </a:ln>
        </p:spPr>
        <p:txBody>
          <a:bodyPr lIns="0" tIns="0" rIns="0" bIns="0"/>
          <a:lstStyle/>
          <a:p>
            <a:endParaRPr lang="zh-CN" altLang="en-US" sz="1200"/>
          </a:p>
        </p:txBody>
      </p:sp>
      <p:sp>
        <p:nvSpPr>
          <p:cNvPr id="15366" name="Line 15"/>
          <p:cNvSpPr>
            <a:spLocks noChangeShapeType="1"/>
          </p:cNvSpPr>
          <p:nvPr/>
        </p:nvSpPr>
        <p:spPr bwMode="auto">
          <a:xfrm>
            <a:off x="827584" y="5509513"/>
            <a:ext cx="7596845" cy="40816"/>
          </a:xfrm>
          <a:prstGeom prst="line">
            <a:avLst/>
          </a:prstGeom>
          <a:noFill/>
          <a:ln w="9525">
            <a:solidFill>
              <a:schemeClr val="hlink"/>
            </a:solidFill>
            <a:prstDash val="dash"/>
            <a:round/>
            <a:headEnd/>
            <a:tailEnd/>
          </a:ln>
        </p:spPr>
        <p:txBody>
          <a:bodyPr lIns="0" tIns="0" rIns="0" bIns="0"/>
          <a:lstStyle/>
          <a:p>
            <a:endParaRPr lang="zh-CN" altLang="en-US" sz="1200"/>
          </a:p>
        </p:txBody>
      </p:sp>
      <p:sp>
        <p:nvSpPr>
          <p:cNvPr id="15367" name="Line 16"/>
          <p:cNvSpPr>
            <a:spLocks noChangeShapeType="1"/>
          </p:cNvSpPr>
          <p:nvPr/>
        </p:nvSpPr>
        <p:spPr bwMode="auto">
          <a:xfrm>
            <a:off x="827584" y="5833278"/>
            <a:ext cx="7596845" cy="10025"/>
          </a:xfrm>
          <a:prstGeom prst="line">
            <a:avLst/>
          </a:prstGeom>
          <a:noFill/>
          <a:ln w="9525">
            <a:solidFill>
              <a:schemeClr val="hlink"/>
            </a:solidFill>
            <a:prstDash val="dash"/>
            <a:round/>
            <a:headEnd/>
            <a:tailEnd/>
          </a:ln>
        </p:spPr>
        <p:txBody>
          <a:bodyPr lIns="0" tIns="0" rIns="0" bIns="0"/>
          <a:lstStyle/>
          <a:p>
            <a:endParaRPr lang="zh-CN" altLang="en-US" sz="1200"/>
          </a:p>
        </p:txBody>
      </p:sp>
      <p:pic>
        <p:nvPicPr>
          <p:cNvPr id="15368" name="Picture 5" descr="MC900232521[1]"/>
          <p:cNvPicPr>
            <a:picLocks noChangeAspect="1" noChangeArrowheads="1"/>
          </p:cNvPicPr>
          <p:nvPr/>
        </p:nvPicPr>
        <p:blipFill>
          <a:blip r:embed="rId3" cstate="print"/>
          <a:srcRect/>
          <a:stretch>
            <a:fillRect/>
          </a:stretch>
        </p:blipFill>
        <p:spPr bwMode="auto">
          <a:xfrm>
            <a:off x="2339976" y="2295170"/>
            <a:ext cx="1628775" cy="1364101"/>
          </a:xfrm>
          <a:prstGeom prst="rect">
            <a:avLst/>
          </a:prstGeom>
          <a:noFill/>
          <a:ln w="9525">
            <a:noFill/>
            <a:miter lim="800000"/>
            <a:headEnd/>
            <a:tailEnd/>
          </a:ln>
        </p:spPr>
      </p:pic>
      <p:sp>
        <p:nvSpPr>
          <p:cNvPr id="15370" name="Rectangle 4"/>
          <p:cNvSpPr>
            <a:spLocks noChangeArrowheads="1"/>
          </p:cNvSpPr>
          <p:nvPr/>
        </p:nvSpPr>
        <p:spPr bwMode="auto">
          <a:xfrm>
            <a:off x="973139" y="1689951"/>
            <a:ext cx="4684296" cy="338554"/>
          </a:xfrm>
          <a:prstGeom prst="rect">
            <a:avLst/>
          </a:prstGeom>
          <a:noFill/>
          <a:ln w="9525">
            <a:noFill/>
            <a:miter lim="800000"/>
            <a:headEnd/>
            <a:tailEnd/>
          </a:ln>
        </p:spPr>
        <p:txBody>
          <a:bodyPr wrap="none">
            <a:spAutoFit/>
          </a:bodyPr>
          <a:lstStyle/>
          <a:p>
            <a:r>
              <a:rPr lang="zh-CN" altLang="en-US" b="1" dirty="0">
                <a:solidFill>
                  <a:schemeClr val="tx1"/>
                </a:solidFill>
                <a:latin typeface="+mn-lt"/>
              </a:rPr>
              <a:t>从数据库</a:t>
            </a:r>
            <a:r>
              <a:rPr lang="en-US" altLang="zh-CN" b="1" dirty="0">
                <a:solidFill>
                  <a:schemeClr val="tx1"/>
                </a:solidFill>
                <a:latin typeface="+mn-lt"/>
              </a:rPr>
              <a:t>(database</a:t>
            </a:r>
            <a:r>
              <a:rPr lang="zh-CN" altLang="en-US" b="1" dirty="0">
                <a:solidFill>
                  <a:schemeClr val="tx1"/>
                </a:solidFill>
                <a:latin typeface="+mn-lt"/>
              </a:rPr>
              <a:t>，</a:t>
            </a:r>
            <a:r>
              <a:rPr lang="en-US" altLang="zh-CN" b="1" dirty="0">
                <a:solidFill>
                  <a:schemeClr val="tx1"/>
                </a:solidFill>
                <a:latin typeface="+mn-lt"/>
              </a:rPr>
              <a:t>DB)</a:t>
            </a:r>
            <a:r>
              <a:rPr lang="zh-CN" altLang="en-US" b="1" dirty="0">
                <a:solidFill>
                  <a:schemeClr val="tx1"/>
                </a:solidFill>
                <a:latin typeface="+mn-lt"/>
              </a:rPr>
              <a:t>到大数据</a:t>
            </a:r>
            <a:r>
              <a:rPr lang="en-US" altLang="zh-CN" b="1" dirty="0">
                <a:solidFill>
                  <a:schemeClr val="tx1"/>
                </a:solidFill>
                <a:latin typeface="+mn-lt"/>
              </a:rPr>
              <a:t>(big data</a:t>
            </a:r>
            <a:r>
              <a:rPr lang="zh-CN" altLang="en-US" b="1" dirty="0">
                <a:solidFill>
                  <a:schemeClr val="tx1"/>
                </a:solidFill>
                <a:latin typeface="+mn-lt"/>
              </a:rPr>
              <a:t>，</a:t>
            </a:r>
            <a:r>
              <a:rPr lang="en-US" altLang="zh-CN" b="1" dirty="0">
                <a:solidFill>
                  <a:schemeClr val="tx1"/>
                </a:solidFill>
                <a:latin typeface="+mn-lt"/>
              </a:rPr>
              <a:t>BD)</a:t>
            </a:r>
          </a:p>
        </p:txBody>
      </p:sp>
      <p:pic>
        <p:nvPicPr>
          <p:cNvPr id="15371" name="Picture 10" descr="大海"/>
          <p:cNvPicPr>
            <a:picLocks noChangeAspect="1" noChangeArrowheads="1"/>
          </p:cNvPicPr>
          <p:nvPr/>
        </p:nvPicPr>
        <p:blipFill>
          <a:blip r:embed="rId4" cstate="print"/>
          <a:srcRect/>
          <a:stretch>
            <a:fillRect/>
          </a:stretch>
        </p:blipFill>
        <p:spPr bwMode="auto">
          <a:xfrm>
            <a:off x="4932364" y="2416581"/>
            <a:ext cx="2363787" cy="1137941"/>
          </a:xfrm>
          <a:prstGeom prst="rect">
            <a:avLst/>
          </a:prstGeom>
          <a:noFill/>
          <a:ln w="9525">
            <a:noFill/>
            <a:miter lim="800000"/>
            <a:headEnd/>
            <a:tailEnd/>
          </a:ln>
        </p:spPr>
      </p:pic>
      <p:sp>
        <p:nvSpPr>
          <p:cNvPr id="15372" name="Text Box 11"/>
          <p:cNvSpPr txBox="1">
            <a:spLocks noChangeArrowheads="1"/>
          </p:cNvSpPr>
          <p:nvPr/>
        </p:nvSpPr>
        <p:spPr bwMode="auto">
          <a:xfrm>
            <a:off x="900115" y="2013716"/>
            <a:ext cx="5049780" cy="338554"/>
          </a:xfrm>
          <a:prstGeom prst="rect">
            <a:avLst/>
          </a:prstGeom>
          <a:noFill/>
          <a:ln w="9525">
            <a:noFill/>
            <a:miter lim="800000"/>
            <a:headEnd/>
            <a:tailEnd/>
          </a:ln>
        </p:spPr>
        <p:txBody>
          <a:bodyPr wrap="none">
            <a:spAutoFit/>
          </a:bodyPr>
          <a:lstStyle/>
          <a:p>
            <a:r>
              <a:rPr lang="zh-CN" altLang="en-US" b="1" dirty="0">
                <a:solidFill>
                  <a:schemeClr val="tx1"/>
                </a:solidFill>
                <a:latin typeface="+mn-lt"/>
              </a:rPr>
              <a:t>“池塘捕鱼”</a:t>
            </a:r>
            <a:r>
              <a:rPr lang="en-US" altLang="zh-CN" b="1" dirty="0">
                <a:solidFill>
                  <a:schemeClr val="tx1"/>
                </a:solidFill>
                <a:latin typeface="+mn-lt"/>
              </a:rPr>
              <a:t>VS“</a:t>
            </a:r>
            <a:r>
              <a:rPr lang="zh-CN" altLang="en-US" b="1" dirty="0">
                <a:solidFill>
                  <a:schemeClr val="tx1"/>
                </a:solidFill>
                <a:latin typeface="+mn-lt"/>
              </a:rPr>
              <a:t>大海捕鱼”</a:t>
            </a:r>
            <a:r>
              <a:rPr lang="zh-CN" altLang="en-US" dirty="0">
                <a:solidFill>
                  <a:schemeClr val="tx1"/>
                </a:solidFill>
                <a:latin typeface="+mn-lt"/>
              </a:rPr>
              <a:t>    “鱼”是待处理的数据</a:t>
            </a:r>
          </a:p>
        </p:txBody>
      </p:sp>
      <p:sp>
        <p:nvSpPr>
          <p:cNvPr id="15373" name="Text Box 23"/>
          <p:cNvSpPr txBox="1">
            <a:spLocks noChangeArrowheads="1"/>
          </p:cNvSpPr>
          <p:nvPr/>
        </p:nvSpPr>
        <p:spPr bwMode="auto">
          <a:xfrm>
            <a:off x="900609" y="3939488"/>
            <a:ext cx="902811" cy="307777"/>
          </a:xfrm>
          <a:prstGeom prst="rect">
            <a:avLst/>
          </a:prstGeom>
          <a:noFill/>
          <a:ln w="9525">
            <a:noFill/>
            <a:miter lim="800000"/>
            <a:headEnd/>
            <a:tailEnd/>
          </a:ln>
        </p:spPr>
        <p:txBody>
          <a:bodyPr wrap="none">
            <a:spAutoFit/>
          </a:bodyPr>
          <a:lstStyle/>
          <a:p>
            <a:r>
              <a:rPr lang="zh-CN" altLang="en-US" sz="1400" dirty="0">
                <a:latin typeface="+mn-lt"/>
              </a:rPr>
              <a:t>数据规模</a:t>
            </a:r>
            <a:endParaRPr lang="en-US" altLang="zh-CN" sz="1400" dirty="0">
              <a:latin typeface="+mn-lt"/>
            </a:endParaRPr>
          </a:p>
        </p:txBody>
      </p:sp>
      <p:sp>
        <p:nvSpPr>
          <p:cNvPr id="15374" name="Text Box 100"/>
          <p:cNvSpPr txBox="1">
            <a:spLocks noChangeArrowheads="1"/>
          </p:cNvSpPr>
          <p:nvPr/>
        </p:nvSpPr>
        <p:spPr bwMode="auto">
          <a:xfrm>
            <a:off x="2411909" y="3947821"/>
            <a:ext cx="2066591" cy="307777"/>
          </a:xfrm>
          <a:prstGeom prst="rect">
            <a:avLst/>
          </a:prstGeom>
          <a:noFill/>
          <a:ln w="9525">
            <a:noFill/>
            <a:miter lim="800000"/>
            <a:headEnd/>
            <a:tailEnd/>
          </a:ln>
        </p:spPr>
        <p:txBody>
          <a:bodyPr wrap="none">
            <a:spAutoFit/>
          </a:bodyPr>
          <a:lstStyle/>
          <a:p>
            <a:r>
              <a:rPr lang="zh-CN" altLang="en-US" sz="1400" dirty="0">
                <a:latin typeface="+mn-lt"/>
              </a:rPr>
              <a:t>小（以</a:t>
            </a:r>
            <a:r>
              <a:rPr lang="en-US" altLang="zh-CN" sz="1400" dirty="0">
                <a:latin typeface="+mn-lt"/>
              </a:rPr>
              <a:t>MB</a:t>
            </a:r>
            <a:r>
              <a:rPr lang="zh-CN" altLang="en-US" sz="1400" dirty="0">
                <a:latin typeface="+mn-lt"/>
              </a:rPr>
              <a:t>为处理单位）</a:t>
            </a:r>
          </a:p>
        </p:txBody>
      </p:sp>
      <p:sp>
        <p:nvSpPr>
          <p:cNvPr id="15375" name="Text Box 101"/>
          <p:cNvSpPr txBox="1">
            <a:spLocks noChangeArrowheads="1"/>
          </p:cNvSpPr>
          <p:nvPr/>
        </p:nvSpPr>
        <p:spPr bwMode="auto">
          <a:xfrm>
            <a:off x="5077321" y="3939488"/>
            <a:ext cx="2787943" cy="307777"/>
          </a:xfrm>
          <a:prstGeom prst="rect">
            <a:avLst/>
          </a:prstGeom>
          <a:noFill/>
          <a:ln w="9525">
            <a:noFill/>
            <a:miter lim="800000"/>
            <a:headEnd/>
            <a:tailEnd/>
          </a:ln>
        </p:spPr>
        <p:txBody>
          <a:bodyPr wrap="none">
            <a:spAutoFit/>
          </a:bodyPr>
          <a:lstStyle/>
          <a:p>
            <a:r>
              <a:rPr lang="zh-CN" altLang="en-US" sz="1400" dirty="0">
                <a:latin typeface="+mn-lt"/>
              </a:rPr>
              <a:t>大（以</a:t>
            </a:r>
            <a:r>
              <a:rPr lang="en-US" altLang="zh-CN" sz="1400" dirty="0">
                <a:latin typeface="+mn-lt"/>
              </a:rPr>
              <a:t>GB</a:t>
            </a:r>
            <a:r>
              <a:rPr lang="zh-CN" altLang="en-US" sz="1400" dirty="0">
                <a:latin typeface="+mn-lt"/>
              </a:rPr>
              <a:t>、</a:t>
            </a:r>
            <a:r>
              <a:rPr lang="en-US" altLang="zh-CN" sz="1400" dirty="0">
                <a:latin typeface="+mn-lt"/>
              </a:rPr>
              <a:t>TB</a:t>
            </a:r>
            <a:r>
              <a:rPr lang="zh-CN" altLang="en-US" sz="1400" dirty="0">
                <a:latin typeface="+mn-lt"/>
              </a:rPr>
              <a:t>、</a:t>
            </a:r>
            <a:r>
              <a:rPr lang="en-US" altLang="zh-CN" sz="1400" dirty="0">
                <a:latin typeface="+mn-lt"/>
              </a:rPr>
              <a:t>PB</a:t>
            </a:r>
            <a:r>
              <a:rPr lang="zh-CN" altLang="en-US" sz="1400" dirty="0">
                <a:latin typeface="+mn-lt"/>
              </a:rPr>
              <a:t>为处理单位）</a:t>
            </a:r>
          </a:p>
        </p:txBody>
      </p:sp>
      <p:sp>
        <p:nvSpPr>
          <p:cNvPr id="15376" name="Text Box 102"/>
          <p:cNvSpPr txBox="1">
            <a:spLocks noChangeArrowheads="1"/>
          </p:cNvSpPr>
          <p:nvPr/>
        </p:nvSpPr>
        <p:spPr bwMode="auto">
          <a:xfrm>
            <a:off x="900609" y="4263254"/>
            <a:ext cx="902811" cy="307777"/>
          </a:xfrm>
          <a:prstGeom prst="rect">
            <a:avLst/>
          </a:prstGeom>
          <a:noFill/>
          <a:ln w="9525">
            <a:noFill/>
            <a:miter lim="800000"/>
            <a:headEnd/>
            <a:tailEnd/>
          </a:ln>
        </p:spPr>
        <p:txBody>
          <a:bodyPr wrap="none">
            <a:spAutoFit/>
          </a:bodyPr>
          <a:lstStyle/>
          <a:p>
            <a:r>
              <a:rPr lang="zh-CN" altLang="en-US" sz="1400" dirty="0">
                <a:latin typeface="+mn-lt"/>
              </a:rPr>
              <a:t>数据类型</a:t>
            </a:r>
            <a:endParaRPr lang="en-US" altLang="zh-CN" sz="1400" dirty="0">
              <a:latin typeface="+mn-lt"/>
            </a:endParaRPr>
          </a:p>
        </p:txBody>
      </p:sp>
      <p:sp>
        <p:nvSpPr>
          <p:cNvPr id="15377" name="Text Box 104"/>
          <p:cNvSpPr txBox="1">
            <a:spLocks noChangeArrowheads="1"/>
          </p:cNvSpPr>
          <p:nvPr/>
        </p:nvSpPr>
        <p:spPr bwMode="auto">
          <a:xfrm>
            <a:off x="2411908" y="4268015"/>
            <a:ext cx="1800493" cy="307777"/>
          </a:xfrm>
          <a:prstGeom prst="rect">
            <a:avLst/>
          </a:prstGeom>
          <a:noFill/>
          <a:ln w="9525">
            <a:noFill/>
            <a:miter lim="800000"/>
            <a:headEnd/>
            <a:tailEnd/>
          </a:ln>
        </p:spPr>
        <p:txBody>
          <a:bodyPr wrap="none">
            <a:spAutoFit/>
          </a:bodyPr>
          <a:lstStyle/>
          <a:p>
            <a:r>
              <a:rPr lang="zh-CN" altLang="en-US" sz="1400" dirty="0">
                <a:latin typeface="+mn-lt"/>
              </a:rPr>
              <a:t>单一（结构化为主）</a:t>
            </a:r>
          </a:p>
        </p:txBody>
      </p:sp>
      <p:sp>
        <p:nvSpPr>
          <p:cNvPr id="15378" name="Text Box 105"/>
          <p:cNvSpPr txBox="1">
            <a:spLocks noChangeArrowheads="1"/>
          </p:cNvSpPr>
          <p:nvPr/>
        </p:nvSpPr>
        <p:spPr bwMode="auto">
          <a:xfrm>
            <a:off x="5075734" y="4263254"/>
            <a:ext cx="3236784" cy="307777"/>
          </a:xfrm>
          <a:prstGeom prst="rect">
            <a:avLst/>
          </a:prstGeom>
          <a:noFill/>
          <a:ln w="9525">
            <a:noFill/>
            <a:miter lim="800000"/>
            <a:headEnd/>
            <a:tailEnd/>
          </a:ln>
        </p:spPr>
        <p:txBody>
          <a:bodyPr wrap="none">
            <a:spAutoFit/>
          </a:bodyPr>
          <a:lstStyle/>
          <a:p>
            <a:r>
              <a:rPr lang="zh-CN" altLang="en-US" sz="1400" dirty="0">
                <a:latin typeface="+mn-lt"/>
              </a:rPr>
              <a:t>繁多（结构化、半结构化、非结构化）</a:t>
            </a:r>
          </a:p>
        </p:txBody>
      </p:sp>
      <p:sp>
        <p:nvSpPr>
          <p:cNvPr id="15379" name="Text Box 106"/>
          <p:cNvSpPr txBox="1">
            <a:spLocks noChangeArrowheads="1"/>
          </p:cNvSpPr>
          <p:nvPr/>
        </p:nvSpPr>
        <p:spPr bwMode="auto">
          <a:xfrm>
            <a:off x="903784" y="4538216"/>
            <a:ext cx="1082348" cy="523220"/>
          </a:xfrm>
          <a:prstGeom prst="rect">
            <a:avLst/>
          </a:prstGeom>
          <a:noFill/>
          <a:ln w="9525">
            <a:noFill/>
            <a:miter lim="800000"/>
            <a:headEnd/>
            <a:tailEnd/>
          </a:ln>
        </p:spPr>
        <p:txBody>
          <a:bodyPr wrap="none">
            <a:spAutoFit/>
          </a:bodyPr>
          <a:lstStyle/>
          <a:p>
            <a:r>
              <a:rPr lang="zh-CN" altLang="en-US" sz="1400" dirty="0">
                <a:latin typeface="+mn-lt"/>
              </a:rPr>
              <a:t>模式和数据</a:t>
            </a:r>
          </a:p>
          <a:p>
            <a:r>
              <a:rPr lang="zh-CN" altLang="en-US" sz="1400" dirty="0">
                <a:latin typeface="+mn-lt"/>
              </a:rPr>
              <a:t>的关系</a:t>
            </a:r>
          </a:p>
        </p:txBody>
      </p:sp>
      <p:sp>
        <p:nvSpPr>
          <p:cNvPr id="15380" name="Text Box 107"/>
          <p:cNvSpPr txBox="1">
            <a:spLocks noChangeArrowheads="1"/>
          </p:cNvSpPr>
          <p:nvPr/>
        </p:nvSpPr>
        <p:spPr bwMode="auto">
          <a:xfrm>
            <a:off x="2411909" y="4538216"/>
            <a:ext cx="1620957" cy="523220"/>
          </a:xfrm>
          <a:prstGeom prst="rect">
            <a:avLst/>
          </a:prstGeom>
          <a:noFill/>
          <a:ln w="9525">
            <a:noFill/>
            <a:miter lim="800000"/>
            <a:headEnd/>
            <a:tailEnd/>
          </a:ln>
        </p:spPr>
        <p:txBody>
          <a:bodyPr wrap="none">
            <a:spAutoFit/>
          </a:bodyPr>
          <a:lstStyle/>
          <a:p>
            <a:r>
              <a:rPr lang="zh-CN" altLang="en-US" sz="1400" dirty="0">
                <a:latin typeface="+mn-lt"/>
              </a:rPr>
              <a:t>先有模式后有数据</a:t>
            </a:r>
          </a:p>
          <a:p>
            <a:r>
              <a:rPr lang="en-US" altLang="zh-CN" sz="1400" dirty="0">
                <a:latin typeface="+mn-lt"/>
              </a:rPr>
              <a:t>(</a:t>
            </a:r>
            <a:r>
              <a:rPr lang="zh-CN" altLang="en-US" sz="1400" dirty="0">
                <a:latin typeface="+mn-lt"/>
              </a:rPr>
              <a:t>先有池塘后有鱼</a:t>
            </a:r>
            <a:r>
              <a:rPr lang="en-US" altLang="zh-CN" sz="1400" dirty="0">
                <a:latin typeface="+mn-lt"/>
              </a:rPr>
              <a:t>)</a:t>
            </a:r>
          </a:p>
        </p:txBody>
      </p:sp>
      <p:sp>
        <p:nvSpPr>
          <p:cNvPr id="15381" name="Text Box 108"/>
          <p:cNvSpPr txBox="1">
            <a:spLocks noChangeArrowheads="1"/>
          </p:cNvSpPr>
          <p:nvPr/>
        </p:nvSpPr>
        <p:spPr bwMode="auto">
          <a:xfrm>
            <a:off x="5077322" y="4542977"/>
            <a:ext cx="2159566" cy="523220"/>
          </a:xfrm>
          <a:prstGeom prst="rect">
            <a:avLst/>
          </a:prstGeom>
          <a:noFill/>
          <a:ln w="9525">
            <a:noFill/>
            <a:miter lim="800000"/>
            <a:headEnd/>
            <a:tailEnd/>
          </a:ln>
        </p:spPr>
        <p:txBody>
          <a:bodyPr wrap="none">
            <a:spAutoFit/>
          </a:bodyPr>
          <a:lstStyle/>
          <a:p>
            <a:r>
              <a:rPr lang="zh-CN" altLang="en-US" sz="1400" dirty="0">
                <a:latin typeface="+mn-lt"/>
              </a:rPr>
              <a:t>先有数据后有模式</a:t>
            </a:r>
          </a:p>
          <a:p>
            <a:r>
              <a:rPr lang="zh-CN" altLang="en-US" sz="1400" dirty="0">
                <a:latin typeface="+mn-lt"/>
              </a:rPr>
              <a:t>模式随数据增多不断演变</a:t>
            </a:r>
          </a:p>
        </p:txBody>
      </p:sp>
      <p:sp>
        <p:nvSpPr>
          <p:cNvPr id="15382" name="Text Box 109"/>
          <p:cNvSpPr txBox="1">
            <a:spLocks noChangeArrowheads="1"/>
          </p:cNvSpPr>
          <p:nvPr/>
        </p:nvSpPr>
        <p:spPr bwMode="auto">
          <a:xfrm>
            <a:off x="900609" y="5077429"/>
            <a:ext cx="902811" cy="307777"/>
          </a:xfrm>
          <a:prstGeom prst="rect">
            <a:avLst/>
          </a:prstGeom>
          <a:noFill/>
          <a:ln w="9525">
            <a:noFill/>
            <a:miter lim="800000"/>
            <a:headEnd/>
            <a:tailEnd/>
          </a:ln>
        </p:spPr>
        <p:txBody>
          <a:bodyPr wrap="none">
            <a:spAutoFit/>
          </a:bodyPr>
          <a:lstStyle/>
          <a:p>
            <a:r>
              <a:rPr lang="zh-CN" altLang="en-US" sz="1400" dirty="0">
                <a:latin typeface="+mn-lt"/>
              </a:rPr>
              <a:t>处理对象</a:t>
            </a:r>
          </a:p>
        </p:txBody>
      </p:sp>
      <p:sp>
        <p:nvSpPr>
          <p:cNvPr id="15383" name="Text Box 110"/>
          <p:cNvSpPr txBox="1">
            <a:spLocks noChangeArrowheads="1"/>
          </p:cNvSpPr>
          <p:nvPr/>
        </p:nvSpPr>
        <p:spPr bwMode="auto">
          <a:xfrm>
            <a:off x="2411908" y="5077429"/>
            <a:ext cx="1800493" cy="307777"/>
          </a:xfrm>
          <a:prstGeom prst="rect">
            <a:avLst/>
          </a:prstGeom>
          <a:noFill/>
          <a:ln w="9525">
            <a:noFill/>
            <a:miter lim="800000"/>
            <a:headEnd/>
            <a:tailEnd/>
          </a:ln>
        </p:spPr>
        <p:txBody>
          <a:bodyPr wrap="none">
            <a:spAutoFit/>
          </a:bodyPr>
          <a:lstStyle/>
          <a:p>
            <a:r>
              <a:rPr lang="zh-CN" altLang="en-US" sz="1400" dirty="0">
                <a:latin typeface="+mn-lt"/>
              </a:rPr>
              <a:t>数据（池塘中的鱼）</a:t>
            </a:r>
          </a:p>
        </p:txBody>
      </p:sp>
      <p:sp>
        <p:nvSpPr>
          <p:cNvPr id="15384" name="Text Box 111"/>
          <p:cNvSpPr txBox="1">
            <a:spLocks noChangeArrowheads="1"/>
          </p:cNvSpPr>
          <p:nvPr/>
        </p:nvSpPr>
        <p:spPr bwMode="auto">
          <a:xfrm>
            <a:off x="5077321" y="5023865"/>
            <a:ext cx="2831224" cy="523220"/>
          </a:xfrm>
          <a:prstGeom prst="rect">
            <a:avLst/>
          </a:prstGeom>
          <a:noFill/>
          <a:ln w="9525">
            <a:noFill/>
            <a:miter lim="800000"/>
            <a:headEnd/>
            <a:tailEnd/>
          </a:ln>
        </p:spPr>
        <p:txBody>
          <a:bodyPr wrap="none">
            <a:spAutoFit/>
          </a:bodyPr>
          <a:lstStyle/>
          <a:p>
            <a:r>
              <a:rPr lang="en-US" altLang="zh-CN" sz="1400" dirty="0">
                <a:latin typeface="+mn-lt"/>
              </a:rPr>
              <a:t>(“</a:t>
            </a:r>
            <a:r>
              <a:rPr lang="zh-CN" altLang="en-US" sz="1400" dirty="0">
                <a:latin typeface="+mn-lt"/>
              </a:rPr>
              <a:t>鱼”，通过某些“鱼”判断其他</a:t>
            </a:r>
          </a:p>
          <a:p>
            <a:r>
              <a:rPr lang="zh-CN" altLang="en-US" sz="1400" dirty="0">
                <a:latin typeface="+mn-lt"/>
              </a:rPr>
              <a:t>种类的“鱼”是否存在</a:t>
            </a:r>
            <a:r>
              <a:rPr lang="en-US" altLang="zh-CN" sz="1400" dirty="0">
                <a:latin typeface="+mn-lt"/>
              </a:rPr>
              <a:t>)</a:t>
            </a:r>
          </a:p>
        </p:txBody>
      </p:sp>
      <p:sp>
        <p:nvSpPr>
          <p:cNvPr id="15385" name="Text Box 112"/>
          <p:cNvSpPr txBox="1">
            <a:spLocks noChangeArrowheads="1"/>
          </p:cNvSpPr>
          <p:nvPr/>
        </p:nvSpPr>
        <p:spPr bwMode="auto">
          <a:xfrm>
            <a:off x="900609" y="5509514"/>
            <a:ext cx="902811" cy="307777"/>
          </a:xfrm>
          <a:prstGeom prst="rect">
            <a:avLst/>
          </a:prstGeom>
          <a:noFill/>
          <a:ln w="9525">
            <a:noFill/>
            <a:miter lim="800000"/>
            <a:headEnd/>
            <a:tailEnd/>
          </a:ln>
        </p:spPr>
        <p:txBody>
          <a:bodyPr wrap="none">
            <a:spAutoFit/>
          </a:bodyPr>
          <a:lstStyle/>
          <a:p>
            <a:r>
              <a:rPr lang="zh-CN" altLang="en-US" sz="1400" dirty="0">
                <a:latin typeface="+mn-lt"/>
              </a:rPr>
              <a:t>处理工具</a:t>
            </a:r>
          </a:p>
        </p:txBody>
      </p:sp>
      <p:sp>
        <p:nvSpPr>
          <p:cNvPr id="15386" name="Text Box 113"/>
          <p:cNvSpPr txBox="1">
            <a:spLocks noChangeArrowheads="1"/>
          </p:cNvSpPr>
          <p:nvPr/>
        </p:nvSpPr>
        <p:spPr bwMode="auto">
          <a:xfrm>
            <a:off x="2411908" y="5558317"/>
            <a:ext cx="1364476" cy="307777"/>
          </a:xfrm>
          <a:prstGeom prst="rect">
            <a:avLst/>
          </a:prstGeom>
          <a:noFill/>
          <a:ln w="9525">
            <a:noFill/>
            <a:miter lim="800000"/>
            <a:headEnd/>
            <a:tailEnd/>
          </a:ln>
        </p:spPr>
        <p:txBody>
          <a:bodyPr wrap="none">
            <a:spAutoFit/>
          </a:bodyPr>
          <a:lstStyle/>
          <a:p>
            <a:r>
              <a:rPr lang="en-US" altLang="zh-CN" sz="1400" dirty="0">
                <a:latin typeface="+mn-lt"/>
              </a:rPr>
              <a:t>One size fits all</a:t>
            </a:r>
          </a:p>
        </p:txBody>
      </p:sp>
      <p:sp>
        <p:nvSpPr>
          <p:cNvPr id="15387" name="Text Box 114"/>
          <p:cNvSpPr txBox="1">
            <a:spLocks noChangeArrowheads="1"/>
          </p:cNvSpPr>
          <p:nvPr/>
        </p:nvSpPr>
        <p:spPr bwMode="auto">
          <a:xfrm>
            <a:off x="5151933" y="5564269"/>
            <a:ext cx="1273105" cy="307777"/>
          </a:xfrm>
          <a:prstGeom prst="rect">
            <a:avLst/>
          </a:prstGeom>
          <a:noFill/>
          <a:ln w="9525">
            <a:noFill/>
            <a:miter lim="800000"/>
            <a:headEnd/>
            <a:tailEnd/>
          </a:ln>
        </p:spPr>
        <p:txBody>
          <a:bodyPr wrap="none">
            <a:spAutoFit/>
          </a:bodyPr>
          <a:lstStyle/>
          <a:p>
            <a:r>
              <a:rPr lang="en-US" altLang="zh-CN" sz="1400" dirty="0">
                <a:latin typeface="+mn-lt"/>
              </a:rPr>
              <a:t>No size fits all</a:t>
            </a:r>
          </a:p>
        </p:txBody>
      </p:sp>
      <p:sp>
        <p:nvSpPr>
          <p:cNvPr id="27" name="标题 1"/>
          <p:cNvSpPr txBox="1">
            <a:spLocks/>
          </p:cNvSpPr>
          <p:nvPr/>
        </p:nvSpPr>
        <p:spPr bwMode="auto">
          <a:xfrm>
            <a:off x="791580" y="364393"/>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lnSpc>
                <a:spcPct val="90000"/>
              </a:lnSpc>
              <a:defRPr/>
            </a:pPr>
            <a:r>
              <a:rPr lang="zh-CN" altLang="en-US" sz="3500" b="0" spc="-100" dirty="0">
                <a:latin typeface="黑体" panose="02010609060101010101" pitchFamily="49" charset="-122"/>
              </a:rPr>
              <a:t>大数据时代与传统数据处理的差异</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大数据时代</a:t>
            </a:r>
          </a:p>
          <a:p>
            <a:pPr marL="419100" indent="-419100" eaLnBrk="1" hangingPunct="1">
              <a:buSzTx/>
              <a:buFont typeface="Wingdings" pitchFamily="2" charset="2"/>
              <a:buAutoNum type="arabicPeriod"/>
            </a:pPr>
            <a:r>
              <a:rPr lang="zh-CN" altLang="en-US" b="1" dirty="0"/>
              <a:t>大数据的应用领域</a:t>
            </a:r>
          </a:p>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大数据时代的机遇和挑战</a:t>
            </a:r>
          </a:p>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华为大数据解决方案</a:t>
            </a:r>
          </a:p>
          <a:p>
            <a:endParaRPr lang="zh-CN" altLang="en-US" dirty="0">
              <a:solidFill>
                <a:schemeClr val="bg1">
                  <a:lumMod val="50000"/>
                </a:schemeClr>
              </a:solidFill>
            </a:endParaRPr>
          </a:p>
        </p:txBody>
      </p:sp>
    </p:spTree>
    <p:extLst>
      <p:ext uri="{BB962C8B-B14F-4D97-AF65-F5344CB8AC3E}">
        <p14:creationId xmlns:p14="http://schemas.microsoft.com/office/powerpoint/2010/main" val="19888534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25" name="Text Box 9"/>
          <p:cNvSpPr txBox="1">
            <a:spLocks noChangeArrowheads="1"/>
          </p:cNvSpPr>
          <p:nvPr/>
        </p:nvSpPr>
        <p:spPr bwMode="auto">
          <a:xfrm>
            <a:off x="829895" y="2656931"/>
            <a:ext cx="1031051" cy="430887"/>
          </a:xfrm>
          <a:prstGeom prst="rect">
            <a:avLst/>
          </a:prstGeom>
          <a:noFill/>
          <a:ln w="9525" algn="ctr">
            <a:noFill/>
            <a:miter lim="800000"/>
            <a:headEnd/>
            <a:tailEnd/>
          </a:ln>
          <a:effectLst/>
        </p:spPr>
        <p:txBody>
          <a:bodyPr wrap="none">
            <a:spAutoFit/>
          </a:bodyPr>
          <a:lstStyle/>
          <a:p>
            <a:r>
              <a:rPr lang="zh-CN" altLang="en-US" sz="2200" b="1" dirty="0">
                <a:latin typeface="+mn-lt"/>
              </a:rPr>
              <a:t>天文学</a:t>
            </a:r>
          </a:p>
        </p:txBody>
      </p:sp>
      <p:sp>
        <p:nvSpPr>
          <p:cNvPr id="86026" name="Text Box 10"/>
          <p:cNvSpPr txBox="1">
            <a:spLocks noChangeArrowheads="1"/>
          </p:cNvSpPr>
          <p:nvPr/>
        </p:nvSpPr>
        <p:spPr bwMode="auto">
          <a:xfrm>
            <a:off x="1972150" y="3456377"/>
            <a:ext cx="1313180" cy="430887"/>
          </a:xfrm>
          <a:prstGeom prst="rect">
            <a:avLst/>
          </a:prstGeom>
          <a:noFill/>
          <a:ln w="9525" algn="ctr">
            <a:noFill/>
            <a:miter lim="800000"/>
            <a:headEnd/>
            <a:tailEnd/>
          </a:ln>
          <a:effectLst/>
        </p:spPr>
        <p:txBody>
          <a:bodyPr wrap="none">
            <a:spAutoFit/>
          </a:bodyPr>
          <a:lstStyle/>
          <a:p>
            <a:r>
              <a:rPr lang="zh-CN" altLang="en-US" sz="2200" b="1" dirty="0">
                <a:latin typeface="+mn-lt"/>
              </a:rPr>
              <a:t>生物医学</a:t>
            </a:r>
          </a:p>
        </p:txBody>
      </p:sp>
      <p:sp>
        <p:nvSpPr>
          <p:cNvPr id="86027" name="Text Box 11"/>
          <p:cNvSpPr txBox="1">
            <a:spLocks noChangeArrowheads="1"/>
          </p:cNvSpPr>
          <p:nvPr/>
        </p:nvSpPr>
        <p:spPr bwMode="auto">
          <a:xfrm>
            <a:off x="3206483" y="2600908"/>
            <a:ext cx="1313180" cy="430887"/>
          </a:xfrm>
          <a:prstGeom prst="rect">
            <a:avLst/>
          </a:prstGeom>
          <a:noFill/>
          <a:ln w="9525" algn="ctr">
            <a:noFill/>
            <a:miter lim="800000"/>
            <a:headEnd/>
            <a:tailEnd/>
          </a:ln>
          <a:effectLst/>
        </p:spPr>
        <p:txBody>
          <a:bodyPr wrap="none">
            <a:spAutoFit/>
          </a:bodyPr>
          <a:lstStyle/>
          <a:p>
            <a:r>
              <a:rPr lang="zh-CN" altLang="en-US" sz="2200" b="1" dirty="0">
                <a:latin typeface="+mn-lt"/>
              </a:rPr>
              <a:t>电子政务</a:t>
            </a:r>
          </a:p>
        </p:txBody>
      </p:sp>
      <p:sp>
        <p:nvSpPr>
          <p:cNvPr id="86028" name="Text Box 12"/>
          <p:cNvSpPr txBox="1">
            <a:spLocks noChangeArrowheads="1"/>
          </p:cNvSpPr>
          <p:nvPr/>
        </p:nvSpPr>
        <p:spPr bwMode="auto">
          <a:xfrm>
            <a:off x="900568" y="4144228"/>
            <a:ext cx="1031051" cy="430887"/>
          </a:xfrm>
          <a:prstGeom prst="rect">
            <a:avLst/>
          </a:prstGeom>
          <a:noFill/>
          <a:ln w="9525" algn="ctr">
            <a:noFill/>
            <a:miter lim="800000"/>
            <a:headEnd/>
            <a:tailEnd/>
          </a:ln>
          <a:effectLst/>
        </p:spPr>
        <p:txBody>
          <a:bodyPr wrap="none">
            <a:spAutoFit/>
          </a:bodyPr>
          <a:lstStyle/>
          <a:p>
            <a:r>
              <a:rPr lang="zh-CN" altLang="en-US" sz="2200" b="1" dirty="0">
                <a:latin typeface="+mn-lt"/>
              </a:rPr>
              <a:t>气候学</a:t>
            </a:r>
          </a:p>
        </p:txBody>
      </p:sp>
      <p:sp>
        <p:nvSpPr>
          <p:cNvPr id="86029" name="Text Box 13"/>
          <p:cNvSpPr txBox="1">
            <a:spLocks noChangeArrowheads="1"/>
          </p:cNvSpPr>
          <p:nvPr/>
        </p:nvSpPr>
        <p:spPr bwMode="auto">
          <a:xfrm>
            <a:off x="3675514" y="4161562"/>
            <a:ext cx="1313180" cy="430887"/>
          </a:xfrm>
          <a:prstGeom prst="rect">
            <a:avLst/>
          </a:prstGeom>
          <a:noFill/>
          <a:ln w="9525" algn="ctr">
            <a:noFill/>
            <a:miter lim="800000"/>
            <a:headEnd/>
            <a:tailEnd/>
          </a:ln>
          <a:effectLst/>
        </p:spPr>
        <p:txBody>
          <a:bodyPr wrap="none">
            <a:spAutoFit/>
          </a:bodyPr>
          <a:lstStyle/>
          <a:p>
            <a:r>
              <a:rPr lang="zh-CN" altLang="en-US" sz="2200" b="1" dirty="0">
                <a:latin typeface="+mn-lt"/>
              </a:rPr>
              <a:t>企业管理</a:t>
            </a:r>
          </a:p>
        </p:txBody>
      </p:sp>
      <p:sp>
        <p:nvSpPr>
          <p:cNvPr id="86031" name="Text Box 15"/>
          <p:cNvSpPr txBox="1">
            <a:spLocks noChangeArrowheads="1"/>
          </p:cNvSpPr>
          <p:nvPr/>
        </p:nvSpPr>
        <p:spPr bwMode="auto">
          <a:xfrm>
            <a:off x="1258889" y="5102583"/>
            <a:ext cx="1031051" cy="430887"/>
          </a:xfrm>
          <a:prstGeom prst="rect">
            <a:avLst/>
          </a:prstGeom>
          <a:noFill/>
          <a:ln w="9525" algn="ctr">
            <a:noFill/>
            <a:miter lim="800000"/>
            <a:headEnd/>
            <a:tailEnd/>
          </a:ln>
          <a:effectLst/>
        </p:spPr>
        <p:txBody>
          <a:bodyPr wrap="none">
            <a:spAutoFit/>
          </a:bodyPr>
          <a:lstStyle/>
          <a:p>
            <a:r>
              <a:rPr lang="zh-CN" altLang="en-US" sz="2200" b="1" dirty="0">
                <a:latin typeface="+mn-lt"/>
              </a:rPr>
              <a:t>金融学</a:t>
            </a:r>
          </a:p>
        </p:txBody>
      </p:sp>
      <p:sp>
        <p:nvSpPr>
          <p:cNvPr id="86032" name="Text Box 16"/>
          <p:cNvSpPr txBox="1">
            <a:spLocks noChangeArrowheads="1"/>
          </p:cNvSpPr>
          <p:nvPr/>
        </p:nvSpPr>
        <p:spPr bwMode="auto">
          <a:xfrm>
            <a:off x="6840252" y="4144227"/>
            <a:ext cx="1313180" cy="430887"/>
          </a:xfrm>
          <a:prstGeom prst="rect">
            <a:avLst/>
          </a:prstGeom>
          <a:noFill/>
          <a:ln w="9525" algn="ctr">
            <a:noFill/>
            <a:miter lim="800000"/>
            <a:headEnd/>
            <a:tailEnd/>
          </a:ln>
          <a:effectLst/>
        </p:spPr>
        <p:txBody>
          <a:bodyPr wrap="none">
            <a:spAutoFit/>
          </a:bodyPr>
          <a:lstStyle/>
          <a:p>
            <a:r>
              <a:rPr lang="zh-CN" altLang="en-US" sz="2200" b="1" dirty="0">
                <a:latin typeface="+mn-lt"/>
              </a:rPr>
              <a:t>市场营销</a:t>
            </a:r>
          </a:p>
        </p:txBody>
      </p:sp>
      <p:sp>
        <p:nvSpPr>
          <p:cNvPr id="86033" name="Text Box 17"/>
          <p:cNvSpPr txBox="1">
            <a:spLocks noChangeArrowheads="1"/>
          </p:cNvSpPr>
          <p:nvPr/>
        </p:nvSpPr>
        <p:spPr bwMode="auto">
          <a:xfrm>
            <a:off x="5651501" y="1698236"/>
            <a:ext cx="1313180" cy="430887"/>
          </a:xfrm>
          <a:prstGeom prst="rect">
            <a:avLst/>
          </a:prstGeom>
          <a:noFill/>
          <a:ln w="9525" algn="ctr">
            <a:noFill/>
            <a:miter lim="800000"/>
            <a:headEnd/>
            <a:tailEnd/>
          </a:ln>
          <a:effectLst/>
        </p:spPr>
        <p:txBody>
          <a:bodyPr wrap="none">
            <a:spAutoFit/>
          </a:bodyPr>
          <a:lstStyle/>
          <a:p>
            <a:r>
              <a:rPr lang="zh-CN" altLang="en-US" sz="2200" b="1" dirty="0">
                <a:latin typeface="+mn-lt"/>
              </a:rPr>
              <a:t>公共服务</a:t>
            </a:r>
          </a:p>
        </p:txBody>
      </p:sp>
      <p:sp>
        <p:nvSpPr>
          <p:cNvPr id="86034" name="Text Box 18"/>
          <p:cNvSpPr txBox="1">
            <a:spLocks noChangeArrowheads="1"/>
          </p:cNvSpPr>
          <p:nvPr/>
        </p:nvSpPr>
        <p:spPr bwMode="auto">
          <a:xfrm>
            <a:off x="4532550" y="3436991"/>
            <a:ext cx="1313180" cy="430887"/>
          </a:xfrm>
          <a:prstGeom prst="rect">
            <a:avLst/>
          </a:prstGeom>
          <a:noFill/>
          <a:ln w="9525" algn="ctr">
            <a:noFill/>
            <a:miter lim="800000"/>
            <a:headEnd/>
            <a:tailEnd/>
          </a:ln>
          <a:effectLst/>
        </p:spPr>
        <p:txBody>
          <a:bodyPr wrap="none">
            <a:spAutoFit/>
          </a:bodyPr>
          <a:lstStyle/>
          <a:p>
            <a:r>
              <a:rPr lang="zh-CN" altLang="en-US" sz="2200" b="1" dirty="0">
                <a:latin typeface="+mn-lt"/>
              </a:rPr>
              <a:t>商业智能</a:t>
            </a:r>
          </a:p>
        </p:txBody>
      </p:sp>
      <p:sp>
        <p:nvSpPr>
          <p:cNvPr id="86035" name="Text Box 19"/>
          <p:cNvSpPr txBox="1">
            <a:spLocks noChangeArrowheads="1"/>
          </p:cNvSpPr>
          <p:nvPr/>
        </p:nvSpPr>
        <p:spPr bwMode="auto">
          <a:xfrm>
            <a:off x="5485637" y="2531032"/>
            <a:ext cx="1031051" cy="430887"/>
          </a:xfrm>
          <a:prstGeom prst="rect">
            <a:avLst/>
          </a:prstGeom>
          <a:noFill/>
          <a:ln w="9525" algn="ctr">
            <a:noFill/>
            <a:miter lim="800000"/>
            <a:headEnd/>
            <a:tailEnd/>
          </a:ln>
          <a:effectLst/>
        </p:spPr>
        <p:txBody>
          <a:bodyPr wrap="none">
            <a:spAutoFit/>
          </a:bodyPr>
          <a:lstStyle/>
          <a:p>
            <a:r>
              <a:rPr lang="zh-CN" altLang="en-US" sz="2200" b="1" dirty="0">
                <a:latin typeface="+mn-lt"/>
              </a:rPr>
              <a:t>传媒业</a:t>
            </a:r>
          </a:p>
        </p:txBody>
      </p:sp>
      <p:sp>
        <p:nvSpPr>
          <p:cNvPr id="86036" name="Text Box 20"/>
          <p:cNvSpPr txBox="1">
            <a:spLocks noChangeArrowheads="1"/>
          </p:cNvSpPr>
          <p:nvPr/>
        </p:nvSpPr>
        <p:spPr bwMode="auto">
          <a:xfrm>
            <a:off x="3708401" y="5102583"/>
            <a:ext cx="1313180" cy="430887"/>
          </a:xfrm>
          <a:prstGeom prst="rect">
            <a:avLst/>
          </a:prstGeom>
          <a:noFill/>
          <a:ln w="9525" algn="ctr">
            <a:noFill/>
            <a:miter lim="800000"/>
            <a:headEnd/>
            <a:tailEnd/>
          </a:ln>
          <a:effectLst/>
        </p:spPr>
        <p:txBody>
          <a:bodyPr wrap="none">
            <a:spAutoFit/>
          </a:bodyPr>
          <a:lstStyle/>
          <a:p>
            <a:r>
              <a:rPr lang="zh-CN" altLang="en-US" sz="2200" b="1" dirty="0">
                <a:latin typeface="+mn-lt"/>
              </a:rPr>
              <a:t>生活娱乐</a:t>
            </a:r>
          </a:p>
        </p:txBody>
      </p:sp>
      <p:sp>
        <p:nvSpPr>
          <p:cNvPr id="86042" name="Text Box 26"/>
          <p:cNvSpPr txBox="1">
            <a:spLocks noChangeArrowheads="1"/>
          </p:cNvSpPr>
          <p:nvPr/>
        </p:nvSpPr>
        <p:spPr bwMode="auto">
          <a:xfrm>
            <a:off x="1340643" y="1729400"/>
            <a:ext cx="1031051" cy="430887"/>
          </a:xfrm>
          <a:prstGeom prst="rect">
            <a:avLst/>
          </a:prstGeom>
          <a:noFill/>
          <a:ln w="9525" algn="ctr">
            <a:noFill/>
            <a:miter lim="800000"/>
            <a:headEnd/>
            <a:tailEnd/>
          </a:ln>
          <a:effectLst/>
        </p:spPr>
        <p:txBody>
          <a:bodyPr wrap="none">
            <a:spAutoFit/>
          </a:bodyPr>
          <a:lstStyle/>
          <a:p>
            <a:r>
              <a:rPr lang="zh-CN" altLang="en-US" sz="2200" b="1" dirty="0">
                <a:latin typeface="+mn-lt"/>
              </a:rPr>
              <a:t>教育学</a:t>
            </a:r>
          </a:p>
        </p:txBody>
      </p:sp>
      <p:sp>
        <p:nvSpPr>
          <p:cNvPr id="86049" name="Text Box 33"/>
          <p:cNvSpPr txBox="1">
            <a:spLocks noChangeArrowheads="1"/>
          </p:cNvSpPr>
          <p:nvPr/>
        </p:nvSpPr>
        <p:spPr bwMode="auto">
          <a:xfrm>
            <a:off x="6516688" y="5049020"/>
            <a:ext cx="1313180" cy="430887"/>
          </a:xfrm>
          <a:prstGeom prst="rect">
            <a:avLst/>
          </a:prstGeom>
          <a:noFill/>
          <a:ln w="9525" algn="ctr">
            <a:noFill/>
            <a:miter lim="800000"/>
            <a:headEnd/>
            <a:tailEnd/>
          </a:ln>
          <a:effectLst/>
        </p:spPr>
        <p:txBody>
          <a:bodyPr wrap="none">
            <a:spAutoFit/>
          </a:bodyPr>
          <a:lstStyle/>
          <a:p>
            <a:r>
              <a:rPr lang="zh-CN" altLang="en-US" sz="2200" b="1" dirty="0">
                <a:latin typeface="+mn-lt"/>
              </a:rPr>
              <a:t>总统选举</a:t>
            </a:r>
          </a:p>
        </p:txBody>
      </p:sp>
      <p:sp>
        <p:nvSpPr>
          <p:cNvPr id="86051" name="Text Box 35"/>
          <p:cNvSpPr txBox="1">
            <a:spLocks noChangeArrowheads="1"/>
          </p:cNvSpPr>
          <p:nvPr/>
        </p:nvSpPr>
        <p:spPr bwMode="auto">
          <a:xfrm>
            <a:off x="3503261" y="1707828"/>
            <a:ext cx="1031051" cy="430887"/>
          </a:xfrm>
          <a:prstGeom prst="rect">
            <a:avLst/>
          </a:prstGeom>
          <a:noFill/>
          <a:ln w="9525" algn="ctr">
            <a:noFill/>
            <a:miter lim="800000"/>
            <a:headEnd/>
            <a:tailEnd/>
          </a:ln>
          <a:effectLst/>
        </p:spPr>
        <p:txBody>
          <a:bodyPr wrap="none">
            <a:spAutoFit/>
          </a:bodyPr>
          <a:lstStyle/>
          <a:p>
            <a:r>
              <a:rPr lang="zh-CN" altLang="en-US" sz="2200" b="1" dirty="0">
                <a:latin typeface="+mn-lt"/>
              </a:rPr>
              <a:t>情报学</a:t>
            </a:r>
          </a:p>
        </p:txBody>
      </p:sp>
      <p:sp>
        <p:nvSpPr>
          <p:cNvPr id="86053" name="Text Box 37"/>
          <p:cNvSpPr txBox="1">
            <a:spLocks noChangeArrowheads="1"/>
          </p:cNvSpPr>
          <p:nvPr/>
        </p:nvSpPr>
        <p:spPr bwMode="auto">
          <a:xfrm>
            <a:off x="7092951" y="3429000"/>
            <a:ext cx="1313180" cy="430887"/>
          </a:xfrm>
          <a:prstGeom prst="rect">
            <a:avLst/>
          </a:prstGeom>
          <a:noFill/>
          <a:ln w="9525" algn="ctr">
            <a:noFill/>
            <a:miter lim="800000"/>
            <a:headEnd/>
            <a:tailEnd/>
          </a:ln>
          <a:effectLst/>
        </p:spPr>
        <p:txBody>
          <a:bodyPr wrap="none">
            <a:spAutoFit/>
          </a:bodyPr>
          <a:lstStyle/>
          <a:p>
            <a:r>
              <a:rPr lang="zh-CN" altLang="en-US" sz="2200" b="1" dirty="0">
                <a:latin typeface="+mn-lt"/>
              </a:rPr>
              <a:t>图书馆学</a:t>
            </a:r>
          </a:p>
        </p:txBody>
      </p:sp>
      <p:sp>
        <p:nvSpPr>
          <p:cNvPr id="33" name="标题 1"/>
          <p:cNvSpPr txBox="1">
            <a:spLocks/>
          </p:cNvSpPr>
          <p:nvPr/>
        </p:nvSpPr>
        <p:spPr bwMode="auto">
          <a:xfrm>
            <a:off x="791579" y="364393"/>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lnSpc>
                <a:spcPct val="90000"/>
              </a:lnSpc>
              <a:defRPr/>
            </a:pPr>
            <a:r>
              <a:rPr lang="zh-CN" altLang="en-US" sz="3500" b="0" spc="-100" dirty="0">
                <a:latin typeface="黑体" panose="02010609060101010101" pitchFamily="49" charset="-122"/>
              </a:rPr>
              <a:t>大数据的应用领域</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学习完本章后，您将能够：</a:t>
            </a:r>
            <a:endParaRPr lang="en-US" altLang="zh-CN" dirty="0"/>
          </a:p>
          <a:p>
            <a:pPr lvl="1">
              <a:buClrTx/>
            </a:pPr>
            <a:r>
              <a:rPr lang="zh-CN" altLang="en-US" dirty="0"/>
              <a:t>了解什么是大数据</a:t>
            </a:r>
            <a:endParaRPr lang="en-US" altLang="zh-CN" dirty="0"/>
          </a:p>
          <a:p>
            <a:pPr lvl="1">
              <a:buClrTx/>
            </a:pPr>
            <a:r>
              <a:rPr lang="zh-CN" altLang="en-US" dirty="0"/>
              <a:t>了解大数据技术趋势及应用</a:t>
            </a:r>
            <a:endParaRPr lang="en-US" altLang="zh-CN" dirty="0"/>
          </a:p>
          <a:p>
            <a:pPr lvl="1">
              <a:buClrTx/>
            </a:pPr>
            <a:r>
              <a:rPr lang="zh-CN" altLang="en-US" dirty="0"/>
              <a:t>了解华为大数据解决方案</a:t>
            </a:r>
          </a:p>
        </p:txBody>
      </p:sp>
    </p:spTree>
    <p:extLst>
      <p:ext uri="{BB962C8B-B14F-4D97-AF65-F5344CB8AC3E}">
        <p14:creationId xmlns:p14="http://schemas.microsoft.com/office/powerpoint/2010/main" val="18966044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935643" y="1708738"/>
            <a:ext cx="1687935" cy="3376446"/>
            <a:chOff x="2558836" y="1708738"/>
            <a:chExt cx="1687935" cy="3376446"/>
          </a:xfrm>
        </p:grpSpPr>
        <p:sp>
          <p:nvSpPr>
            <p:cNvPr id="22" name="AutoShape 9"/>
            <p:cNvSpPr>
              <a:spLocks noChangeArrowheads="1"/>
            </p:cNvSpPr>
            <p:nvPr/>
          </p:nvSpPr>
          <p:spPr bwMode="gray">
            <a:xfrm>
              <a:off x="2558836" y="1708738"/>
              <a:ext cx="1616934" cy="3342615"/>
            </a:xfrm>
            <a:prstGeom prst="roundRect">
              <a:avLst>
                <a:gd name="adj" fmla="val 4182"/>
              </a:avLst>
            </a:prstGeom>
            <a:solidFill>
              <a:srgbClr val="3972B6"/>
            </a:solidFill>
            <a:ln>
              <a:noFill/>
            </a:ln>
            <a:effectLst>
              <a:glow rad="228600">
                <a:schemeClr val="accent3">
                  <a:satMod val="175000"/>
                  <a:alpha val="40000"/>
                </a:schemeClr>
              </a:glow>
            </a:effectLst>
            <a:extLst/>
          </p:spPr>
          <p:txBody>
            <a:bodyPr wrap="none" anchor="ctr"/>
            <a:lstStyle/>
            <a:p>
              <a:pPr>
                <a:defRPr/>
              </a:pPr>
              <a:endParaRPr lang="zh-CN" altLang="en-US" sz="1620" kern="0">
                <a:solidFill>
                  <a:schemeClr val="bg1"/>
                </a:solidFill>
                <a:latin typeface="微软雅黑" pitchFamily="34" charset="-122"/>
                <a:ea typeface="微软雅黑" pitchFamily="34" charset="-122"/>
              </a:endParaRPr>
            </a:p>
          </p:txBody>
        </p:sp>
        <p:sp>
          <p:nvSpPr>
            <p:cNvPr id="23" name="Rectangle 10"/>
            <p:cNvSpPr>
              <a:spLocks noChangeArrowheads="1"/>
            </p:cNvSpPr>
            <p:nvPr/>
          </p:nvSpPr>
          <p:spPr bwMode="gray">
            <a:xfrm>
              <a:off x="2565044" y="2130904"/>
              <a:ext cx="1610715" cy="2837711"/>
            </a:xfrm>
            <a:prstGeom prst="rect">
              <a:avLst/>
            </a:prstGeom>
            <a:solidFill>
              <a:srgbClr val="3972B6"/>
            </a:solidFill>
            <a:ln w="9525">
              <a:noFill/>
              <a:miter lim="800000"/>
              <a:headEnd/>
              <a:tailEnd/>
            </a:ln>
            <a:effectLst/>
          </p:spPr>
          <p:txBody>
            <a:bodyPr wrap="none" anchor="t"/>
            <a:lstStyle/>
            <a:p>
              <a:pPr marL="257106" indent="-257106">
                <a:buFont typeface="Wingdings" pitchFamily="2" charset="2"/>
                <a:buChar char="§"/>
                <a:defRPr/>
              </a:pPr>
              <a:endParaRPr lang="en-US" altLang="zh-CN" sz="1200" kern="0" dirty="0">
                <a:solidFill>
                  <a:schemeClr val="bg1"/>
                </a:solidFill>
                <a:latin typeface="微软雅黑" pitchFamily="34" charset="-122"/>
                <a:ea typeface="微软雅黑" pitchFamily="34" charset="-122"/>
              </a:endParaRPr>
            </a:p>
            <a:p>
              <a:pPr marL="257106" indent="-257106">
                <a:buClr>
                  <a:srgbClr val="CC9900"/>
                </a:buClr>
                <a:buFont typeface="Wingdings" pitchFamily="2" charset="2"/>
                <a:buChar char="§"/>
                <a:defRPr/>
              </a:pPr>
              <a:r>
                <a:rPr lang="zh-CN" altLang="en-US" sz="1400" dirty="0">
                  <a:solidFill>
                    <a:schemeClr val="bg1"/>
                  </a:solidFill>
                  <a:latin typeface="+mn-lt"/>
                </a:rPr>
                <a:t>绩效管理</a:t>
              </a:r>
              <a:endParaRPr lang="en-US" altLang="zh-CN" sz="1400" dirty="0">
                <a:solidFill>
                  <a:schemeClr val="bg1"/>
                </a:solidFill>
                <a:latin typeface="+mn-lt"/>
              </a:endParaRPr>
            </a:p>
            <a:p>
              <a:pPr marL="257106" indent="-257106">
                <a:buClr>
                  <a:srgbClr val="CC9900"/>
                </a:buClr>
                <a:buFont typeface="Wingdings" pitchFamily="2" charset="2"/>
                <a:buChar char="§"/>
                <a:defRPr/>
              </a:pPr>
              <a:r>
                <a:rPr lang="zh-CN" altLang="en-US" sz="1400" dirty="0">
                  <a:solidFill>
                    <a:schemeClr val="bg1"/>
                  </a:solidFill>
                  <a:latin typeface="+mn-lt"/>
                </a:rPr>
                <a:t>报表分析</a:t>
              </a:r>
              <a:endParaRPr lang="en-US" altLang="zh-CN" sz="1400" dirty="0">
                <a:solidFill>
                  <a:schemeClr val="bg1"/>
                </a:solidFill>
                <a:latin typeface="+mn-lt"/>
              </a:endParaRPr>
            </a:p>
            <a:p>
              <a:pPr marL="257106" indent="-257106">
                <a:buClr>
                  <a:srgbClr val="CC9900"/>
                </a:buClr>
                <a:buFont typeface="Wingdings" pitchFamily="2" charset="2"/>
                <a:buChar char="§"/>
                <a:defRPr/>
              </a:pPr>
              <a:r>
                <a:rPr lang="zh-CN" altLang="en-US" sz="1400" dirty="0">
                  <a:solidFill>
                    <a:schemeClr val="bg1"/>
                  </a:solidFill>
                  <a:latin typeface="+mn-lt"/>
                </a:rPr>
                <a:t>历史分析</a:t>
              </a:r>
            </a:p>
            <a:p>
              <a:pPr marL="257106" indent="-257106">
                <a:buClr>
                  <a:srgbClr val="CC9900"/>
                </a:buClr>
                <a:buFont typeface="Wingdings" pitchFamily="2" charset="2"/>
                <a:buChar char="§"/>
                <a:defRPr/>
              </a:pPr>
              <a:r>
                <a:rPr lang="zh-CN" altLang="en-US" sz="1400" dirty="0">
                  <a:solidFill>
                    <a:schemeClr val="bg1"/>
                  </a:solidFill>
                  <a:latin typeface="+mn-lt"/>
                </a:rPr>
                <a:t>社保分析</a:t>
              </a:r>
            </a:p>
            <a:p>
              <a:pPr marL="257106" indent="-257106">
                <a:buClr>
                  <a:srgbClr val="CC9900"/>
                </a:buClr>
                <a:buFont typeface="Wingdings" pitchFamily="2" charset="2"/>
                <a:buChar char="§"/>
                <a:defRPr/>
              </a:pPr>
              <a:r>
                <a:rPr lang="zh-CN" altLang="en-US" sz="1400" dirty="0">
                  <a:solidFill>
                    <a:schemeClr val="bg1"/>
                  </a:solidFill>
                  <a:latin typeface="+mn-lt"/>
                </a:rPr>
                <a:t>纳税分析</a:t>
              </a:r>
              <a:endParaRPr lang="en-US" altLang="zh-CN" sz="1400" dirty="0">
                <a:solidFill>
                  <a:schemeClr val="bg1"/>
                </a:solidFill>
                <a:latin typeface="+mn-lt"/>
              </a:endParaRPr>
            </a:p>
            <a:p>
              <a:pPr marL="257106" indent="-257106">
                <a:buClr>
                  <a:srgbClr val="CC9900"/>
                </a:buClr>
                <a:buFont typeface="Wingdings" pitchFamily="2" charset="2"/>
                <a:buChar char="§"/>
                <a:defRPr/>
              </a:pPr>
              <a:r>
                <a:rPr lang="zh-CN" altLang="en-US" sz="1400" dirty="0">
                  <a:solidFill>
                    <a:schemeClr val="bg1"/>
                  </a:solidFill>
                  <a:latin typeface="+mn-lt"/>
                </a:rPr>
                <a:t>决策支持和预测</a:t>
              </a:r>
            </a:p>
          </p:txBody>
        </p:sp>
        <p:sp>
          <p:nvSpPr>
            <p:cNvPr id="26" name="矩形 25"/>
            <p:cNvSpPr/>
            <p:nvPr/>
          </p:nvSpPr>
          <p:spPr>
            <a:xfrm>
              <a:off x="2567274" y="1791272"/>
              <a:ext cx="1589057" cy="266948"/>
            </a:xfrm>
            <a:prstGeom prst="rect">
              <a:avLst/>
            </a:prstGeom>
            <a:solidFill>
              <a:srgbClr val="3972B6"/>
            </a:solidFill>
            <a:ln>
              <a:noFill/>
            </a:ln>
          </p:spPr>
          <p:txBody>
            <a:bodyPr vert="horz" wrap="square" lIns="82275" tIns="41137" rIns="82275" bIns="41137" numCol="1" rtlCol="0" anchor="t" anchorCtr="0" compatLnSpc="1">
              <a:prstTxWarp prst="textNoShape">
                <a:avLst/>
              </a:prstTxWarp>
            </a:bodyPr>
            <a:lstStyle/>
            <a:p>
              <a:pPr algn="ctr">
                <a:buClr>
                  <a:srgbClr val="CC9900"/>
                </a:buClr>
                <a:defRPr/>
              </a:pPr>
              <a:r>
                <a:rPr lang="zh-CN" altLang="en-US" sz="1400" dirty="0">
                  <a:solidFill>
                    <a:schemeClr val="bg1"/>
                  </a:solidFill>
                  <a:latin typeface="+mn-lt"/>
                </a:rPr>
                <a:t>管理类</a:t>
              </a:r>
              <a:endParaRPr lang="en-US" sz="1400" dirty="0">
                <a:solidFill>
                  <a:schemeClr val="bg1"/>
                </a:solidFill>
                <a:latin typeface="+mn-lt"/>
              </a:endParaRPr>
            </a:p>
          </p:txBody>
        </p:sp>
        <p:sp>
          <p:nvSpPr>
            <p:cNvPr id="27" name="爆炸形 2 26"/>
            <p:cNvSpPr/>
            <p:nvPr/>
          </p:nvSpPr>
          <p:spPr bwMode="auto">
            <a:xfrm>
              <a:off x="2575013" y="3722731"/>
              <a:ext cx="1671758" cy="1002413"/>
            </a:xfrm>
            <a:prstGeom prst="irregularSeal2">
              <a:avLst/>
            </a:prstGeom>
            <a:solidFill>
              <a:srgbClr val="3972B6"/>
            </a:solidFill>
            <a:ln>
              <a:noFill/>
            </a:ln>
            <a:effectLst/>
            <a:extLst/>
          </p:spPr>
          <p:txBody>
            <a:bodyPr vert="horz" wrap="square" lIns="82275" tIns="41137" rIns="82275" bIns="41137" numCol="1" rtlCol="0" anchor="t" anchorCtr="0" compatLnSpc="1">
              <a:prstTxWarp prst="textNoShape">
                <a:avLst/>
              </a:prstTxWarp>
            </a:bodyPr>
            <a:lstStyle/>
            <a:p>
              <a:pPr>
                <a:buClr>
                  <a:srgbClr val="CC9900"/>
                </a:buClr>
              </a:pPr>
              <a:r>
                <a:rPr lang="zh-CN" altLang="en-US" sz="1400" dirty="0">
                  <a:solidFill>
                    <a:schemeClr val="bg1"/>
                  </a:solidFill>
                  <a:latin typeface="+mn-lt"/>
                </a:rPr>
                <a:t>结构化</a:t>
              </a:r>
              <a:r>
                <a:rPr lang="en-US" altLang="zh-CN" sz="1400" dirty="0">
                  <a:solidFill>
                    <a:schemeClr val="bg1"/>
                  </a:solidFill>
                  <a:latin typeface="+mn-lt"/>
                </a:rPr>
                <a:t>+</a:t>
              </a:r>
              <a:r>
                <a:rPr lang="zh-CN" altLang="en-US" sz="1400" dirty="0">
                  <a:solidFill>
                    <a:schemeClr val="bg1"/>
                  </a:solidFill>
                  <a:latin typeface="+mn-lt"/>
                </a:rPr>
                <a:t>半结构化</a:t>
              </a:r>
              <a:endParaRPr lang="en-US" altLang="zh-CN" sz="1400" dirty="0">
                <a:solidFill>
                  <a:schemeClr val="bg1"/>
                </a:solidFill>
                <a:latin typeface="+mn-lt"/>
              </a:endParaRPr>
            </a:p>
          </p:txBody>
        </p:sp>
        <p:pic>
          <p:nvPicPr>
            <p:cNvPr id="50" name="Picture 11" descr="C:\Users\stedart\Pictures\DVD_ART36\Artwork_Imagery\Hardware Photos\OEM HW\SERVERS\enterprise server room clean room farm hoste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3112802" y="4718556"/>
              <a:ext cx="1044737" cy="366628"/>
            </a:xfrm>
            <a:prstGeom prst="rect">
              <a:avLst/>
            </a:prstGeom>
            <a:solidFill>
              <a:srgbClr val="3972B6"/>
            </a:solidFill>
            <a:ln>
              <a:noFill/>
            </a:ln>
            <a:extLst/>
          </p:spPr>
        </p:pic>
        <p:sp>
          <p:nvSpPr>
            <p:cNvPr id="55" name="Text Box 12"/>
            <p:cNvSpPr txBox="1">
              <a:spLocks noChangeArrowheads="1"/>
            </p:cNvSpPr>
            <p:nvPr/>
          </p:nvSpPr>
          <p:spPr bwMode="auto">
            <a:xfrm>
              <a:off x="2756957" y="3792217"/>
              <a:ext cx="1175884" cy="248851"/>
            </a:xfrm>
            <a:prstGeom prst="rect">
              <a:avLst/>
            </a:prstGeom>
            <a:solidFill>
              <a:srgbClr val="3972B6"/>
            </a:solidFill>
            <a:ln w="9525" algn="ctr">
              <a:noFill/>
              <a:miter lim="800000"/>
              <a:headEnd/>
              <a:tailEnd/>
            </a:ln>
          </p:spPr>
          <p:txBody>
            <a:bodyPr wrap="square">
              <a:spAutoFit/>
            </a:bodyPr>
            <a:lstStyle/>
            <a:p>
              <a:pPr algn="ctr" eaLnBrk="0" hangingPunct="0">
                <a:lnSpc>
                  <a:spcPct val="70000"/>
                </a:lnSpc>
                <a:buClr>
                  <a:srgbClr val="CC9900"/>
                </a:buClr>
              </a:pPr>
              <a:r>
                <a:rPr lang="zh-CN" altLang="en-US" sz="1400" dirty="0">
                  <a:solidFill>
                    <a:schemeClr val="bg1"/>
                  </a:solidFill>
                  <a:latin typeface="+mn-lt"/>
                </a:rPr>
                <a:t>金融</a:t>
              </a:r>
              <a:endParaRPr lang="en-US" altLang="zh-CN" sz="1400" dirty="0">
                <a:solidFill>
                  <a:schemeClr val="bg1"/>
                </a:solidFill>
                <a:latin typeface="+mn-lt"/>
              </a:endParaRPr>
            </a:p>
          </p:txBody>
        </p:sp>
      </p:grpSp>
      <p:grpSp>
        <p:nvGrpSpPr>
          <p:cNvPr id="4" name="组合 3"/>
          <p:cNvGrpSpPr/>
          <p:nvPr/>
        </p:nvGrpSpPr>
        <p:grpSpPr>
          <a:xfrm>
            <a:off x="4968044" y="1700808"/>
            <a:ext cx="1616934" cy="3342615"/>
            <a:chOff x="4734535" y="1708738"/>
            <a:chExt cx="1616934" cy="3342615"/>
          </a:xfrm>
        </p:grpSpPr>
        <p:sp>
          <p:nvSpPr>
            <p:cNvPr id="34" name="AutoShape 9"/>
            <p:cNvSpPr>
              <a:spLocks noChangeArrowheads="1"/>
            </p:cNvSpPr>
            <p:nvPr/>
          </p:nvSpPr>
          <p:spPr bwMode="gray">
            <a:xfrm>
              <a:off x="4734535" y="1708738"/>
              <a:ext cx="1616934" cy="3342615"/>
            </a:xfrm>
            <a:prstGeom prst="roundRect">
              <a:avLst>
                <a:gd name="adj" fmla="val 4182"/>
              </a:avLst>
            </a:prstGeom>
            <a:solidFill>
              <a:srgbClr val="3972B6"/>
            </a:solidFill>
            <a:ln>
              <a:noFill/>
            </a:ln>
            <a:effectLst>
              <a:glow rad="228600">
                <a:schemeClr val="accent3">
                  <a:satMod val="175000"/>
                  <a:alpha val="40000"/>
                </a:schemeClr>
              </a:glow>
            </a:effectLst>
            <a:extLst/>
          </p:spPr>
          <p:txBody>
            <a:bodyPr wrap="none" anchor="ctr"/>
            <a:lstStyle/>
            <a:p>
              <a:pPr>
                <a:defRPr/>
              </a:pPr>
              <a:endParaRPr lang="zh-CN" altLang="en-US" sz="1620" kern="0">
                <a:solidFill>
                  <a:schemeClr val="bg1"/>
                </a:solidFill>
                <a:latin typeface="微软雅黑" pitchFamily="34" charset="-122"/>
                <a:ea typeface="微软雅黑" pitchFamily="34" charset="-122"/>
              </a:endParaRPr>
            </a:p>
          </p:txBody>
        </p:sp>
        <p:sp>
          <p:nvSpPr>
            <p:cNvPr id="35" name="Rectangle 10"/>
            <p:cNvSpPr>
              <a:spLocks noChangeArrowheads="1"/>
            </p:cNvSpPr>
            <p:nvPr/>
          </p:nvSpPr>
          <p:spPr bwMode="gray">
            <a:xfrm>
              <a:off x="4740750" y="2130904"/>
              <a:ext cx="1610715" cy="2837711"/>
            </a:xfrm>
            <a:prstGeom prst="rect">
              <a:avLst/>
            </a:prstGeom>
            <a:solidFill>
              <a:srgbClr val="3972B6"/>
            </a:solidFill>
            <a:ln w="9525">
              <a:noFill/>
              <a:miter lim="800000"/>
              <a:headEnd/>
              <a:tailEnd/>
            </a:ln>
            <a:effectLst/>
          </p:spPr>
          <p:txBody>
            <a:bodyPr wrap="none" anchor="t"/>
            <a:lstStyle/>
            <a:p>
              <a:pPr marL="257106" indent="-257106">
                <a:buFont typeface="Wingdings" pitchFamily="2" charset="2"/>
                <a:buChar char="§"/>
                <a:defRPr/>
              </a:pPr>
              <a:endParaRPr lang="en-US" altLang="zh-CN" sz="1200" kern="0" dirty="0">
                <a:solidFill>
                  <a:schemeClr val="bg1"/>
                </a:solidFill>
                <a:latin typeface="微软雅黑" pitchFamily="34" charset="-122"/>
                <a:ea typeface="微软雅黑" pitchFamily="34" charset="-122"/>
              </a:endParaRPr>
            </a:p>
            <a:p>
              <a:pPr marL="257106" indent="-257106">
                <a:buClr>
                  <a:srgbClr val="CC9900"/>
                </a:buClr>
                <a:buFont typeface="Wingdings" pitchFamily="2" charset="2"/>
                <a:buChar char="§"/>
                <a:defRPr/>
              </a:pPr>
              <a:r>
                <a:rPr lang="zh-CN" altLang="en-US" sz="1400" dirty="0">
                  <a:solidFill>
                    <a:schemeClr val="bg1"/>
                  </a:solidFill>
                  <a:latin typeface="+mn-lt"/>
                </a:rPr>
                <a:t>公安网监</a:t>
              </a:r>
            </a:p>
            <a:p>
              <a:pPr marL="257106" indent="-257106">
                <a:buClr>
                  <a:srgbClr val="CC9900"/>
                </a:buClr>
                <a:buFont typeface="Wingdings" pitchFamily="2" charset="2"/>
                <a:buChar char="§"/>
                <a:defRPr/>
              </a:pPr>
              <a:r>
                <a:rPr lang="zh-CN" altLang="en-US" sz="1400" dirty="0">
                  <a:solidFill>
                    <a:schemeClr val="bg1"/>
                  </a:solidFill>
                  <a:latin typeface="+mn-lt"/>
                </a:rPr>
                <a:t>国安技侦</a:t>
              </a:r>
            </a:p>
            <a:p>
              <a:pPr marL="257106" indent="-257106">
                <a:buClr>
                  <a:srgbClr val="CC9900"/>
                </a:buClr>
                <a:buFont typeface="Wingdings" pitchFamily="2" charset="2"/>
                <a:buChar char="§"/>
                <a:defRPr/>
              </a:pPr>
              <a:r>
                <a:rPr lang="zh-CN" altLang="en-US" sz="1400" dirty="0">
                  <a:solidFill>
                    <a:schemeClr val="bg1"/>
                  </a:solidFill>
                  <a:latin typeface="+mn-lt"/>
                </a:rPr>
                <a:t>舆情监控</a:t>
              </a:r>
            </a:p>
            <a:p>
              <a:pPr marL="257106" indent="-257106">
                <a:buClr>
                  <a:srgbClr val="CC9900"/>
                </a:buClr>
                <a:buFont typeface="Wingdings" pitchFamily="2" charset="2"/>
                <a:buChar char="§"/>
                <a:defRPr/>
              </a:pPr>
              <a:r>
                <a:rPr lang="zh-CN" altLang="en-US" sz="1400" dirty="0">
                  <a:solidFill>
                    <a:schemeClr val="bg1"/>
                  </a:solidFill>
                  <a:latin typeface="+mn-lt"/>
                </a:rPr>
                <a:t>银监会稽查</a:t>
              </a:r>
            </a:p>
            <a:p>
              <a:pPr marL="257106" indent="-257106">
                <a:buClr>
                  <a:srgbClr val="CC9900"/>
                </a:buClr>
                <a:buFont typeface="Wingdings" pitchFamily="2" charset="2"/>
                <a:buChar char="§"/>
                <a:defRPr/>
              </a:pPr>
              <a:r>
                <a:rPr lang="zh-CN" altLang="en-US" sz="1400" dirty="0">
                  <a:solidFill>
                    <a:schemeClr val="bg1"/>
                  </a:solidFill>
                  <a:latin typeface="+mn-lt"/>
                </a:rPr>
                <a:t>食品溯源</a:t>
              </a:r>
            </a:p>
            <a:p>
              <a:pPr marL="257106" indent="-257106">
                <a:buClr>
                  <a:srgbClr val="CC9900"/>
                </a:buClr>
                <a:buFont typeface="Wingdings" pitchFamily="2" charset="2"/>
                <a:buChar char="§"/>
                <a:defRPr/>
              </a:pPr>
              <a:r>
                <a:rPr lang="zh-CN" altLang="en-US" sz="1400" dirty="0">
                  <a:solidFill>
                    <a:schemeClr val="bg1"/>
                  </a:solidFill>
                  <a:latin typeface="+mn-lt"/>
                </a:rPr>
                <a:t>环保监测</a:t>
              </a:r>
            </a:p>
          </p:txBody>
        </p:sp>
        <p:sp>
          <p:nvSpPr>
            <p:cNvPr id="38" name="矩形 37"/>
            <p:cNvSpPr/>
            <p:nvPr/>
          </p:nvSpPr>
          <p:spPr>
            <a:xfrm>
              <a:off x="4742978" y="1791272"/>
              <a:ext cx="1589057" cy="266948"/>
            </a:xfrm>
            <a:prstGeom prst="rect">
              <a:avLst/>
            </a:prstGeom>
            <a:solidFill>
              <a:srgbClr val="3972B6"/>
            </a:solidFill>
            <a:ln>
              <a:noFill/>
            </a:ln>
          </p:spPr>
          <p:txBody>
            <a:bodyPr vert="horz" wrap="square" lIns="82275" tIns="41137" rIns="82275" bIns="41137" numCol="1" rtlCol="0" anchor="t" anchorCtr="0" compatLnSpc="1">
              <a:prstTxWarp prst="textNoShape">
                <a:avLst/>
              </a:prstTxWarp>
            </a:bodyPr>
            <a:lstStyle/>
            <a:p>
              <a:pPr algn="ctr">
                <a:buClr>
                  <a:srgbClr val="CC9900"/>
                </a:buClr>
                <a:defRPr/>
              </a:pPr>
              <a:r>
                <a:rPr lang="zh-CN" altLang="en-US" sz="1400" dirty="0">
                  <a:solidFill>
                    <a:schemeClr val="bg1"/>
                  </a:solidFill>
                  <a:latin typeface="+mn-lt"/>
                </a:rPr>
                <a:t>监管类</a:t>
              </a:r>
              <a:endParaRPr lang="en-US" sz="1400" dirty="0">
                <a:solidFill>
                  <a:schemeClr val="bg1"/>
                </a:solidFill>
                <a:latin typeface="+mn-lt"/>
              </a:endParaRPr>
            </a:p>
          </p:txBody>
        </p:sp>
        <p:pic>
          <p:nvPicPr>
            <p:cNvPr id="51" name="Picture 8" descr="C:\Users\stedart\Pictures\DVD_ART36\Artwork_Imagery\Hardware Photos\OEM HW\COMPUTERS - PC\Windows Vista Laptops\Samsung X360 2.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5675821" y="4490460"/>
              <a:ext cx="637893" cy="530646"/>
            </a:xfrm>
            <a:prstGeom prst="rect">
              <a:avLst/>
            </a:prstGeom>
            <a:solidFill>
              <a:srgbClr val="3972B6"/>
            </a:solidFill>
            <a:ln>
              <a:noFill/>
            </a:ln>
            <a:extLst/>
          </p:spPr>
        </p:pic>
        <p:sp>
          <p:nvSpPr>
            <p:cNvPr id="56" name="Text Box 12"/>
            <p:cNvSpPr txBox="1">
              <a:spLocks noChangeArrowheads="1"/>
            </p:cNvSpPr>
            <p:nvPr/>
          </p:nvSpPr>
          <p:spPr bwMode="auto">
            <a:xfrm>
              <a:off x="4825778" y="3764143"/>
              <a:ext cx="1175884" cy="248851"/>
            </a:xfrm>
            <a:prstGeom prst="rect">
              <a:avLst/>
            </a:prstGeom>
            <a:solidFill>
              <a:srgbClr val="3972B6"/>
            </a:solidFill>
            <a:ln w="9525" algn="ctr">
              <a:noFill/>
              <a:miter lim="800000"/>
              <a:headEnd/>
              <a:tailEnd/>
            </a:ln>
          </p:spPr>
          <p:txBody>
            <a:bodyPr wrap="square">
              <a:spAutoFit/>
            </a:bodyPr>
            <a:lstStyle/>
            <a:p>
              <a:pPr algn="ctr" eaLnBrk="0" hangingPunct="0">
                <a:lnSpc>
                  <a:spcPct val="70000"/>
                </a:lnSpc>
                <a:spcBef>
                  <a:spcPct val="50000"/>
                </a:spcBef>
              </a:pPr>
              <a:r>
                <a:rPr lang="zh-CN" altLang="en-US" sz="1400" dirty="0">
                  <a:solidFill>
                    <a:schemeClr val="bg1"/>
                  </a:solidFill>
                  <a:latin typeface="+mn-lt"/>
                </a:rPr>
                <a:t>政府</a:t>
              </a:r>
              <a:endParaRPr lang="en-US" altLang="zh-CN" sz="1400" dirty="0">
                <a:solidFill>
                  <a:schemeClr val="bg1"/>
                </a:solidFill>
                <a:latin typeface="+mn-lt"/>
              </a:endParaRPr>
            </a:p>
          </p:txBody>
        </p:sp>
      </p:grpSp>
      <p:grpSp>
        <p:nvGrpSpPr>
          <p:cNvPr id="5" name="组合 4"/>
          <p:cNvGrpSpPr/>
          <p:nvPr/>
        </p:nvGrpSpPr>
        <p:grpSpPr>
          <a:xfrm>
            <a:off x="6948264" y="1706565"/>
            <a:ext cx="1616533" cy="3342615"/>
            <a:chOff x="6890812" y="1725832"/>
            <a:chExt cx="1616533" cy="3342615"/>
          </a:xfrm>
        </p:grpSpPr>
        <p:sp>
          <p:nvSpPr>
            <p:cNvPr id="41" name="AutoShape 9"/>
            <p:cNvSpPr>
              <a:spLocks noChangeArrowheads="1"/>
            </p:cNvSpPr>
            <p:nvPr/>
          </p:nvSpPr>
          <p:spPr bwMode="gray">
            <a:xfrm>
              <a:off x="6890812" y="1725832"/>
              <a:ext cx="1596261" cy="3342615"/>
            </a:xfrm>
            <a:prstGeom prst="roundRect">
              <a:avLst>
                <a:gd name="adj" fmla="val 4182"/>
              </a:avLst>
            </a:prstGeom>
            <a:solidFill>
              <a:srgbClr val="3972B6"/>
            </a:solidFill>
            <a:ln>
              <a:noFill/>
            </a:ln>
            <a:effectLst>
              <a:glow rad="228600">
                <a:schemeClr val="accent3">
                  <a:satMod val="175000"/>
                  <a:alpha val="40000"/>
                </a:schemeClr>
              </a:glow>
            </a:effectLst>
            <a:extLst/>
          </p:spPr>
          <p:txBody>
            <a:bodyPr wrap="none" anchor="ctr"/>
            <a:lstStyle/>
            <a:p>
              <a:pPr>
                <a:defRPr/>
              </a:pPr>
              <a:endParaRPr lang="zh-CN" altLang="en-US" sz="1620" kern="0">
                <a:solidFill>
                  <a:schemeClr val="bg1"/>
                </a:solidFill>
                <a:latin typeface="微软雅黑" pitchFamily="34" charset="-122"/>
                <a:ea typeface="微软雅黑" pitchFamily="34" charset="-122"/>
              </a:endParaRPr>
            </a:p>
          </p:txBody>
        </p:sp>
        <p:sp>
          <p:nvSpPr>
            <p:cNvPr id="42" name="Rectangle 10"/>
            <p:cNvSpPr>
              <a:spLocks noChangeArrowheads="1"/>
            </p:cNvSpPr>
            <p:nvPr/>
          </p:nvSpPr>
          <p:spPr bwMode="gray">
            <a:xfrm>
              <a:off x="6898656" y="2096852"/>
              <a:ext cx="1590121" cy="2837711"/>
            </a:xfrm>
            <a:prstGeom prst="rect">
              <a:avLst/>
            </a:prstGeom>
            <a:solidFill>
              <a:srgbClr val="3972B6"/>
            </a:solidFill>
            <a:ln w="9525">
              <a:noFill/>
              <a:miter lim="800000"/>
              <a:headEnd/>
              <a:tailEnd/>
            </a:ln>
            <a:effectLst/>
          </p:spPr>
          <p:txBody>
            <a:bodyPr wrap="none" anchor="t"/>
            <a:lstStyle/>
            <a:p>
              <a:pPr marL="257106" indent="-257106">
                <a:buFont typeface="Wingdings" pitchFamily="2" charset="2"/>
                <a:buChar char="§"/>
                <a:defRPr/>
              </a:pPr>
              <a:endParaRPr lang="en-US" altLang="zh-CN" sz="1400" dirty="0">
                <a:solidFill>
                  <a:schemeClr val="bg1"/>
                </a:solidFill>
                <a:latin typeface="+mn-lt"/>
              </a:endParaRPr>
            </a:p>
            <a:p>
              <a:pPr marL="257106" indent="-257106">
                <a:buClr>
                  <a:srgbClr val="CC9900"/>
                </a:buClr>
                <a:buFont typeface="Wingdings" pitchFamily="2" charset="2"/>
                <a:buChar char="§"/>
                <a:defRPr/>
              </a:pPr>
              <a:r>
                <a:rPr lang="zh-CN" altLang="en-US" sz="1400" dirty="0">
                  <a:solidFill>
                    <a:schemeClr val="bg1"/>
                  </a:solidFill>
                  <a:latin typeface="+mn-lt"/>
                </a:rPr>
                <a:t>音视频</a:t>
              </a:r>
            </a:p>
            <a:p>
              <a:pPr marL="257106" indent="-257106">
                <a:buClr>
                  <a:srgbClr val="CC9900"/>
                </a:buClr>
                <a:buFont typeface="Wingdings" pitchFamily="2" charset="2"/>
                <a:buChar char="§"/>
                <a:defRPr/>
              </a:pPr>
              <a:r>
                <a:rPr lang="zh-CN" altLang="en-US" sz="1400" dirty="0">
                  <a:solidFill>
                    <a:schemeClr val="bg1"/>
                  </a:solidFill>
                  <a:latin typeface="+mn-lt"/>
                </a:rPr>
                <a:t>地震勘探</a:t>
              </a:r>
            </a:p>
            <a:p>
              <a:pPr marL="257106" indent="-257106">
                <a:buClr>
                  <a:srgbClr val="CC9900"/>
                </a:buClr>
                <a:buFont typeface="Wingdings" pitchFamily="2" charset="2"/>
                <a:buChar char="§"/>
                <a:defRPr/>
              </a:pPr>
              <a:r>
                <a:rPr lang="zh-CN" altLang="en-US" sz="1400" dirty="0">
                  <a:solidFill>
                    <a:schemeClr val="bg1"/>
                  </a:solidFill>
                  <a:latin typeface="+mn-lt"/>
                </a:rPr>
                <a:t>气象云图</a:t>
              </a:r>
            </a:p>
            <a:p>
              <a:pPr marL="257106" indent="-257106">
                <a:buClr>
                  <a:srgbClr val="CC9900"/>
                </a:buClr>
                <a:buFont typeface="Wingdings" pitchFamily="2" charset="2"/>
                <a:buChar char="§"/>
                <a:defRPr/>
              </a:pPr>
              <a:r>
                <a:rPr lang="zh-CN" altLang="en-US" sz="1400" dirty="0">
                  <a:solidFill>
                    <a:schemeClr val="bg1"/>
                  </a:solidFill>
                  <a:latin typeface="+mn-lt"/>
                </a:rPr>
                <a:t>卫星遥感</a:t>
              </a:r>
            </a:p>
            <a:p>
              <a:pPr marL="257106" indent="-257106">
                <a:buClr>
                  <a:srgbClr val="CC9900"/>
                </a:buClr>
                <a:buFont typeface="Wingdings" pitchFamily="2" charset="2"/>
                <a:buChar char="§"/>
                <a:defRPr/>
              </a:pPr>
              <a:r>
                <a:rPr lang="zh-CN" altLang="en-US" sz="1400" dirty="0">
                  <a:solidFill>
                    <a:schemeClr val="bg1"/>
                  </a:solidFill>
                  <a:latin typeface="+mn-lt"/>
                </a:rPr>
                <a:t>雷达数据</a:t>
              </a:r>
            </a:p>
            <a:p>
              <a:pPr marL="257106" indent="-257106">
                <a:buClr>
                  <a:srgbClr val="CC9900"/>
                </a:buClr>
                <a:buFont typeface="Wingdings" pitchFamily="2" charset="2"/>
                <a:buChar char="§"/>
                <a:defRPr/>
              </a:pPr>
              <a:r>
                <a:rPr lang="zh-CN" altLang="en-US" sz="1400" dirty="0">
                  <a:solidFill>
                    <a:schemeClr val="bg1"/>
                  </a:solidFill>
                  <a:latin typeface="+mn-lt"/>
                </a:rPr>
                <a:t>物联网</a:t>
              </a:r>
            </a:p>
          </p:txBody>
        </p:sp>
        <p:sp>
          <p:nvSpPr>
            <p:cNvPr id="43" name="矩形 42"/>
            <p:cNvSpPr/>
            <p:nvPr/>
          </p:nvSpPr>
          <p:spPr>
            <a:xfrm>
              <a:off x="6901479" y="1808366"/>
              <a:ext cx="1568740" cy="266948"/>
            </a:xfrm>
            <a:prstGeom prst="rect">
              <a:avLst/>
            </a:prstGeom>
            <a:solidFill>
              <a:srgbClr val="3972B6"/>
            </a:solidFill>
            <a:ln>
              <a:noFill/>
            </a:ln>
          </p:spPr>
          <p:txBody>
            <a:bodyPr vert="horz" wrap="square" lIns="82275" tIns="41137" rIns="82275" bIns="41137" numCol="1" rtlCol="0" anchor="t" anchorCtr="0" compatLnSpc="1">
              <a:prstTxWarp prst="textNoShape">
                <a:avLst/>
              </a:prstTxWarp>
            </a:bodyPr>
            <a:lstStyle/>
            <a:p>
              <a:pPr algn="ctr">
                <a:buClr>
                  <a:srgbClr val="CC9900"/>
                </a:buClr>
                <a:defRPr/>
              </a:pPr>
              <a:r>
                <a:rPr lang="zh-CN" altLang="en-US" sz="1400" dirty="0">
                  <a:solidFill>
                    <a:schemeClr val="bg1"/>
                  </a:solidFill>
                  <a:latin typeface="+mn-lt"/>
                </a:rPr>
                <a:t>专业类</a:t>
              </a:r>
              <a:endParaRPr lang="en-US" sz="1400" dirty="0">
                <a:solidFill>
                  <a:schemeClr val="bg1"/>
                </a:solidFill>
                <a:latin typeface="+mn-lt"/>
              </a:endParaRPr>
            </a:p>
          </p:txBody>
        </p:sp>
        <p:sp>
          <p:nvSpPr>
            <p:cNvPr id="44" name="爆炸形 2 43"/>
            <p:cNvSpPr/>
            <p:nvPr/>
          </p:nvSpPr>
          <p:spPr bwMode="auto">
            <a:xfrm>
              <a:off x="6932614" y="3994936"/>
              <a:ext cx="1574731" cy="640027"/>
            </a:xfrm>
            <a:prstGeom prst="irregularSeal2">
              <a:avLst/>
            </a:prstGeom>
            <a:solidFill>
              <a:srgbClr val="3972B6"/>
            </a:solidFill>
            <a:ln>
              <a:noFill/>
            </a:ln>
            <a:effectLst/>
            <a:extLst/>
          </p:spPr>
          <p:txBody>
            <a:bodyPr vert="horz" wrap="square" lIns="82275" tIns="41137" rIns="82275" bIns="41137" numCol="1" rtlCol="0" anchor="t" anchorCtr="0" compatLnSpc="1">
              <a:prstTxWarp prst="textNoShape">
                <a:avLst/>
              </a:prstTxWarp>
            </a:bodyPr>
            <a:lstStyle/>
            <a:p>
              <a:pPr>
                <a:buClr>
                  <a:srgbClr val="CC9900"/>
                </a:buClr>
              </a:pPr>
              <a:r>
                <a:rPr lang="zh-CN" altLang="en-US" sz="1400" dirty="0">
                  <a:solidFill>
                    <a:schemeClr val="bg1"/>
                  </a:solidFill>
                  <a:latin typeface="+mn-lt"/>
                </a:rPr>
                <a:t>非结构化</a:t>
              </a:r>
              <a:endParaRPr lang="en-US" altLang="zh-CN" sz="1400" dirty="0">
                <a:solidFill>
                  <a:schemeClr val="bg1"/>
                </a:solidFill>
                <a:latin typeface="+mn-lt"/>
              </a:endParaRPr>
            </a:p>
          </p:txBody>
        </p:sp>
        <p:pic>
          <p:nvPicPr>
            <p:cNvPr id="223234" name="Picture 2"/>
            <p:cNvPicPr>
              <a:picLocks noChangeAspect="1" noChangeArrowheads="1"/>
            </p:cNvPicPr>
            <p:nvPr/>
          </p:nvPicPr>
          <p:blipFill>
            <a:blip r:embed="rId4" cstate="print"/>
            <a:srcRect/>
            <a:stretch>
              <a:fillRect/>
            </a:stretch>
          </p:blipFill>
          <p:spPr bwMode="auto">
            <a:xfrm>
              <a:off x="7957915" y="4446150"/>
              <a:ext cx="470664" cy="505156"/>
            </a:xfrm>
            <a:prstGeom prst="rect">
              <a:avLst/>
            </a:prstGeom>
            <a:solidFill>
              <a:srgbClr val="3972B6"/>
            </a:solidFill>
            <a:ln w="9525">
              <a:noFill/>
              <a:miter lim="800000"/>
              <a:headEnd/>
              <a:tailEnd/>
            </a:ln>
          </p:spPr>
        </p:pic>
        <p:sp>
          <p:nvSpPr>
            <p:cNvPr id="57" name="Text Box 12"/>
            <p:cNvSpPr txBox="1">
              <a:spLocks noChangeArrowheads="1"/>
            </p:cNvSpPr>
            <p:nvPr/>
          </p:nvSpPr>
          <p:spPr bwMode="auto">
            <a:xfrm>
              <a:off x="6920635" y="3828221"/>
              <a:ext cx="1485450" cy="248851"/>
            </a:xfrm>
            <a:prstGeom prst="rect">
              <a:avLst/>
            </a:prstGeom>
            <a:solidFill>
              <a:srgbClr val="3972B6"/>
            </a:solidFill>
            <a:ln w="9525" algn="ctr">
              <a:noFill/>
              <a:miter lim="800000"/>
              <a:headEnd/>
              <a:tailEnd/>
            </a:ln>
          </p:spPr>
          <p:txBody>
            <a:bodyPr wrap="square">
              <a:spAutoFit/>
            </a:bodyPr>
            <a:lstStyle/>
            <a:p>
              <a:pPr algn="ctr" eaLnBrk="0" hangingPunct="0">
                <a:lnSpc>
                  <a:spcPct val="70000"/>
                </a:lnSpc>
                <a:buClr>
                  <a:srgbClr val="CC9900"/>
                </a:buClr>
              </a:pPr>
              <a:r>
                <a:rPr lang="zh-CN" altLang="en-US" sz="1400" dirty="0">
                  <a:solidFill>
                    <a:schemeClr val="bg1"/>
                  </a:solidFill>
                  <a:latin typeface="+mn-lt"/>
                </a:rPr>
                <a:t>政府</a:t>
              </a:r>
              <a:endParaRPr lang="en-US" altLang="zh-CN" sz="1400" dirty="0">
                <a:solidFill>
                  <a:schemeClr val="bg1"/>
                </a:solidFill>
                <a:latin typeface="+mn-lt"/>
              </a:endParaRPr>
            </a:p>
          </p:txBody>
        </p:sp>
      </p:grpSp>
      <p:sp>
        <p:nvSpPr>
          <p:cNvPr id="58" name="矩形 57"/>
          <p:cNvSpPr/>
          <p:nvPr/>
        </p:nvSpPr>
        <p:spPr>
          <a:xfrm>
            <a:off x="1029925" y="5551839"/>
            <a:ext cx="7376160" cy="584775"/>
          </a:xfrm>
          <a:prstGeom prst="rect">
            <a:avLst/>
          </a:prstGeom>
        </p:spPr>
        <p:txBody>
          <a:bodyPr wrap="square">
            <a:spAutoFit/>
          </a:bodyPr>
          <a:lstStyle/>
          <a:p>
            <a:pPr defTabSz="719898" eaLnBrk="0" hangingPunct="0">
              <a:defRPr/>
            </a:pPr>
            <a:r>
              <a:rPr lang="zh-CN" altLang="en-US" kern="0" dirty="0">
                <a:solidFill>
                  <a:schemeClr val="tx1"/>
                </a:solidFill>
                <a:latin typeface="+mn-lt"/>
              </a:rPr>
              <a:t>电信、金融、政府等行业数据分析的诉求强烈，互联网已开始应用新技术处理价值密度低的大数据</a:t>
            </a:r>
          </a:p>
        </p:txBody>
      </p:sp>
      <p:grpSp>
        <p:nvGrpSpPr>
          <p:cNvPr id="2" name="组合 1"/>
          <p:cNvGrpSpPr/>
          <p:nvPr/>
        </p:nvGrpSpPr>
        <p:grpSpPr>
          <a:xfrm>
            <a:off x="859124" y="1708738"/>
            <a:ext cx="1624644" cy="3342615"/>
            <a:chOff x="360897" y="1708738"/>
            <a:chExt cx="1624644" cy="3342615"/>
          </a:xfrm>
        </p:grpSpPr>
        <p:sp>
          <p:nvSpPr>
            <p:cNvPr id="14" name="AutoShape 9"/>
            <p:cNvSpPr>
              <a:spLocks noChangeArrowheads="1"/>
            </p:cNvSpPr>
            <p:nvPr/>
          </p:nvSpPr>
          <p:spPr bwMode="gray">
            <a:xfrm>
              <a:off x="368607" y="1708738"/>
              <a:ext cx="1616934" cy="3342615"/>
            </a:xfrm>
            <a:prstGeom prst="roundRect">
              <a:avLst>
                <a:gd name="adj" fmla="val 4182"/>
              </a:avLst>
            </a:prstGeom>
            <a:solidFill>
              <a:srgbClr val="3972B6"/>
            </a:solidFill>
            <a:ln>
              <a:noFill/>
            </a:ln>
            <a:effectLst>
              <a:glow rad="228600">
                <a:schemeClr val="accent3">
                  <a:satMod val="175000"/>
                  <a:alpha val="40000"/>
                </a:schemeClr>
              </a:glow>
            </a:effectLst>
            <a:extLst/>
          </p:spPr>
          <p:txBody>
            <a:bodyPr wrap="none" anchor="ctr"/>
            <a:lstStyle/>
            <a:p>
              <a:pPr>
                <a:defRPr/>
              </a:pPr>
              <a:endParaRPr lang="zh-CN" altLang="en-US" sz="1620" kern="0">
                <a:solidFill>
                  <a:schemeClr val="bg1"/>
                </a:solidFill>
                <a:latin typeface="微软雅黑" pitchFamily="34" charset="-122"/>
                <a:ea typeface="微软雅黑" pitchFamily="34" charset="-122"/>
              </a:endParaRPr>
            </a:p>
          </p:txBody>
        </p:sp>
        <p:sp>
          <p:nvSpPr>
            <p:cNvPr id="15" name="Rectangle 10"/>
            <p:cNvSpPr>
              <a:spLocks noChangeArrowheads="1"/>
            </p:cNvSpPr>
            <p:nvPr/>
          </p:nvSpPr>
          <p:spPr bwMode="gray">
            <a:xfrm>
              <a:off x="374821" y="2130904"/>
              <a:ext cx="1610715" cy="2837711"/>
            </a:xfrm>
            <a:prstGeom prst="rect">
              <a:avLst/>
            </a:prstGeom>
            <a:solidFill>
              <a:srgbClr val="3972B6"/>
            </a:solidFill>
            <a:ln w="9525">
              <a:noFill/>
              <a:miter lim="800000"/>
              <a:headEnd/>
              <a:tailEnd/>
            </a:ln>
            <a:effectLst/>
          </p:spPr>
          <p:txBody>
            <a:bodyPr wrap="none" anchor="t"/>
            <a:lstStyle/>
            <a:p>
              <a:pPr marL="257106" indent="-257106">
                <a:buFont typeface="Wingdings" pitchFamily="2" charset="2"/>
                <a:buChar char="§"/>
                <a:defRPr/>
              </a:pPr>
              <a:endParaRPr lang="en-US" altLang="zh-CN" sz="1200" kern="0" dirty="0">
                <a:solidFill>
                  <a:schemeClr val="bg1"/>
                </a:solidFill>
                <a:latin typeface="微软雅黑" pitchFamily="34" charset="-122"/>
                <a:ea typeface="微软雅黑" pitchFamily="34" charset="-122"/>
              </a:endParaRPr>
            </a:p>
            <a:p>
              <a:pPr marL="257106" indent="-257106">
                <a:buClr>
                  <a:srgbClr val="CC9900"/>
                </a:buClr>
                <a:buFont typeface="Wingdings" pitchFamily="2" charset="2"/>
                <a:buChar char="§"/>
                <a:defRPr/>
              </a:pPr>
              <a:r>
                <a:rPr lang="zh-CN" altLang="en-US" sz="1400" dirty="0">
                  <a:solidFill>
                    <a:schemeClr val="bg1"/>
                  </a:solidFill>
                  <a:latin typeface="+mn-lt"/>
                </a:rPr>
                <a:t>经营分析</a:t>
              </a:r>
              <a:endParaRPr lang="en-US" altLang="zh-CN" sz="1400" dirty="0">
                <a:solidFill>
                  <a:schemeClr val="bg1"/>
                </a:solidFill>
                <a:latin typeface="+mn-lt"/>
              </a:endParaRPr>
            </a:p>
            <a:p>
              <a:pPr marL="257106" indent="-257106">
                <a:buClr>
                  <a:srgbClr val="CC9900"/>
                </a:buClr>
                <a:buFont typeface="Wingdings" pitchFamily="2" charset="2"/>
                <a:buChar char="§"/>
                <a:defRPr/>
              </a:pPr>
              <a:r>
                <a:rPr lang="zh-CN" altLang="en-US" sz="1400" dirty="0">
                  <a:solidFill>
                    <a:schemeClr val="bg1"/>
                  </a:solidFill>
                  <a:latin typeface="+mn-lt"/>
                </a:rPr>
                <a:t>电信信令</a:t>
              </a:r>
            </a:p>
            <a:p>
              <a:pPr marL="257106" indent="-257106">
                <a:buClr>
                  <a:srgbClr val="CC9900"/>
                </a:buClr>
                <a:buFont typeface="Wingdings" pitchFamily="2" charset="2"/>
                <a:buChar char="§"/>
                <a:defRPr/>
              </a:pPr>
              <a:r>
                <a:rPr lang="zh-CN" altLang="en-US" sz="1400" dirty="0">
                  <a:solidFill>
                    <a:schemeClr val="bg1"/>
                  </a:solidFill>
                  <a:latin typeface="+mn-lt"/>
                </a:rPr>
                <a:t>金融细账</a:t>
              </a:r>
            </a:p>
            <a:p>
              <a:pPr marL="257106" indent="-257106">
                <a:buClr>
                  <a:srgbClr val="CC9900"/>
                </a:buClr>
                <a:buFont typeface="Wingdings" pitchFamily="2" charset="2"/>
                <a:buChar char="§"/>
                <a:defRPr/>
              </a:pPr>
              <a:r>
                <a:rPr lang="zh-CN" altLang="en-US" sz="1400" dirty="0">
                  <a:solidFill>
                    <a:schemeClr val="bg1"/>
                  </a:solidFill>
                  <a:latin typeface="+mn-lt"/>
                </a:rPr>
                <a:t>金融票据</a:t>
              </a:r>
            </a:p>
            <a:p>
              <a:pPr marL="257106" indent="-257106">
                <a:buClr>
                  <a:srgbClr val="CC9900"/>
                </a:buClr>
                <a:buFont typeface="Wingdings" pitchFamily="2" charset="2"/>
                <a:buChar char="§"/>
                <a:defRPr/>
              </a:pPr>
              <a:r>
                <a:rPr lang="zh-CN" altLang="en-US" sz="1400" dirty="0">
                  <a:solidFill>
                    <a:schemeClr val="bg1"/>
                  </a:solidFill>
                  <a:latin typeface="+mn-lt"/>
                </a:rPr>
                <a:t>电力调度</a:t>
              </a:r>
            </a:p>
            <a:p>
              <a:pPr marL="257106" indent="-257106">
                <a:buClr>
                  <a:srgbClr val="CC9900"/>
                </a:buClr>
                <a:buFont typeface="Wingdings" pitchFamily="2" charset="2"/>
                <a:buChar char="§"/>
                <a:defRPr/>
              </a:pPr>
              <a:r>
                <a:rPr lang="zh-CN" altLang="en-US" sz="1400" dirty="0">
                  <a:solidFill>
                    <a:schemeClr val="bg1"/>
                  </a:solidFill>
                  <a:latin typeface="+mn-lt"/>
                </a:rPr>
                <a:t>智能电网</a:t>
              </a:r>
            </a:p>
          </p:txBody>
        </p:sp>
        <p:pic>
          <p:nvPicPr>
            <p:cNvPr id="17" name="Picture 14" descr="C:\Users\stedart\Pictures\DVD_ART36\Artwork_Imagery\Icons - Illustrations\_ REAL VISTA STYLE\bar chart sales red arrow.png"/>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1322703" y="4502613"/>
              <a:ext cx="381058" cy="511395"/>
            </a:xfrm>
            <a:prstGeom prst="rect">
              <a:avLst/>
            </a:prstGeom>
            <a:solidFill>
              <a:srgbClr val="3972B6"/>
            </a:solidFill>
            <a:ln>
              <a:noFill/>
            </a:ln>
            <a:extLst/>
          </p:spPr>
        </p:pic>
        <p:sp>
          <p:nvSpPr>
            <p:cNvPr id="19" name="矩形 18"/>
            <p:cNvSpPr/>
            <p:nvPr/>
          </p:nvSpPr>
          <p:spPr>
            <a:xfrm>
              <a:off x="377049" y="1791272"/>
              <a:ext cx="1589057" cy="266948"/>
            </a:xfrm>
            <a:prstGeom prst="rect">
              <a:avLst/>
            </a:prstGeom>
            <a:solidFill>
              <a:srgbClr val="3972B6"/>
            </a:solidFill>
            <a:ln>
              <a:noFill/>
            </a:ln>
          </p:spPr>
          <p:txBody>
            <a:bodyPr vert="horz" wrap="square" lIns="82275" tIns="41137" rIns="82275" bIns="41137" numCol="1" rtlCol="0" anchor="t" anchorCtr="0" compatLnSpc="1">
              <a:prstTxWarp prst="textNoShape">
                <a:avLst/>
              </a:prstTxWarp>
            </a:bodyPr>
            <a:lstStyle/>
            <a:p>
              <a:pPr algn="ctr">
                <a:buClr>
                  <a:srgbClr val="CC9900"/>
                </a:buClr>
                <a:defRPr/>
              </a:pPr>
              <a:r>
                <a:rPr lang="zh-CN" altLang="en-US" sz="1400" dirty="0">
                  <a:solidFill>
                    <a:schemeClr val="bg1"/>
                  </a:solidFill>
                  <a:latin typeface="+mn-lt"/>
                </a:rPr>
                <a:t>经营类</a:t>
              </a:r>
              <a:endParaRPr lang="en-US" sz="1400" dirty="0">
                <a:solidFill>
                  <a:schemeClr val="bg1"/>
                </a:solidFill>
                <a:latin typeface="+mn-lt"/>
              </a:endParaRPr>
            </a:p>
          </p:txBody>
        </p:sp>
        <p:sp>
          <p:nvSpPr>
            <p:cNvPr id="54" name="Text Box 12"/>
            <p:cNvSpPr txBox="1">
              <a:spLocks noChangeArrowheads="1"/>
            </p:cNvSpPr>
            <p:nvPr/>
          </p:nvSpPr>
          <p:spPr bwMode="auto">
            <a:xfrm>
              <a:off x="557658" y="3794963"/>
              <a:ext cx="1175884" cy="248851"/>
            </a:xfrm>
            <a:prstGeom prst="rect">
              <a:avLst/>
            </a:prstGeom>
            <a:solidFill>
              <a:srgbClr val="3972B6"/>
            </a:solidFill>
            <a:ln w="9525" algn="ctr">
              <a:noFill/>
              <a:miter lim="800000"/>
              <a:headEnd/>
              <a:tailEnd/>
            </a:ln>
          </p:spPr>
          <p:txBody>
            <a:bodyPr wrap="square">
              <a:spAutoFit/>
            </a:bodyPr>
            <a:lstStyle/>
            <a:p>
              <a:pPr eaLnBrk="0" hangingPunct="0">
                <a:lnSpc>
                  <a:spcPct val="70000"/>
                </a:lnSpc>
                <a:buClr>
                  <a:srgbClr val="CC9900"/>
                </a:buClr>
              </a:pPr>
              <a:r>
                <a:rPr lang="zh-CN" altLang="en-US" sz="1400" dirty="0">
                  <a:solidFill>
                    <a:schemeClr val="bg1"/>
                  </a:solidFill>
                  <a:latin typeface="+mn-lt"/>
                </a:rPr>
                <a:t>电信、金融</a:t>
              </a:r>
              <a:endParaRPr lang="en-US" altLang="zh-CN" sz="1400" dirty="0">
                <a:solidFill>
                  <a:schemeClr val="bg1"/>
                </a:solidFill>
                <a:latin typeface="+mn-lt"/>
              </a:endParaRPr>
            </a:p>
          </p:txBody>
        </p:sp>
        <p:sp>
          <p:nvSpPr>
            <p:cNvPr id="53" name="爆炸形 2 52"/>
            <p:cNvSpPr/>
            <p:nvPr/>
          </p:nvSpPr>
          <p:spPr bwMode="auto">
            <a:xfrm>
              <a:off x="360897" y="3976967"/>
              <a:ext cx="1622398" cy="650071"/>
            </a:xfrm>
            <a:prstGeom prst="irregularSeal2">
              <a:avLst/>
            </a:prstGeom>
            <a:solidFill>
              <a:srgbClr val="3972B6"/>
            </a:solidFill>
            <a:ln>
              <a:noFill/>
            </a:ln>
            <a:effectLst/>
            <a:extLst/>
          </p:spPr>
          <p:txBody>
            <a:bodyPr vert="horz" wrap="square" lIns="82275" tIns="41137" rIns="82275" bIns="41137" numCol="1" rtlCol="0" anchor="t" anchorCtr="0" compatLnSpc="1">
              <a:prstTxWarp prst="textNoShape">
                <a:avLst/>
              </a:prstTxWarp>
            </a:bodyPr>
            <a:lstStyle/>
            <a:p>
              <a:pPr>
                <a:buClr>
                  <a:srgbClr val="CC9900"/>
                </a:buClr>
              </a:pPr>
              <a:r>
                <a:rPr lang="zh-CN" altLang="en-US" sz="1400" dirty="0">
                  <a:solidFill>
                    <a:schemeClr val="bg1"/>
                  </a:solidFill>
                  <a:latin typeface="+mn-lt"/>
                </a:rPr>
                <a:t>结构化</a:t>
              </a:r>
              <a:r>
                <a:rPr lang="en-US" altLang="zh-CN" sz="1400" dirty="0">
                  <a:solidFill>
                    <a:schemeClr val="bg1"/>
                  </a:solidFill>
                  <a:latin typeface="+mn-lt"/>
                </a:rPr>
                <a:t>+</a:t>
              </a:r>
            </a:p>
          </p:txBody>
        </p:sp>
      </p:grpSp>
      <p:sp>
        <p:nvSpPr>
          <p:cNvPr id="28" name="标题 1"/>
          <p:cNvSpPr txBox="1">
            <a:spLocks/>
          </p:cNvSpPr>
          <p:nvPr/>
        </p:nvSpPr>
        <p:spPr bwMode="auto">
          <a:xfrm>
            <a:off x="791579" y="364393"/>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a:lnSpc>
                <a:spcPct val="90000"/>
              </a:lnSpc>
              <a:defRPr/>
            </a:pPr>
            <a:r>
              <a:rPr lang="zh-CN" altLang="en-US" sz="3500" b="0" spc="-100" dirty="0">
                <a:latin typeface="黑体" panose="02010609060101010101" pitchFamily="49" charset="-122"/>
              </a:rPr>
              <a:t>企业级大数据平台应用场景</a:t>
            </a:r>
          </a:p>
        </p:txBody>
      </p:sp>
      <p:sp>
        <p:nvSpPr>
          <p:cNvPr id="32" name="爆炸形 2 31"/>
          <p:cNvSpPr/>
          <p:nvPr/>
        </p:nvSpPr>
        <p:spPr bwMode="auto">
          <a:xfrm>
            <a:off x="4948730" y="3861048"/>
            <a:ext cx="1671758" cy="623343"/>
          </a:xfrm>
          <a:prstGeom prst="irregularSeal2">
            <a:avLst/>
          </a:prstGeom>
          <a:solidFill>
            <a:srgbClr val="3972B6"/>
          </a:solidFill>
          <a:ln>
            <a:noFill/>
          </a:ln>
          <a:effectLst/>
          <a:extLst/>
        </p:spPr>
        <p:txBody>
          <a:bodyPr vert="horz" wrap="square" lIns="82275" tIns="41137" rIns="82275" bIns="41137" numCol="1" rtlCol="0" anchor="t" anchorCtr="0" compatLnSpc="1">
            <a:prstTxWarp prst="textNoShape">
              <a:avLst/>
            </a:prstTxWarp>
          </a:bodyPr>
          <a:lstStyle/>
          <a:p>
            <a:pPr>
              <a:buClr>
                <a:srgbClr val="CC9900"/>
              </a:buClr>
            </a:pPr>
            <a:r>
              <a:rPr lang="zh-CN" altLang="en-US" sz="1400" dirty="0">
                <a:solidFill>
                  <a:schemeClr val="bg1"/>
                </a:solidFill>
                <a:latin typeface="+mn-lt"/>
              </a:rPr>
              <a:t>结构化</a:t>
            </a:r>
            <a:r>
              <a:rPr lang="en-US" altLang="zh-CN" sz="1400" dirty="0">
                <a:solidFill>
                  <a:schemeClr val="bg1"/>
                </a:solidFill>
                <a:latin typeface="+mn-lt"/>
              </a:rPr>
              <a:t>+</a:t>
            </a:r>
            <a:r>
              <a:rPr lang="zh-CN" altLang="en-US" sz="1400" dirty="0">
                <a:solidFill>
                  <a:schemeClr val="bg1"/>
                </a:solidFill>
                <a:latin typeface="+mn-lt"/>
              </a:rPr>
              <a:t>半结构化</a:t>
            </a:r>
            <a:endParaRPr lang="en-US" altLang="zh-CN" sz="1400" dirty="0">
              <a:solidFill>
                <a:schemeClr val="bg1"/>
              </a:solidFill>
              <a:latin typeface="+mn-lt"/>
            </a:endParaRPr>
          </a:p>
        </p:txBody>
      </p:sp>
    </p:spTree>
    <p:extLst>
      <p:ext uri="{BB962C8B-B14F-4D97-AF65-F5344CB8AC3E}">
        <p14:creationId xmlns:p14="http://schemas.microsoft.com/office/powerpoint/2010/main" val="3304365806"/>
      </p:ext>
    </p:extLst>
  </p:cSld>
  <p:clrMapOvr>
    <a:masterClrMapping/>
  </p:clrMapOvr>
  <mc:AlternateContent xmlns:mc="http://schemas.openxmlformats.org/markup-compatibility/2006" xmlns:p14="http://schemas.microsoft.com/office/powerpoint/2010/main">
    <mc:Choice Requires="p14">
      <p:transition spd="slow" p14:dur="1200" advClick="0" advTm="8000">
        <p14:prism/>
      </p:transition>
    </mc:Choice>
    <mc:Fallback xmlns="">
      <p:transition spd="slow" advClick="0" advTm="8000">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7"/>
          <p:cNvGrpSpPr/>
          <p:nvPr/>
        </p:nvGrpSpPr>
        <p:grpSpPr>
          <a:xfrm>
            <a:off x="791579" y="1481299"/>
            <a:ext cx="8527110" cy="4936032"/>
            <a:chOff x="1524005" y="831387"/>
            <a:chExt cx="10207176" cy="6583091"/>
          </a:xfrm>
        </p:grpSpPr>
        <p:grpSp>
          <p:nvGrpSpPr>
            <p:cNvPr id="3" name="组合 17"/>
            <p:cNvGrpSpPr/>
            <p:nvPr/>
          </p:nvGrpSpPr>
          <p:grpSpPr>
            <a:xfrm>
              <a:off x="1961161" y="3212976"/>
              <a:ext cx="1280566" cy="979973"/>
              <a:chOff x="6073595" y="1440915"/>
              <a:chExt cx="3520601" cy="2493734"/>
            </a:xfrm>
          </p:grpSpPr>
          <p:sp>
            <p:nvSpPr>
              <p:cNvPr id="17" name="Freeform 13"/>
              <p:cNvSpPr>
                <a:spLocks/>
              </p:cNvSpPr>
              <p:nvPr/>
            </p:nvSpPr>
            <p:spPr bwMode="auto">
              <a:xfrm>
                <a:off x="6073595" y="1440915"/>
                <a:ext cx="1760301" cy="2493734"/>
              </a:xfrm>
              <a:custGeom>
                <a:avLst/>
                <a:gdLst/>
                <a:ahLst/>
                <a:cxnLst>
                  <a:cxn ang="0">
                    <a:pos x="1698" y="0"/>
                  </a:cxn>
                  <a:cxn ang="0">
                    <a:pos x="1698" y="2268"/>
                  </a:cxn>
                  <a:cxn ang="0">
                    <a:pos x="0" y="1991"/>
                  </a:cxn>
                  <a:cxn ang="0">
                    <a:pos x="718" y="1295"/>
                  </a:cxn>
                  <a:cxn ang="0">
                    <a:pos x="1040" y="555"/>
                  </a:cxn>
                  <a:cxn ang="0">
                    <a:pos x="531" y="555"/>
                  </a:cxn>
                  <a:cxn ang="0">
                    <a:pos x="1698" y="0"/>
                  </a:cxn>
                </a:cxnLst>
                <a:rect l="0" t="0" r="r" b="b"/>
                <a:pathLst>
                  <a:path w="1698" h="2268">
                    <a:moveTo>
                      <a:pt x="1698" y="0"/>
                    </a:moveTo>
                    <a:lnTo>
                      <a:pt x="1698" y="2268"/>
                    </a:lnTo>
                    <a:cubicBezTo>
                      <a:pt x="1698" y="2268"/>
                      <a:pt x="179" y="2200"/>
                      <a:pt x="0" y="1991"/>
                    </a:cubicBezTo>
                    <a:cubicBezTo>
                      <a:pt x="217" y="1767"/>
                      <a:pt x="509" y="1520"/>
                      <a:pt x="718" y="1295"/>
                    </a:cubicBezTo>
                    <a:cubicBezTo>
                      <a:pt x="927" y="1070"/>
                      <a:pt x="1071" y="678"/>
                      <a:pt x="1040" y="555"/>
                    </a:cubicBezTo>
                    <a:lnTo>
                      <a:pt x="531" y="555"/>
                    </a:lnTo>
                    <a:lnTo>
                      <a:pt x="1698" y="0"/>
                    </a:lnTo>
                    <a:close/>
                  </a:path>
                </a:pathLst>
              </a:custGeom>
              <a:gradFill rotWithShape="0">
                <a:gsLst>
                  <a:gs pos="0">
                    <a:srgbClr val="99CC00"/>
                  </a:gs>
                  <a:gs pos="100000">
                    <a:srgbClr val="FFFFFF"/>
                  </a:gs>
                </a:gsLst>
                <a:lin ang="5400000" scaled="1"/>
              </a:gradFill>
              <a:ln w="9525" cap="flat" cmpd="sng">
                <a:noFill/>
                <a:prstDash val="solid"/>
                <a:round/>
                <a:headEnd type="none" w="med" len="med"/>
                <a:tailEnd type="none" w="med" len="med"/>
              </a:ln>
              <a:effectLst>
                <a:outerShdw dist="52363" dir="6242175" algn="ctr" rotWithShape="0">
                  <a:srgbClr val="669900"/>
                </a:outerShdw>
              </a:effectLst>
            </p:spPr>
            <p:txBody>
              <a:bodyPr wrap="none" anchor="ctr"/>
              <a:lstStyle/>
              <a:p>
                <a:pPr>
                  <a:defRPr/>
                </a:pPr>
                <a:endParaRPr lang="zh-CN" altLang="en-US" sz="1200">
                  <a:solidFill>
                    <a:schemeClr val="tx1"/>
                  </a:solidFill>
                  <a:latin typeface="微软雅黑" pitchFamily="34" charset="-122"/>
                  <a:ea typeface="微软雅黑" pitchFamily="34" charset="-122"/>
                </a:endParaRPr>
              </a:p>
            </p:txBody>
          </p:sp>
          <p:sp>
            <p:nvSpPr>
              <p:cNvPr id="18" name="Freeform 19"/>
              <p:cNvSpPr>
                <a:spLocks/>
              </p:cNvSpPr>
              <p:nvPr/>
            </p:nvSpPr>
            <p:spPr bwMode="auto">
              <a:xfrm flipH="1">
                <a:off x="7833897" y="1440915"/>
                <a:ext cx="1760299" cy="2493734"/>
              </a:xfrm>
              <a:custGeom>
                <a:avLst/>
                <a:gdLst/>
                <a:ahLst/>
                <a:cxnLst>
                  <a:cxn ang="0">
                    <a:pos x="1698" y="0"/>
                  </a:cxn>
                  <a:cxn ang="0">
                    <a:pos x="1698" y="2268"/>
                  </a:cxn>
                  <a:cxn ang="0">
                    <a:pos x="0" y="1991"/>
                  </a:cxn>
                  <a:cxn ang="0">
                    <a:pos x="718" y="1295"/>
                  </a:cxn>
                  <a:cxn ang="0">
                    <a:pos x="1040" y="555"/>
                  </a:cxn>
                  <a:cxn ang="0">
                    <a:pos x="531" y="555"/>
                  </a:cxn>
                  <a:cxn ang="0">
                    <a:pos x="1698" y="0"/>
                  </a:cxn>
                </a:cxnLst>
                <a:rect l="0" t="0" r="r" b="b"/>
                <a:pathLst>
                  <a:path w="1698" h="2268">
                    <a:moveTo>
                      <a:pt x="1698" y="0"/>
                    </a:moveTo>
                    <a:lnTo>
                      <a:pt x="1698" y="2268"/>
                    </a:lnTo>
                    <a:cubicBezTo>
                      <a:pt x="1698" y="2268"/>
                      <a:pt x="179" y="2200"/>
                      <a:pt x="0" y="1991"/>
                    </a:cubicBezTo>
                    <a:cubicBezTo>
                      <a:pt x="217" y="1767"/>
                      <a:pt x="509" y="1520"/>
                      <a:pt x="718" y="1295"/>
                    </a:cubicBezTo>
                    <a:cubicBezTo>
                      <a:pt x="927" y="1070"/>
                      <a:pt x="1071" y="678"/>
                      <a:pt x="1040" y="555"/>
                    </a:cubicBezTo>
                    <a:lnTo>
                      <a:pt x="531" y="555"/>
                    </a:lnTo>
                    <a:lnTo>
                      <a:pt x="1698" y="0"/>
                    </a:lnTo>
                    <a:close/>
                  </a:path>
                </a:pathLst>
              </a:custGeom>
              <a:gradFill rotWithShape="0">
                <a:gsLst>
                  <a:gs pos="0">
                    <a:srgbClr val="99CC00"/>
                  </a:gs>
                  <a:gs pos="100000">
                    <a:srgbClr val="FFFFFF"/>
                  </a:gs>
                </a:gsLst>
                <a:lin ang="5400000" scaled="1"/>
              </a:gradFill>
              <a:ln w="9525" cap="flat" cmpd="sng">
                <a:noFill/>
                <a:prstDash val="solid"/>
                <a:round/>
                <a:headEnd type="none" w="med" len="med"/>
                <a:tailEnd type="none" w="med" len="med"/>
              </a:ln>
              <a:effectLst>
                <a:outerShdw dist="50800" dir="5400000" algn="ctr" rotWithShape="0">
                  <a:srgbClr val="669900"/>
                </a:outerShdw>
              </a:effectLst>
            </p:spPr>
            <p:txBody>
              <a:bodyPr wrap="none" anchor="ctr"/>
              <a:lstStyle/>
              <a:p>
                <a:pPr>
                  <a:defRPr/>
                </a:pPr>
                <a:endParaRPr lang="zh-CN" altLang="en-US" sz="1200">
                  <a:solidFill>
                    <a:schemeClr val="tx1"/>
                  </a:solidFill>
                  <a:latin typeface="微软雅黑" pitchFamily="34" charset="-122"/>
                  <a:ea typeface="微软雅黑" pitchFamily="34" charset="-122"/>
                </a:endParaRPr>
              </a:p>
            </p:txBody>
          </p:sp>
        </p:grpSp>
        <p:grpSp>
          <p:nvGrpSpPr>
            <p:cNvPr id="4" name="组合 14"/>
            <p:cNvGrpSpPr/>
            <p:nvPr/>
          </p:nvGrpSpPr>
          <p:grpSpPr>
            <a:xfrm>
              <a:off x="1524005" y="3861048"/>
              <a:ext cx="2068689" cy="2289379"/>
              <a:chOff x="7284645" y="4581128"/>
              <a:chExt cx="2068689" cy="2289379"/>
            </a:xfrm>
          </p:grpSpPr>
          <p:pic>
            <p:nvPicPr>
              <p:cNvPr id="20" name="Picture 3"/>
              <p:cNvPicPr>
                <a:picLocks noChangeAspect="1" noChangeArrowheads="1"/>
              </p:cNvPicPr>
              <p:nvPr/>
            </p:nvPicPr>
            <p:blipFill>
              <a:blip r:embed="rId3" cstate="print"/>
              <a:srcRect/>
              <a:stretch>
                <a:fillRect/>
              </a:stretch>
            </p:blipFill>
            <p:spPr bwMode="auto">
              <a:xfrm>
                <a:off x="7388176" y="4581128"/>
                <a:ext cx="1965158" cy="1386905"/>
              </a:xfrm>
              <a:prstGeom prst="rect">
                <a:avLst/>
              </a:prstGeom>
              <a:noFill/>
              <a:ln w="9525">
                <a:noFill/>
                <a:miter lim="800000"/>
                <a:headEnd/>
                <a:tailEnd/>
              </a:ln>
              <a:effectLst/>
            </p:spPr>
          </p:pic>
          <p:sp>
            <p:nvSpPr>
              <p:cNvPr id="21" name="矩形 20"/>
              <p:cNvSpPr/>
              <p:nvPr/>
            </p:nvSpPr>
            <p:spPr>
              <a:xfrm>
                <a:off x="7284645" y="6172698"/>
                <a:ext cx="1725417" cy="697809"/>
              </a:xfrm>
              <a:prstGeom prst="rect">
                <a:avLst/>
              </a:prstGeom>
            </p:spPr>
            <p:txBody>
              <a:bodyPr wrap="none">
                <a:spAutoFit/>
              </a:bodyPr>
              <a:lstStyle/>
              <a:p>
                <a:pPr algn="ctr"/>
                <a:r>
                  <a:rPr lang="en-US" altLang="zh-CN" sz="1400" kern="0" dirty="0">
                    <a:solidFill>
                      <a:schemeClr val="tx1"/>
                    </a:solidFill>
                    <a:latin typeface="+mn-lt"/>
                  </a:rPr>
                  <a:t>The cave</a:t>
                </a:r>
              </a:p>
              <a:p>
                <a:pPr algn="ctr"/>
                <a:r>
                  <a:rPr lang="en-US" altLang="zh-CN" sz="1400" kern="0" dirty="0">
                    <a:solidFill>
                      <a:schemeClr val="tx1"/>
                    </a:solidFill>
                    <a:latin typeface="+mn-lt"/>
                  </a:rPr>
                  <a:t>(</a:t>
                </a:r>
                <a:r>
                  <a:rPr lang="zh-CN" altLang="en-US" sz="1400" kern="0" dirty="0">
                    <a:solidFill>
                      <a:schemeClr val="tx1"/>
                    </a:solidFill>
                    <a:latin typeface="+mn-lt"/>
                  </a:rPr>
                  <a:t>数据分析中心</a:t>
                </a:r>
                <a:r>
                  <a:rPr lang="en-US" altLang="zh-CN" sz="1400" kern="0" dirty="0">
                    <a:solidFill>
                      <a:schemeClr val="tx1"/>
                    </a:solidFill>
                    <a:latin typeface="+mn-lt"/>
                  </a:rPr>
                  <a:t>)</a:t>
                </a:r>
                <a:endParaRPr lang="zh-CN" altLang="en-US" sz="1400" kern="0" dirty="0">
                  <a:solidFill>
                    <a:schemeClr val="tx1"/>
                  </a:solidFill>
                  <a:latin typeface="+mn-lt"/>
                </a:endParaRPr>
              </a:p>
            </p:txBody>
          </p:sp>
        </p:grpSp>
        <p:pic>
          <p:nvPicPr>
            <p:cNvPr id="22" name="Picture 6"/>
            <p:cNvPicPr>
              <a:picLocks noChangeAspect="1" noChangeArrowheads="1"/>
            </p:cNvPicPr>
            <p:nvPr/>
          </p:nvPicPr>
          <p:blipFill>
            <a:blip r:embed="rId4" cstate="print"/>
            <a:srcRect/>
            <a:stretch>
              <a:fillRect/>
            </a:stretch>
          </p:blipFill>
          <p:spPr bwMode="auto">
            <a:xfrm>
              <a:off x="8807523" y="967188"/>
              <a:ext cx="2016224" cy="1981632"/>
            </a:xfrm>
            <a:prstGeom prst="rect">
              <a:avLst/>
            </a:prstGeom>
            <a:noFill/>
            <a:ln w="9525">
              <a:noFill/>
              <a:miter lim="800000"/>
              <a:headEnd/>
              <a:tailEnd/>
            </a:ln>
            <a:effectLst/>
          </p:spPr>
        </p:pic>
        <p:pic>
          <p:nvPicPr>
            <p:cNvPr id="23" name="Picture 7"/>
            <p:cNvPicPr>
              <a:picLocks noChangeAspect="1" noChangeArrowheads="1"/>
            </p:cNvPicPr>
            <p:nvPr/>
          </p:nvPicPr>
          <p:blipFill>
            <a:blip r:embed="rId5" cstate="print"/>
            <a:srcRect/>
            <a:stretch>
              <a:fillRect/>
            </a:stretch>
          </p:blipFill>
          <p:spPr bwMode="auto">
            <a:xfrm>
              <a:off x="1643102" y="996391"/>
              <a:ext cx="1949592" cy="2144500"/>
            </a:xfrm>
            <a:prstGeom prst="rect">
              <a:avLst/>
            </a:prstGeom>
            <a:noFill/>
            <a:ln w="9525">
              <a:noFill/>
              <a:miter lim="800000"/>
              <a:headEnd/>
              <a:tailEnd/>
            </a:ln>
            <a:effectLst/>
          </p:spPr>
        </p:pic>
        <p:sp>
          <p:nvSpPr>
            <p:cNvPr id="24" name="矩形 23"/>
            <p:cNvSpPr/>
            <p:nvPr/>
          </p:nvSpPr>
          <p:spPr>
            <a:xfrm>
              <a:off x="3883139" y="831387"/>
              <a:ext cx="4536504" cy="820951"/>
            </a:xfrm>
            <a:prstGeom prst="rect">
              <a:avLst/>
            </a:prstGeom>
          </p:spPr>
          <p:txBody>
            <a:bodyPr wrap="square">
              <a:spAutoFit/>
            </a:bodyPr>
            <a:lstStyle/>
            <a:p>
              <a:r>
                <a:rPr lang="zh-CN" altLang="en-US" sz="1400" dirty="0">
                  <a:solidFill>
                    <a:schemeClr val="tx1"/>
                  </a:solidFill>
                  <a:latin typeface="+mn-lt"/>
                </a:rPr>
                <a:t>大数据分析帮助奥巴马竞选筹集</a:t>
              </a:r>
              <a:r>
                <a:rPr lang="en-US" altLang="zh-CN" sz="2000" b="1" dirty="0">
                  <a:solidFill>
                    <a:schemeClr val="tx1"/>
                  </a:solidFill>
                  <a:latin typeface="+mn-lt"/>
                </a:rPr>
                <a:t>10</a:t>
              </a:r>
              <a:r>
                <a:rPr lang="zh-CN" altLang="en-US" sz="2000" b="1" dirty="0">
                  <a:solidFill>
                    <a:schemeClr val="tx1"/>
                  </a:solidFill>
                  <a:latin typeface="+mn-lt"/>
                </a:rPr>
                <a:t>亿美金</a:t>
              </a:r>
              <a:r>
                <a:rPr lang="zh-CN" altLang="en-US" sz="1400" dirty="0">
                  <a:solidFill>
                    <a:schemeClr val="tx1"/>
                  </a:solidFill>
                  <a:latin typeface="+mn-lt"/>
                </a:rPr>
                <a:t>，并保障到最后胜利。</a:t>
              </a:r>
              <a:endParaRPr lang="en-US" altLang="zh-CN" sz="1400" dirty="0">
                <a:solidFill>
                  <a:schemeClr val="tx1"/>
                </a:solidFill>
                <a:latin typeface="+mn-lt"/>
              </a:endParaRPr>
            </a:p>
          </p:txBody>
        </p:sp>
        <p:sp>
          <p:nvSpPr>
            <p:cNvPr id="25" name="矩形 24"/>
            <p:cNvSpPr/>
            <p:nvPr/>
          </p:nvSpPr>
          <p:spPr>
            <a:xfrm>
              <a:off x="3463402" y="6183051"/>
              <a:ext cx="8137302" cy="1231427"/>
            </a:xfrm>
            <a:prstGeom prst="rect">
              <a:avLst/>
            </a:prstGeom>
          </p:spPr>
          <p:txBody>
            <a:bodyPr wrap="square">
              <a:spAutoFit/>
            </a:bodyPr>
            <a:lstStyle/>
            <a:p>
              <a:endParaRPr lang="en-US" altLang="zh-CN" sz="1200" dirty="0">
                <a:solidFill>
                  <a:schemeClr val="tx1"/>
                </a:solidFill>
                <a:latin typeface="微软雅黑" pitchFamily="34" charset="-122"/>
                <a:ea typeface="微软雅黑" pitchFamily="34" charset="-122"/>
              </a:endParaRPr>
            </a:p>
            <a:p>
              <a:r>
                <a:rPr lang="en-US" altLang="zh-CN" sz="1400" dirty="0">
                  <a:solidFill>
                    <a:schemeClr val="tx1"/>
                  </a:solidFill>
                  <a:latin typeface="+mn-lt"/>
                </a:rPr>
                <a:t>“In politics, the era of big data has arrived.”</a:t>
              </a:r>
              <a:br>
                <a:rPr lang="en-US" altLang="zh-CN" sz="1400" dirty="0">
                  <a:solidFill>
                    <a:schemeClr val="tx1"/>
                  </a:solidFill>
                  <a:latin typeface="+mn-lt"/>
                </a:rPr>
              </a:br>
              <a:r>
                <a:rPr lang="en-US" altLang="zh-CN" sz="1400" dirty="0">
                  <a:solidFill>
                    <a:schemeClr val="tx1"/>
                  </a:solidFill>
                  <a:latin typeface="+mn-lt"/>
                </a:rPr>
                <a:t>  By </a:t>
              </a:r>
              <a:r>
                <a:rPr lang="en-US" altLang="zh-CN" sz="1400" dirty="0">
                  <a:solidFill>
                    <a:schemeClr val="tx1"/>
                  </a:solidFill>
                  <a:latin typeface="+mn-lt"/>
                  <a:hlinkClick r:id="rId6" tooltip="Posts by Michael Scherer"/>
                </a:rPr>
                <a:t>Michael Scherer</a:t>
              </a:r>
              <a:r>
                <a:rPr lang="en-US" altLang="zh-CN" sz="1400" dirty="0">
                  <a:solidFill>
                    <a:schemeClr val="tx1"/>
                  </a:solidFill>
                  <a:latin typeface="+mn-lt"/>
                </a:rPr>
                <a:t>, </a:t>
              </a:r>
              <a:r>
                <a:rPr lang="en-US" altLang="zh-CN" sz="1400" i="1" dirty="0">
                  <a:solidFill>
                    <a:schemeClr val="tx1"/>
                  </a:solidFill>
                  <a:latin typeface="+mn-lt"/>
                </a:rPr>
                <a:t>TIME</a:t>
              </a:r>
              <a:endParaRPr lang="zh-CN" altLang="en-US" sz="1400" i="1" dirty="0">
                <a:solidFill>
                  <a:schemeClr val="tx1"/>
                </a:solidFill>
                <a:latin typeface="+mn-lt"/>
              </a:endParaRPr>
            </a:p>
            <a:p>
              <a:endParaRPr lang="zh-CN" altLang="en-US" sz="1400" dirty="0">
                <a:solidFill>
                  <a:schemeClr val="tx1"/>
                </a:solidFill>
                <a:latin typeface="+mn-lt"/>
              </a:endParaRPr>
            </a:p>
          </p:txBody>
        </p:sp>
        <p:sp>
          <p:nvSpPr>
            <p:cNvPr id="26" name="矩形 25"/>
            <p:cNvSpPr/>
            <p:nvPr/>
          </p:nvSpPr>
          <p:spPr>
            <a:xfrm>
              <a:off x="3500117" y="5912680"/>
              <a:ext cx="8231064" cy="533619"/>
            </a:xfrm>
            <a:prstGeom prst="rect">
              <a:avLst/>
            </a:prstGeom>
          </p:spPr>
          <p:txBody>
            <a:bodyPr wrap="square">
              <a:spAutoFit/>
            </a:bodyPr>
            <a:lstStyle/>
            <a:p>
              <a:pPr defTabSz="685229" fontAlgn="auto">
                <a:spcBef>
                  <a:spcPts val="0"/>
                </a:spcBef>
                <a:spcAft>
                  <a:spcPts val="0"/>
                </a:spcAft>
                <a:defRPr/>
              </a:pPr>
              <a:r>
                <a:rPr lang="zh-CN" altLang="en-US" sz="1400" kern="0" dirty="0">
                  <a:solidFill>
                    <a:schemeClr val="tx1"/>
                  </a:solidFill>
                  <a:latin typeface="+mn-lt"/>
                </a:rPr>
                <a:t>如何分析得到这些结果？ 不能说。</a:t>
              </a:r>
              <a:r>
                <a:rPr lang="en-US" altLang="zh-CN" sz="1400" kern="0" dirty="0">
                  <a:solidFill>
                    <a:schemeClr val="tx1"/>
                  </a:solidFill>
                  <a:latin typeface="+mn-lt"/>
                </a:rPr>
                <a:t> “This is our </a:t>
              </a:r>
              <a:r>
                <a:rPr lang="en-US" altLang="zh-CN" sz="2000" b="1" kern="0" dirty="0">
                  <a:solidFill>
                    <a:schemeClr val="tx1"/>
                  </a:solidFill>
                  <a:latin typeface="+mn-lt"/>
                </a:rPr>
                <a:t>Nuclear Code</a:t>
              </a:r>
              <a:r>
                <a:rPr lang="en-US" altLang="zh-CN" sz="1400" kern="0" dirty="0">
                  <a:solidFill>
                    <a:schemeClr val="tx1"/>
                  </a:solidFill>
                  <a:latin typeface="+mn-lt"/>
                </a:rPr>
                <a:t>”. </a:t>
              </a:r>
              <a:endParaRPr lang="zh-CN" altLang="en-US" sz="1400" kern="0" dirty="0">
                <a:solidFill>
                  <a:schemeClr val="tx1"/>
                </a:solidFill>
                <a:latin typeface="+mn-lt"/>
              </a:endParaRPr>
            </a:p>
          </p:txBody>
        </p:sp>
        <p:sp>
          <p:nvSpPr>
            <p:cNvPr id="27" name="内容占位符 2"/>
            <p:cNvSpPr txBox="1">
              <a:spLocks/>
            </p:cNvSpPr>
            <p:nvPr/>
          </p:nvSpPr>
          <p:spPr>
            <a:xfrm>
              <a:off x="3635791" y="1748374"/>
              <a:ext cx="5042438" cy="4609259"/>
            </a:xfrm>
            <a:prstGeom prst="rect">
              <a:avLst/>
            </a:prstGeom>
          </p:spPr>
          <p:txBody>
            <a:bodyPr/>
            <a:lstStyle/>
            <a:p>
              <a:pPr marL="342900" indent="-342900" defTabSz="685229" fontAlgn="auto">
                <a:spcBef>
                  <a:spcPct val="20000"/>
                </a:spcBef>
                <a:spcAft>
                  <a:spcPts val="0"/>
                </a:spcAft>
                <a:buClr>
                  <a:schemeClr val="bg1">
                    <a:lumMod val="50000"/>
                  </a:schemeClr>
                </a:buClr>
                <a:buSzPct val="60000"/>
                <a:buFont typeface="Wingdings" panose="05000000000000000000" pitchFamily="2" charset="2"/>
                <a:buChar char="l"/>
                <a:defRPr/>
              </a:pPr>
              <a:r>
                <a:rPr lang="zh-CN" altLang="en-US" sz="1400" dirty="0">
                  <a:solidFill>
                    <a:schemeClr val="tx1"/>
                  </a:solidFill>
                  <a:latin typeface="+mn-lt"/>
                </a:rPr>
                <a:t>在总统竞选前的</a:t>
              </a:r>
              <a:r>
                <a:rPr lang="en-US" altLang="zh-CN" sz="1400" dirty="0">
                  <a:solidFill>
                    <a:schemeClr val="tx1"/>
                  </a:solidFill>
                  <a:latin typeface="+mn-lt"/>
                </a:rPr>
                <a:t>18</a:t>
              </a:r>
              <a:r>
                <a:rPr lang="zh-CN" altLang="en-US" sz="1400" dirty="0">
                  <a:solidFill>
                    <a:schemeClr val="tx1"/>
                  </a:solidFill>
                  <a:latin typeface="+mn-lt"/>
                </a:rPr>
                <a:t>个月，竞选团队就创建了一个庞大系统，这一系统可以将民调者、注资者、工作人员、消费者、社交媒体以及“摇摆州”主要的民主党投票人的信息进行整合。</a:t>
              </a:r>
              <a:endParaRPr lang="en-US" altLang="zh-CN" sz="1400" dirty="0">
                <a:solidFill>
                  <a:schemeClr val="tx1"/>
                </a:solidFill>
                <a:latin typeface="+mn-lt"/>
              </a:endParaRPr>
            </a:p>
            <a:p>
              <a:pPr marL="342900" indent="-342900" defTabSz="685229">
                <a:spcBef>
                  <a:spcPct val="20000"/>
                </a:spcBef>
                <a:buClr>
                  <a:schemeClr val="bg1">
                    <a:lumMod val="50000"/>
                  </a:schemeClr>
                </a:buClr>
                <a:buSzPct val="60000"/>
                <a:buFont typeface="Wingdings" panose="05000000000000000000" pitchFamily="2" charset="2"/>
                <a:buChar char="l"/>
                <a:defRPr/>
              </a:pPr>
              <a:r>
                <a:rPr lang="zh-CN" altLang="en-US" sz="1400" kern="0" dirty="0">
                  <a:solidFill>
                    <a:schemeClr val="tx1"/>
                  </a:solidFill>
                  <a:latin typeface="+mn-lt"/>
                </a:rPr>
                <a:t>识别“克鲁尼效应”</a:t>
              </a:r>
              <a:r>
                <a:rPr lang="zh-CN" altLang="en-US" dirty="0">
                  <a:solidFill>
                    <a:schemeClr val="tx1"/>
                  </a:solidFill>
                  <a:latin typeface="+mn-lt"/>
                </a:rPr>
                <a:t>，对</a:t>
              </a:r>
              <a:r>
                <a:rPr lang="zh-CN" altLang="en-US" sz="1400" kern="0" dirty="0">
                  <a:solidFill>
                    <a:schemeClr val="tx1"/>
                  </a:solidFill>
                  <a:latin typeface="+mn-lt"/>
                </a:rPr>
                <a:t>西部的</a:t>
              </a:r>
              <a:r>
                <a:rPr lang="en-US" altLang="zh-CN" sz="1400" kern="0" dirty="0">
                  <a:solidFill>
                    <a:schemeClr val="tx1"/>
                  </a:solidFill>
                  <a:latin typeface="+mn-lt"/>
                </a:rPr>
                <a:t> 40</a:t>
              </a:r>
              <a:r>
                <a:rPr lang="zh-CN" altLang="en-US" sz="1400" kern="0" dirty="0">
                  <a:solidFill>
                    <a:schemeClr val="tx1"/>
                  </a:solidFill>
                  <a:latin typeface="+mn-lt"/>
                </a:rPr>
                <a:t>到</a:t>
              </a:r>
              <a:r>
                <a:rPr lang="en-US" altLang="zh-CN" sz="1400" kern="0" dirty="0">
                  <a:solidFill>
                    <a:schemeClr val="tx1"/>
                  </a:solidFill>
                  <a:latin typeface="+mn-lt"/>
                </a:rPr>
                <a:t>49</a:t>
              </a:r>
              <a:r>
                <a:rPr lang="zh-CN" altLang="en-US" sz="1400" kern="0" dirty="0">
                  <a:solidFill>
                    <a:schemeClr val="tx1"/>
                  </a:solidFill>
                  <a:latin typeface="+mn-lt"/>
                </a:rPr>
                <a:t>岁的女性成功募捐。</a:t>
              </a:r>
              <a:endParaRPr lang="en-US" altLang="zh-CN" sz="1400" kern="0" dirty="0">
                <a:solidFill>
                  <a:schemeClr val="tx1"/>
                </a:solidFill>
                <a:latin typeface="+mn-lt"/>
              </a:endParaRPr>
            </a:p>
            <a:p>
              <a:pPr marL="342900" indent="-342900" defTabSz="685229">
                <a:spcBef>
                  <a:spcPct val="20000"/>
                </a:spcBef>
                <a:buClr>
                  <a:schemeClr val="bg1">
                    <a:lumMod val="50000"/>
                  </a:schemeClr>
                </a:buClr>
                <a:buSzPct val="60000"/>
                <a:buFont typeface="Wingdings" panose="05000000000000000000" pitchFamily="2" charset="2"/>
                <a:buChar char="l"/>
                <a:defRPr/>
              </a:pPr>
              <a:r>
                <a:rPr lang="zh-CN" altLang="en-US" sz="1400" kern="0" dirty="0">
                  <a:solidFill>
                    <a:schemeClr val="tx1"/>
                  </a:solidFill>
                  <a:latin typeface="+mn-lt"/>
                </a:rPr>
                <a:t>利用</a:t>
              </a:r>
              <a:r>
                <a:rPr lang="en-US" altLang="zh-CN" sz="1400" kern="0" dirty="0" err="1">
                  <a:solidFill>
                    <a:schemeClr val="tx1"/>
                  </a:solidFill>
                  <a:latin typeface="+mn-lt"/>
                </a:rPr>
                <a:t>Facebook</a:t>
              </a:r>
              <a:r>
                <a:rPr lang="zh-CN" altLang="en-US" sz="1400" kern="0" dirty="0">
                  <a:solidFill>
                    <a:schemeClr val="tx1"/>
                  </a:solidFill>
                  <a:latin typeface="+mn-lt"/>
                </a:rPr>
                <a:t>进行大规模的投票动员。</a:t>
              </a:r>
              <a:endParaRPr lang="en-US" altLang="zh-CN" sz="1400" kern="0" dirty="0">
                <a:solidFill>
                  <a:schemeClr val="tx1"/>
                </a:solidFill>
                <a:latin typeface="+mn-lt"/>
              </a:endParaRPr>
            </a:p>
            <a:p>
              <a:pPr marL="342900" indent="-342900" defTabSz="685229">
                <a:spcBef>
                  <a:spcPct val="20000"/>
                </a:spcBef>
                <a:buClr>
                  <a:schemeClr val="bg1">
                    <a:lumMod val="50000"/>
                  </a:schemeClr>
                </a:buClr>
                <a:buSzPct val="60000"/>
                <a:buFont typeface="Wingdings" panose="05000000000000000000" pitchFamily="2" charset="2"/>
                <a:buChar char="l"/>
                <a:defRPr/>
              </a:pPr>
              <a:r>
                <a:rPr lang="zh-CN" altLang="en-US" sz="1400" kern="0" dirty="0">
                  <a:solidFill>
                    <a:schemeClr val="tx1"/>
                  </a:solidFill>
                  <a:latin typeface="+mn-lt"/>
                </a:rPr>
                <a:t>发现使用</a:t>
              </a:r>
              <a:r>
                <a:rPr lang="en-US" altLang="zh-CN" sz="1400" kern="0" dirty="0">
                  <a:solidFill>
                    <a:schemeClr val="tx1"/>
                  </a:solidFill>
                  <a:latin typeface="+mn-lt"/>
                </a:rPr>
                <a:t>“Quick Donate” </a:t>
              </a:r>
              <a:r>
                <a:rPr lang="zh-CN" altLang="en-US" sz="1400" kern="0" dirty="0">
                  <a:solidFill>
                    <a:schemeClr val="tx1"/>
                  </a:solidFill>
                  <a:latin typeface="+mn-lt"/>
                </a:rPr>
                <a:t>的人捐款比普通捐款者高</a:t>
              </a:r>
              <a:r>
                <a:rPr lang="en-US" altLang="zh-CN" sz="1400" kern="0" dirty="0">
                  <a:solidFill>
                    <a:schemeClr val="tx1"/>
                  </a:solidFill>
                  <a:latin typeface="+mn-lt"/>
                </a:rPr>
                <a:t>4</a:t>
              </a:r>
              <a:r>
                <a:rPr lang="zh-CN" altLang="en-US" sz="1400" kern="0" dirty="0">
                  <a:solidFill>
                    <a:schemeClr val="tx1"/>
                  </a:solidFill>
                  <a:latin typeface="+mn-lt"/>
                </a:rPr>
                <a:t>倍，发起针对性营销，提高使用比例。</a:t>
              </a:r>
              <a:endParaRPr lang="en-US" altLang="zh-CN" sz="1400" kern="0" dirty="0">
                <a:solidFill>
                  <a:schemeClr val="tx1"/>
                </a:solidFill>
                <a:latin typeface="+mn-lt"/>
              </a:endParaRPr>
            </a:p>
            <a:p>
              <a:pPr marL="342900" indent="-342900" defTabSz="685229">
                <a:spcBef>
                  <a:spcPct val="20000"/>
                </a:spcBef>
                <a:buClr>
                  <a:schemeClr val="bg1">
                    <a:lumMod val="50000"/>
                  </a:schemeClr>
                </a:buClr>
                <a:buSzPct val="60000"/>
                <a:buFont typeface="Wingdings" panose="05000000000000000000" pitchFamily="2" charset="2"/>
                <a:buChar char="l"/>
                <a:defRPr/>
              </a:pPr>
              <a:r>
                <a:rPr lang="zh-CN" altLang="en-US" sz="1400" kern="0" dirty="0">
                  <a:solidFill>
                    <a:schemeClr val="tx1"/>
                  </a:solidFill>
                  <a:latin typeface="+mn-lt"/>
                </a:rPr>
                <a:t>模拟</a:t>
              </a:r>
              <a:r>
                <a:rPr lang="en-US" altLang="zh-CN" sz="1400" kern="0" dirty="0">
                  <a:solidFill>
                    <a:schemeClr val="tx1"/>
                  </a:solidFill>
                  <a:latin typeface="+mn-lt"/>
                </a:rPr>
                <a:t>6.6</a:t>
              </a:r>
              <a:r>
                <a:rPr lang="zh-CN" altLang="en-US" sz="1400" kern="0" dirty="0">
                  <a:solidFill>
                    <a:schemeClr val="tx1"/>
                  </a:solidFill>
                  <a:latin typeface="+mn-lt"/>
                </a:rPr>
                <a:t>万次大选，第一次电视辩论失利后，立刻找出 </a:t>
              </a:r>
              <a:r>
                <a:rPr lang="en-US" altLang="zh-CN" sz="1400" kern="0" dirty="0">
                  <a:solidFill>
                    <a:schemeClr val="tx1"/>
                  </a:solidFill>
                  <a:latin typeface="+mn-lt"/>
                </a:rPr>
                <a:t>”</a:t>
              </a:r>
              <a:r>
                <a:rPr lang="zh-CN" altLang="en-US" sz="1400" kern="0" dirty="0">
                  <a:solidFill>
                    <a:schemeClr val="tx1"/>
                  </a:solidFill>
                  <a:latin typeface="+mn-lt"/>
                </a:rPr>
                <a:t>谁改变了立场？</a:t>
              </a:r>
              <a:r>
                <a:rPr lang="en-US" altLang="zh-CN" sz="1400" kern="0" dirty="0">
                  <a:solidFill>
                    <a:schemeClr val="tx1"/>
                  </a:solidFill>
                  <a:latin typeface="+mn-lt"/>
                </a:rPr>
                <a:t>”</a:t>
              </a:r>
              <a:r>
                <a:rPr lang="zh-CN" altLang="en-US" sz="1400" kern="0" dirty="0">
                  <a:solidFill>
                    <a:schemeClr val="tx1"/>
                  </a:solidFill>
                  <a:latin typeface="+mn-lt"/>
                </a:rPr>
                <a:t>。</a:t>
              </a:r>
              <a:endParaRPr lang="en-US" altLang="zh-CN" sz="1400" kern="0" dirty="0">
                <a:solidFill>
                  <a:schemeClr val="tx1"/>
                </a:solidFill>
                <a:latin typeface="+mn-lt"/>
              </a:endParaRPr>
            </a:p>
            <a:p>
              <a:pPr marL="342900" indent="-342900" defTabSz="685229">
                <a:spcBef>
                  <a:spcPct val="20000"/>
                </a:spcBef>
                <a:buClr>
                  <a:schemeClr val="bg1">
                    <a:lumMod val="50000"/>
                  </a:schemeClr>
                </a:buClr>
                <a:buSzPct val="60000"/>
                <a:buFont typeface="Wingdings" panose="05000000000000000000" pitchFamily="2" charset="2"/>
                <a:buChar char="l"/>
                <a:defRPr/>
              </a:pPr>
              <a:r>
                <a:rPr lang="en-US" altLang="zh-CN" sz="1400" kern="0" dirty="0">
                  <a:solidFill>
                    <a:schemeClr val="tx1"/>
                  </a:solidFill>
                  <a:latin typeface="+mn-lt"/>
                </a:rPr>
                <a:t>2012</a:t>
              </a:r>
              <a:r>
                <a:rPr lang="zh-CN" altLang="en-US" sz="1400" kern="0" dirty="0">
                  <a:solidFill>
                    <a:schemeClr val="tx1"/>
                  </a:solidFill>
                  <a:latin typeface="+mn-lt"/>
                </a:rPr>
                <a:t>年选举，数据分析人员的投入是</a:t>
              </a:r>
              <a:r>
                <a:rPr lang="en-US" altLang="zh-CN" sz="1400" kern="0" dirty="0">
                  <a:solidFill>
                    <a:schemeClr val="tx1"/>
                  </a:solidFill>
                  <a:latin typeface="+mn-lt"/>
                </a:rPr>
                <a:t>2008</a:t>
              </a:r>
              <a:r>
                <a:rPr lang="zh-CN" altLang="en-US" sz="1400" kern="0" dirty="0">
                  <a:solidFill>
                    <a:schemeClr val="tx1"/>
                  </a:solidFill>
                  <a:latin typeface="+mn-lt"/>
                </a:rPr>
                <a:t>年的</a:t>
              </a:r>
              <a:r>
                <a:rPr lang="en-US" altLang="zh-CN" sz="1400" kern="0" dirty="0">
                  <a:solidFill>
                    <a:schemeClr val="tx1"/>
                  </a:solidFill>
                  <a:latin typeface="+mn-lt"/>
                </a:rPr>
                <a:t>5</a:t>
              </a:r>
              <a:r>
                <a:rPr lang="zh-CN" altLang="en-US" sz="1400" kern="0" dirty="0">
                  <a:solidFill>
                    <a:schemeClr val="tx1"/>
                  </a:solidFill>
                  <a:latin typeface="+mn-lt"/>
                </a:rPr>
                <a:t>倍。</a:t>
              </a:r>
            </a:p>
          </p:txBody>
        </p:sp>
      </p:grpSp>
      <p:sp>
        <p:nvSpPr>
          <p:cNvPr id="30" name="TextBox 29"/>
          <p:cNvSpPr txBox="1"/>
          <p:nvPr/>
        </p:nvSpPr>
        <p:spPr>
          <a:xfrm>
            <a:off x="6876257" y="3579313"/>
            <a:ext cx="1684360" cy="1361855"/>
          </a:xfrm>
          <a:prstGeom prst="rect">
            <a:avLst/>
          </a:prstGeom>
          <a:noFill/>
        </p:spPr>
        <p:txBody>
          <a:bodyPr wrap="square" lIns="68522" tIns="34262" rIns="68522" bIns="34262" rtlCol="0">
            <a:spAutoFit/>
          </a:bodyPr>
          <a:lstStyle/>
          <a:p>
            <a:r>
              <a:rPr lang="zh-CN" altLang="en-US" sz="1400" b="1" dirty="0">
                <a:solidFill>
                  <a:schemeClr val="tx1"/>
                </a:solidFill>
                <a:latin typeface="+mn-lt"/>
              </a:rPr>
              <a:t>这一切数据深入分析的结果来自于</a:t>
            </a:r>
            <a:r>
              <a:rPr lang="en-US" altLang="zh-CN" sz="1400" b="1" dirty="0">
                <a:solidFill>
                  <a:schemeClr val="tx1"/>
                </a:solidFill>
                <a:latin typeface="+mn-lt"/>
              </a:rPr>
              <a:t>2008</a:t>
            </a:r>
            <a:r>
              <a:rPr lang="zh-CN" altLang="en-US" sz="1400" b="1" dirty="0">
                <a:solidFill>
                  <a:schemeClr val="tx1"/>
                </a:solidFill>
                <a:latin typeface="+mn-lt"/>
              </a:rPr>
              <a:t>年后，分析团队对大量数据库的整合，实现数据信息的整合共享。</a:t>
            </a:r>
          </a:p>
        </p:txBody>
      </p:sp>
      <p:sp>
        <p:nvSpPr>
          <p:cNvPr id="28" name="标题 1"/>
          <p:cNvSpPr txBox="1">
            <a:spLocks/>
          </p:cNvSpPr>
          <p:nvPr/>
        </p:nvSpPr>
        <p:spPr bwMode="auto">
          <a:xfrm>
            <a:off x="791579" y="328389"/>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defRPr/>
            </a:pPr>
            <a:r>
              <a:rPr lang="zh-CN" altLang="en-US" sz="3500" b="0" spc="-100" dirty="0">
                <a:latin typeface="黑体" panose="02010609060101010101" pitchFamily="49" charset="-122"/>
              </a:rPr>
              <a:t>大数据的应用</a:t>
            </a:r>
            <a:r>
              <a:rPr lang="en-US" altLang="zh-CN" sz="3500" b="0" spc="-100" dirty="0">
                <a:latin typeface="黑体" panose="02010609060101010101" pitchFamily="49" charset="-122"/>
              </a:rPr>
              <a:t>—</a:t>
            </a:r>
            <a:r>
              <a:rPr lang="zh-CN" altLang="en-US" sz="3500" b="0" spc="-100" dirty="0">
                <a:latin typeface="黑体" panose="02010609060101010101" pitchFamily="49" charset="-122"/>
              </a:rPr>
              <a:t>政治</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标题 1"/>
          <p:cNvSpPr txBox="1">
            <a:spLocks/>
          </p:cNvSpPr>
          <p:nvPr/>
        </p:nvSpPr>
        <p:spPr bwMode="auto">
          <a:xfrm>
            <a:off x="791579" y="328389"/>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defRPr/>
            </a:pPr>
            <a:r>
              <a:rPr lang="zh-CN" altLang="en-US" sz="3500" b="0" spc="-100" dirty="0">
                <a:latin typeface="黑体" panose="02010609060101010101" pitchFamily="49" charset="-122"/>
              </a:rPr>
              <a:t>大数据的应用</a:t>
            </a:r>
            <a:r>
              <a:rPr lang="en-US" altLang="zh-CN" sz="3500" b="0" spc="-100" dirty="0">
                <a:latin typeface="黑体" panose="02010609060101010101" pitchFamily="49" charset="-122"/>
              </a:rPr>
              <a:t>--</a:t>
            </a:r>
            <a:r>
              <a:rPr lang="zh-CN" altLang="en-US" sz="3500" b="0" spc="-100" dirty="0">
                <a:latin typeface="黑体" panose="02010609060101010101" pitchFamily="49" charset="-122"/>
              </a:rPr>
              <a:t>政府公安</a:t>
            </a:r>
          </a:p>
        </p:txBody>
      </p:sp>
      <p:pic>
        <p:nvPicPr>
          <p:cNvPr id="5" name="图片 4"/>
          <p:cNvPicPr>
            <a:picLocks noChangeAspect="1"/>
          </p:cNvPicPr>
          <p:nvPr/>
        </p:nvPicPr>
        <p:blipFill>
          <a:blip r:embed="rId2" cstate="print"/>
          <a:stretch>
            <a:fillRect/>
          </a:stretch>
        </p:blipFill>
        <p:spPr>
          <a:xfrm>
            <a:off x="899790" y="1527227"/>
            <a:ext cx="7668654" cy="4170025"/>
          </a:xfrm>
          <a:prstGeom prst="rect">
            <a:avLst/>
          </a:prstGeom>
        </p:spPr>
      </p:pic>
    </p:spTree>
    <p:extLst>
      <p:ext uri="{BB962C8B-B14F-4D97-AF65-F5344CB8AC3E}">
        <p14:creationId xmlns:p14="http://schemas.microsoft.com/office/powerpoint/2010/main" val="402958787"/>
      </p:ext>
    </p:extLst>
  </p:cSld>
  <p:clrMapOvr>
    <a:masterClrMapping/>
  </p:clrMapOvr>
  <mc:AlternateContent xmlns:mc="http://schemas.openxmlformats.org/markup-compatibility/2006" xmlns:p14="http://schemas.microsoft.com/office/powerpoint/2010/main">
    <mc:Choice Requires="p14">
      <p:transition spd="slow" p14:dur="1200" advClick="0" advTm="8000">
        <p14:prism/>
      </p:transition>
    </mc:Choice>
    <mc:Fallback xmlns="">
      <p:transition spd="slow" advClick="0" advTm="8000">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defRPr/>
            </a:pPr>
            <a:r>
              <a:rPr lang="zh-CN" altLang="en-US" sz="3500" b="0" spc="-100" dirty="0">
                <a:latin typeface="黑体" panose="02010609060101010101" pitchFamily="49" charset="-122"/>
              </a:rPr>
              <a:t>大数据的应用</a:t>
            </a:r>
            <a:r>
              <a:rPr lang="en-US" altLang="zh-CN" sz="3500" b="0" spc="-100" dirty="0">
                <a:latin typeface="黑体" panose="02010609060101010101" pitchFamily="49" charset="-122"/>
              </a:rPr>
              <a:t>—</a:t>
            </a:r>
            <a:r>
              <a:rPr lang="zh-CN" altLang="en-US" sz="3500" b="0" spc="-100" dirty="0">
                <a:latin typeface="黑体" panose="02010609060101010101" pitchFamily="49" charset="-122"/>
              </a:rPr>
              <a:t>金融</a:t>
            </a:r>
          </a:p>
        </p:txBody>
      </p:sp>
      <p:pic>
        <p:nvPicPr>
          <p:cNvPr id="57" name="图片 56"/>
          <p:cNvPicPr>
            <a:picLocks noChangeAspect="1"/>
          </p:cNvPicPr>
          <p:nvPr/>
        </p:nvPicPr>
        <p:blipFill>
          <a:blip r:embed="rId2" cstate="print"/>
          <a:stretch>
            <a:fillRect/>
          </a:stretch>
        </p:blipFill>
        <p:spPr>
          <a:xfrm>
            <a:off x="755651" y="1376363"/>
            <a:ext cx="7848600" cy="4824412"/>
          </a:xfrm>
          <a:prstGeom prst="rect">
            <a:avLst/>
          </a:prstGeom>
        </p:spPr>
      </p:pic>
    </p:spTree>
    <p:extLst>
      <p:ext uri="{BB962C8B-B14F-4D97-AF65-F5344CB8AC3E}">
        <p14:creationId xmlns:p14="http://schemas.microsoft.com/office/powerpoint/2010/main" val="32172587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8" descr="华尔街"/>
          <p:cNvPicPr>
            <a:picLocks noChangeAspect="1" noChangeArrowheads="1"/>
          </p:cNvPicPr>
          <p:nvPr/>
        </p:nvPicPr>
        <p:blipFill>
          <a:blip r:embed="rId2" cstate="print"/>
          <a:srcRect/>
          <a:stretch>
            <a:fillRect/>
          </a:stretch>
        </p:blipFill>
        <p:spPr bwMode="auto">
          <a:xfrm>
            <a:off x="4608513" y="2314082"/>
            <a:ext cx="3923927" cy="3347166"/>
          </a:xfrm>
          <a:prstGeom prst="rect">
            <a:avLst/>
          </a:prstGeom>
          <a:noFill/>
          <a:ln w="9525">
            <a:noFill/>
            <a:miter lim="800000"/>
            <a:headEnd/>
            <a:tailEnd/>
          </a:ln>
        </p:spPr>
      </p:pic>
      <p:sp>
        <p:nvSpPr>
          <p:cNvPr id="64517" name="Rectangle 4"/>
          <p:cNvSpPr>
            <a:spLocks noChangeArrowheads="1"/>
          </p:cNvSpPr>
          <p:nvPr/>
        </p:nvSpPr>
        <p:spPr bwMode="auto">
          <a:xfrm>
            <a:off x="755650" y="2297888"/>
            <a:ext cx="3852863" cy="3323987"/>
          </a:xfrm>
          <a:prstGeom prst="rect">
            <a:avLst/>
          </a:prstGeom>
          <a:noFill/>
          <a:ln w="9525" algn="ctr">
            <a:noFill/>
            <a:miter lim="800000"/>
            <a:headEnd/>
            <a:tailEnd/>
          </a:ln>
        </p:spPr>
        <p:txBody>
          <a:bodyPr wrap="square" anchor="ctr">
            <a:spAutoFit/>
          </a:bodyPr>
          <a:lstStyle/>
          <a:p>
            <a:pPr>
              <a:lnSpc>
                <a:spcPct val="150000"/>
              </a:lnSpc>
            </a:pPr>
            <a:r>
              <a:rPr lang="zh-CN" altLang="en-US" sz="1200" dirty="0">
                <a:solidFill>
                  <a:schemeClr val="tx1"/>
                </a:solidFill>
                <a:latin typeface="宋体" charset="-122"/>
              </a:rPr>
              <a:t>    </a:t>
            </a:r>
            <a:r>
              <a:rPr lang="zh-CN" altLang="en-US" sz="1400" dirty="0">
                <a:solidFill>
                  <a:schemeClr val="tx1"/>
                </a:solidFill>
                <a:latin typeface="+mn-lt"/>
              </a:rPr>
              <a:t>华尔街“德温特资本市场”公司首席执行官保罗</a:t>
            </a:r>
            <a:r>
              <a:rPr lang="en-US" altLang="zh-CN" sz="1400" dirty="0">
                <a:solidFill>
                  <a:schemeClr val="tx1"/>
                </a:solidFill>
                <a:latin typeface="+mn-lt"/>
              </a:rPr>
              <a:t>·</a:t>
            </a:r>
            <a:r>
              <a:rPr lang="zh-CN" altLang="en-US" sz="1400" dirty="0">
                <a:solidFill>
                  <a:schemeClr val="tx1"/>
                </a:solidFill>
                <a:latin typeface="+mn-lt"/>
              </a:rPr>
              <a:t>霍廷每天的工作之一，就是利用电脑程序分析全球</a:t>
            </a:r>
            <a:r>
              <a:rPr lang="en-US" altLang="zh-CN" sz="1400" b="1" dirty="0">
                <a:solidFill>
                  <a:schemeClr val="tx1"/>
                </a:solidFill>
                <a:latin typeface="+mn-lt"/>
              </a:rPr>
              <a:t>3.4</a:t>
            </a:r>
            <a:r>
              <a:rPr lang="zh-CN" altLang="en-US" sz="1400" b="1" dirty="0">
                <a:solidFill>
                  <a:schemeClr val="tx1"/>
                </a:solidFill>
                <a:latin typeface="+mn-lt"/>
              </a:rPr>
              <a:t>亿微博账户的留言</a:t>
            </a:r>
            <a:r>
              <a:rPr lang="zh-CN" altLang="en-US" sz="1400" dirty="0">
                <a:solidFill>
                  <a:schemeClr val="tx1"/>
                </a:solidFill>
                <a:latin typeface="+mn-lt"/>
              </a:rPr>
              <a:t>，进而判断民众情绪，再以“</a:t>
            </a:r>
            <a:r>
              <a:rPr lang="en-US" altLang="zh-CN" sz="1400" dirty="0">
                <a:solidFill>
                  <a:schemeClr val="tx1"/>
                </a:solidFill>
                <a:latin typeface="+mn-lt"/>
              </a:rPr>
              <a:t>1”</a:t>
            </a:r>
            <a:r>
              <a:rPr lang="zh-CN" altLang="en-US" sz="1400" dirty="0">
                <a:solidFill>
                  <a:schemeClr val="tx1"/>
                </a:solidFill>
                <a:latin typeface="+mn-lt"/>
              </a:rPr>
              <a:t>到“</a:t>
            </a:r>
            <a:r>
              <a:rPr lang="en-US" altLang="zh-CN" sz="1400" dirty="0">
                <a:solidFill>
                  <a:schemeClr val="tx1"/>
                </a:solidFill>
                <a:latin typeface="+mn-lt"/>
              </a:rPr>
              <a:t>50” </a:t>
            </a:r>
            <a:r>
              <a:rPr lang="zh-CN" altLang="en-US" sz="1400" dirty="0">
                <a:solidFill>
                  <a:schemeClr val="tx1"/>
                </a:solidFill>
                <a:latin typeface="+mn-lt"/>
              </a:rPr>
              <a:t>进行打分。根据打分结果，霍廷再决定如何处理手中数以百万美元计的股票。霍廷的判断原则很简单：如果所有人似乎都高兴，那就买入；如果大家的焦虑情绪上升，那就抛售。</a:t>
            </a:r>
          </a:p>
          <a:p>
            <a:pPr>
              <a:lnSpc>
                <a:spcPct val="150000"/>
              </a:lnSpc>
            </a:pPr>
            <a:r>
              <a:rPr lang="zh-CN" altLang="en-US" sz="1400" dirty="0">
                <a:solidFill>
                  <a:schemeClr val="tx1"/>
                </a:solidFill>
                <a:latin typeface="+mn-lt"/>
              </a:rPr>
              <a:t>    这一招收效显著</a:t>
            </a:r>
            <a:r>
              <a:rPr lang="en-US" altLang="zh-CN" sz="1400" dirty="0">
                <a:solidFill>
                  <a:schemeClr val="tx1"/>
                </a:solidFill>
                <a:latin typeface="+mn-lt"/>
              </a:rPr>
              <a:t>——</a:t>
            </a:r>
            <a:r>
              <a:rPr lang="zh-CN" altLang="en-US" sz="1400" dirty="0">
                <a:solidFill>
                  <a:schemeClr val="tx1"/>
                </a:solidFill>
                <a:latin typeface="+mn-lt"/>
              </a:rPr>
              <a:t>当年第一季度，霍廷的公司获得了</a:t>
            </a:r>
            <a:r>
              <a:rPr lang="en-US" altLang="zh-CN" sz="1400" b="1" dirty="0">
                <a:solidFill>
                  <a:schemeClr val="tx1"/>
                </a:solidFill>
                <a:latin typeface="+mn-lt"/>
              </a:rPr>
              <a:t>7%</a:t>
            </a:r>
            <a:r>
              <a:rPr lang="zh-CN" altLang="en-US" sz="1400" b="1" dirty="0">
                <a:solidFill>
                  <a:schemeClr val="tx1"/>
                </a:solidFill>
                <a:latin typeface="+mn-lt"/>
              </a:rPr>
              <a:t>的收益率</a:t>
            </a:r>
            <a:r>
              <a:rPr lang="zh-CN" altLang="en-US" sz="1400" dirty="0">
                <a:solidFill>
                  <a:schemeClr val="tx1"/>
                </a:solidFill>
                <a:latin typeface="+mn-lt"/>
              </a:rPr>
              <a:t>。  </a:t>
            </a:r>
          </a:p>
        </p:txBody>
      </p:sp>
      <p:sp>
        <p:nvSpPr>
          <p:cNvPr id="64518" name="WordArt 7"/>
          <p:cNvSpPr>
            <a:spLocks noChangeArrowheads="1" noChangeShapeType="1" noTextEdit="1"/>
          </p:cNvSpPr>
          <p:nvPr/>
        </p:nvSpPr>
        <p:spPr bwMode="auto">
          <a:xfrm>
            <a:off x="1079612" y="1478834"/>
            <a:ext cx="6121400" cy="540403"/>
          </a:xfrm>
          <a:prstGeom prst="rect">
            <a:avLst/>
          </a:prstGeom>
        </p:spPr>
        <p:txBody>
          <a:bodyPr wrap="none" fromWordArt="1">
            <a:prstTxWarp prst="textPlain">
              <a:avLst>
                <a:gd name="adj" fmla="val 50000"/>
              </a:avLst>
            </a:prstTxWarp>
          </a:bodyPr>
          <a:lstStyle/>
          <a:p>
            <a:pPr algn="ctr"/>
            <a:r>
              <a:rPr lang="zh-CN" altLang="en-US" sz="2699"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atin typeface="+mn-lt"/>
              </a:rPr>
              <a:t>你开心他就买，你焦虑他就抛！</a:t>
            </a:r>
          </a:p>
        </p:txBody>
      </p:sp>
      <p:sp>
        <p:nvSpPr>
          <p:cNvPr id="6" name="标题 1"/>
          <p:cNvSpPr txBox="1">
            <a:spLocks/>
          </p:cNvSpPr>
          <p:nvPr/>
        </p:nvSpPr>
        <p:spPr bwMode="auto">
          <a:xfrm>
            <a:off x="791579" y="364393"/>
            <a:ext cx="8532949"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defRPr/>
            </a:pPr>
            <a:r>
              <a:rPr lang="zh-CN" altLang="en-US" sz="3500" b="0" spc="-100" dirty="0">
                <a:latin typeface="黑体" panose="02010609060101010101" pitchFamily="49" charset="-122"/>
              </a:rPr>
              <a:t>大数据应用金融的案例（</a:t>
            </a:r>
            <a:r>
              <a:rPr lang="en-US" altLang="zh-CN" sz="3500" b="0" spc="-100" dirty="0">
                <a:latin typeface="+mj-lt"/>
              </a:rPr>
              <a:t>1</a:t>
            </a:r>
            <a:r>
              <a:rPr lang="zh-CN" altLang="en-US" sz="3500" b="0" spc="-100" dirty="0">
                <a:latin typeface="+mj-lt"/>
              </a:rPr>
              <a: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83568" y="1349709"/>
            <a:ext cx="8193088" cy="3468578"/>
          </a:xfrm>
        </p:spPr>
        <p:txBody>
          <a:bodyPr/>
          <a:lstStyle/>
          <a:p>
            <a:r>
              <a:rPr lang="zh-CN" altLang="en-US" sz="2099" dirty="0">
                <a:ea typeface="+mn-ea"/>
              </a:rPr>
              <a:t>数据准备</a:t>
            </a:r>
            <a:endParaRPr lang="en-US" altLang="zh-CN" sz="2099" dirty="0">
              <a:ea typeface="+mn-ea"/>
            </a:endParaRPr>
          </a:p>
          <a:p>
            <a:pPr lvl="1"/>
            <a:r>
              <a:rPr lang="zh-CN" altLang="en-US" sz="1400" kern="1200" dirty="0">
                <a:solidFill>
                  <a:srgbClr val="000000"/>
                </a:solidFill>
                <a:sym typeface="Lucida Grande"/>
              </a:rPr>
              <a:t>小微贷：</a:t>
            </a:r>
            <a:r>
              <a:rPr lang="en-US" altLang="zh-CN" sz="1400" kern="1200" dirty="0">
                <a:solidFill>
                  <a:srgbClr val="000000"/>
                </a:solidFill>
                <a:sym typeface="Lucida Grande"/>
              </a:rPr>
              <a:t>2012.04~2013.07</a:t>
            </a:r>
            <a:r>
              <a:rPr lang="zh-CN" altLang="en-US" sz="1400" kern="1200" dirty="0">
                <a:solidFill>
                  <a:srgbClr val="000000"/>
                </a:solidFill>
                <a:sym typeface="Lucida Grande"/>
              </a:rPr>
              <a:t>，</a:t>
            </a:r>
            <a:r>
              <a:rPr lang="en-US" altLang="zh-CN" sz="1400" kern="1200" dirty="0">
                <a:solidFill>
                  <a:srgbClr val="000000"/>
                </a:solidFill>
                <a:sym typeface="Lucida Grande"/>
              </a:rPr>
              <a:t>10458</a:t>
            </a:r>
            <a:r>
              <a:rPr lang="zh-CN" altLang="en-US" sz="1400" kern="1200" dirty="0">
                <a:solidFill>
                  <a:srgbClr val="000000"/>
                </a:solidFill>
                <a:sym typeface="Lucida Grande"/>
              </a:rPr>
              <a:t>个</a:t>
            </a:r>
            <a:endParaRPr lang="en-US" altLang="zh-CN" sz="1400" kern="1200" dirty="0">
              <a:solidFill>
                <a:srgbClr val="000000"/>
              </a:solidFill>
              <a:sym typeface="Lucida Grande"/>
            </a:endParaRPr>
          </a:p>
          <a:p>
            <a:pPr lvl="1"/>
            <a:r>
              <a:rPr lang="zh-CN" altLang="en-US" sz="1400" kern="1200" dirty="0">
                <a:solidFill>
                  <a:srgbClr val="000000"/>
                </a:solidFill>
                <a:sym typeface="Lucida Grande"/>
              </a:rPr>
              <a:t>非小微贷：分行提供的非小微贷数据，</a:t>
            </a:r>
            <a:r>
              <a:rPr lang="en-US" altLang="zh-CN" sz="1400" kern="1200" dirty="0">
                <a:solidFill>
                  <a:srgbClr val="000000"/>
                </a:solidFill>
                <a:sym typeface="Lucida Grande"/>
              </a:rPr>
              <a:t>12000</a:t>
            </a:r>
            <a:r>
              <a:rPr lang="zh-CN" altLang="en-US" sz="1400" kern="1200" dirty="0">
                <a:solidFill>
                  <a:srgbClr val="000000"/>
                </a:solidFill>
                <a:sym typeface="Lucida Grande"/>
              </a:rPr>
              <a:t>个；</a:t>
            </a:r>
            <a:endParaRPr lang="en-US" altLang="zh-CN" sz="1400" kern="1200" dirty="0">
              <a:solidFill>
                <a:srgbClr val="000000"/>
              </a:solidFill>
              <a:sym typeface="Lucida Grande"/>
            </a:endParaRPr>
          </a:p>
          <a:p>
            <a:r>
              <a:rPr lang="zh-CN" altLang="en-US" sz="2099" dirty="0">
                <a:ea typeface="+mn-ea"/>
              </a:rPr>
              <a:t>执行效果</a:t>
            </a:r>
            <a:endParaRPr lang="en-US" altLang="zh-CN" sz="2099" dirty="0">
              <a:ea typeface="+mn-ea"/>
            </a:endParaRPr>
          </a:p>
          <a:p>
            <a:pPr marL="0" indent="0">
              <a:buNone/>
            </a:pPr>
            <a:endParaRPr lang="en-US" altLang="zh-CN" dirty="0"/>
          </a:p>
        </p:txBody>
      </p:sp>
      <p:sp>
        <p:nvSpPr>
          <p:cNvPr id="6" name="Title 1"/>
          <p:cNvSpPr txBox="1">
            <a:spLocks/>
          </p:cNvSpPr>
          <p:nvPr/>
        </p:nvSpPr>
        <p:spPr>
          <a:xfrm>
            <a:off x="5673957" y="1463777"/>
            <a:ext cx="2592288" cy="378273"/>
          </a:xfrm>
          <a:prstGeom prst="rect">
            <a:avLst/>
          </a:prstGeom>
        </p:spPr>
        <p:txBody>
          <a:bodyPr lIns="91427" tIns="45714" rIns="91427" bIns="45714"/>
          <a:lstStyle/>
          <a:p>
            <a:pPr defTabSz="914270" eaLnBrk="0" hangingPunct="0">
              <a:defRPr/>
            </a:pPr>
            <a:r>
              <a:rPr lang="zh-CN" altLang="en-US" b="1" kern="0" dirty="0">
                <a:solidFill>
                  <a:srgbClr val="990000"/>
                </a:solidFill>
                <a:latin typeface="+mn-lt"/>
                <a:cs typeface="Arial" pitchFamily="34" charset="0"/>
              </a:rPr>
              <a:t>小微贷倾向预测模型</a:t>
            </a:r>
          </a:p>
        </p:txBody>
      </p:sp>
      <p:pic>
        <p:nvPicPr>
          <p:cNvPr id="8" name="Picture 14" descr="C:\Users\z00241172\AppData\Local\Microsoft\Windows\Temporary Internet Files\Content.Outlook\1ES08AWT\2 (3).png"/>
          <p:cNvPicPr>
            <a:picLocks noChangeAspect="1" noChangeArrowheads="1"/>
          </p:cNvPicPr>
          <p:nvPr/>
        </p:nvPicPr>
        <p:blipFill>
          <a:blip r:embed="rId2" cstate="print"/>
          <a:srcRect/>
          <a:stretch>
            <a:fillRect/>
          </a:stretch>
        </p:blipFill>
        <p:spPr bwMode="auto">
          <a:xfrm>
            <a:off x="4326354" y="3208692"/>
            <a:ext cx="1212371" cy="1212055"/>
          </a:xfrm>
          <a:prstGeom prst="rect">
            <a:avLst/>
          </a:prstGeom>
          <a:noFill/>
        </p:spPr>
      </p:pic>
      <p:sp>
        <p:nvSpPr>
          <p:cNvPr id="9" name="Right Arrow 15"/>
          <p:cNvSpPr/>
          <p:nvPr/>
        </p:nvSpPr>
        <p:spPr bwMode="auto">
          <a:xfrm>
            <a:off x="5462254" y="3706687"/>
            <a:ext cx="423407" cy="37038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914270">
              <a:spcBef>
                <a:spcPct val="50000"/>
              </a:spcBef>
            </a:pPr>
            <a:endParaRPr kumimoji="1" lang="zh-CN" altLang="en-US" sz="225" dirty="0">
              <a:solidFill>
                <a:srgbClr val="FFFFFF"/>
              </a:solidFill>
              <a:latin typeface="Arial" charset="0"/>
              <a:ea typeface="华文细黑" pitchFamily="2" charset="-122"/>
            </a:endParaRPr>
          </a:p>
        </p:txBody>
      </p:sp>
      <p:sp>
        <p:nvSpPr>
          <p:cNvPr id="10" name="TextBox 9"/>
          <p:cNvSpPr txBox="1"/>
          <p:nvPr/>
        </p:nvSpPr>
        <p:spPr>
          <a:xfrm>
            <a:off x="4257849" y="4496597"/>
            <a:ext cx="1583620" cy="738664"/>
          </a:xfrm>
          <a:prstGeom prst="rect">
            <a:avLst/>
          </a:prstGeom>
          <a:noFill/>
        </p:spPr>
        <p:txBody>
          <a:bodyPr wrap="square" rtlCol="0">
            <a:spAutoFit/>
          </a:bodyPr>
          <a:lstStyle/>
          <a:p>
            <a:r>
              <a:rPr lang="zh-CN" altLang="en-US" sz="1400" dirty="0">
                <a:latin typeface="+mn-lt"/>
              </a:rPr>
              <a:t>基于</a:t>
            </a:r>
            <a:r>
              <a:rPr lang="en-US" altLang="zh-CN" sz="1400" dirty="0">
                <a:latin typeface="+mn-lt"/>
              </a:rPr>
              <a:t>Z</a:t>
            </a:r>
            <a:r>
              <a:rPr lang="zh-CN" altLang="en-US" sz="1400" dirty="0">
                <a:latin typeface="+mn-lt"/>
              </a:rPr>
              <a:t>银行客户模型，挖掘出</a:t>
            </a:r>
            <a:r>
              <a:rPr lang="en-US" altLang="zh-CN" sz="1400" dirty="0">
                <a:latin typeface="+mn-lt"/>
              </a:rPr>
              <a:t>14000</a:t>
            </a:r>
            <a:r>
              <a:rPr lang="zh-CN" altLang="en-US" sz="1400" dirty="0">
                <a:latin typeface="+mn-lt"/>
              </a:rPr>
              <a:t>维客户特征</a:t>
            </a:r>
            <a:endParaRPr lang="en-US" sz="1400" dirty="0">
              <a:latin typeface="+mn-lt"/>
            </a:endParaRPr>
          </a:p>
        </p:txBody>
      </p:sp>
      <p:grpSp>
        <p:nvGrpSpPr>
          <p:cNvPr id="2" name="Group 19"/>
          <p:cNvGrpSpPr/>
          <p:nvPr/>
        </p:nvGrpSpPr>
        <p:grpSpPr>
          <a:xfrm>
            <a:off x="5518398" y="1981308"/>
            <a:ext cx="1789389" cy="837000"/>
            <a:chOff x="331031" y="1264196"/>
            <a:chExt cx="3651814" cy="1708608"/>
          </a:xfrm>
        </p:grpSpPr>
        <p:pic>
          <p:nvPicPr>
            <p:cNvPr id="24" name="Picture 4" descr="C:\Users\z00241172\AppData\Local\Microsoft\Windows\Temporary Internet Files\Content.Outlook\1ES08AWT\1 (3).png"/>
            <p:cNvPicPr>
              <a:picLocks noChangeAspect="1" noChangeArrowheads="1"/>
            </p:cNvPicPr>
            <p:nvPr/>
          </p:nvPicPr>
          <p:blipFill>
            <a:blip r:embed="rId3" cstate="print"/>
            <a:srcRect/>
            <a:stretch>
              <a:fillRect/>
            </a:stretch>
          </p:blipFill>
          <p:spPr bwMode="auto">
            <a:xfrm>
              <a:off x="331031" y="1264196"/>
              <a:ext cx="678892" cy="678892"/>
            </a:xfrm>
            <a:prstGeom prst="rect">
              <a:avLst/>
            </a:prstGeom>
            <a:noFill/>
          </p:spPr>
        </p:pic>
        <p:pic>
          <p:nvPicPr>
            <p:cNvPr id="25" name="Picture 4" descr="C:\Users\z00241172\AppData\Local\Microsoft\Windows\Temporary Internet Files\Content.Outlook\1ES08AWT\1 (3).png"/>
            <p:cNvPicPr>
              <a:picLocks noChangeAspect="1" noChangeArrowheads="1"/>
            </p:cNvPicPr>
            <p:nvPr/>
          </p:nvPicPr>
          <p:blipFill>
            <a:blip r:embed="rId3" cstate="print"/>
            <a:srcRect/>
            <a:stretch>
              <a:fillRect/>
            </a:stretch>
          </p:blipFill>
          <p:spPr bwMode="auto">
            <a:xfrm>
              <a:off x="1009923" y="1264196"/>
              <a:ext cx="678892" cy="678892"/>
            </a:xfrm>
            <a:prstGeom prst="rect">
              <a:avLst/>
            </a:prstGeom>
            <a:noFill/>
          </p:spPr>
        </p:pic>
        <p:pic>
          <p:nvPicPr>
            <p:cNvPr id="26" name="Picture 4" descr="C:\Users\z00241172\AppData\Local\Microsoft\Windows\Temporary Internet Files\Content.Outlook\1ES08AWT\1 (3).png"/>
            <p:cNvPicPr>
              <a:picLocks noChangeAspect="1" noChangeArrowheads="1"/>
            </p:cNvPicPr>
            <p:nvPr/>
          </p:nvPicPr>
          <p:blipFill>
            <a:blip r:embed="rId3" cstate="print"/>
            <a:srcRect/>
            <a:stretch>
              <a:fillRect/>
            </a:stretch>
          </p:blipFill>
          <p:spPr bwMode="auto">
            <a:xfrm>
              <a:off x="1688815" y="1264196"/>
              <a:ext cx="678892" cy="678892"/>
            </a:xfrm>
            <a:prstGeom prst="rect">
              <a:avLst/>
            </a:prstGeom>
            <a:noFill/>
          </p:spPr>
        </p:pic>
        <p:pic>
          <p:nvPicPr>
            <p:cNvPr id="27" name="Picture 4" descr="C:\Users\z00241172\AppData\Local\Microsoft\Windows\Temporary Internet Files\Content.Outlook\1ES08AWT\1 (3).png"/>
            <p:cNvPicPr>
              <a:picLocks noChangeAspect="1" noChangeArrowheads="1"/>
            </p:cNvPicPr>
            <p:nvPr/>
          </p:nvPicPr>
          <p:blipFill>
            <a:blip r:embed="rId3" cstate="print"/>
            <a:srcRect/>
            <a:stretch>
              <a:fillRect/>
            </a:stretch>
          </p:blipFill>
          <p:spPr bwMode="auto">
            <a:xfrm>
              <a:off x="3303953" y="1264196"/>
              <a:ext cx="678892" cy="678892"/>
            </a:xfrm>
            <a:prstGeom prst="rect">
              <a:avLst/>
            </a:prstGeom>
            <a:noFill/>
          </p:spPr>
        </p:pic>
        <p:sp>
          <p:nvSpPr>
            <p:cNvPr id="28" name="TextBox 27"/>
            <p:cNvSpPr txBox="1"/>
            <p:nvPr/>
          </p:nvSpPr>
          <p:spPr>
            <a:xfrm>
              <a:off x="2546517" y="1419867"/>
              <a:ext cx="965726" cy="541890"/>
            </a:xfrm>
            <a:prstGeom prst="rect">
              <a:avLst/>
            </a:prstGeom>
            <a:noFill/>
          </p:spPr>
          <p:txBody>
            <a:bodyPr wrap="none" rtlCol="0">
              <a:spAutoFit/>
            </a:bodyPr>
            <a:lstStyle/>
            <a:p>
              <a:pPr algn="l"/>
              <a:r>
                <a:rPr lang="en-US" altLang="zh-CN" sz="1125" dirty="0">
                  <a:latin typeface="华文楷体" pitchFamily="2" charset="-122"/>
                  <a:ea typeface="华文楷体" pitchFamily="2" charset="-122"/>
                </a:rPr>
                <a:t>……</a:t>
              </a:r>
              <a:endParaRPr lang="en-US" sz="1125" dirty="0">
                <a:latin typeface="华文楷体" pitchFamily="2" charset="-122"/>
                <a:ea typeface="华文楷体" pitchFamily="2" charset="-122"/>
              </a:endParaRPr>
            </a:p>
          </p:txBody>
        </p:sp>
        <p:sp>
          <p:nvSpPr>
            <p:cNvPr id="29" name="TextBox 28"/>
            <p:cNvSpPr txBox="1"/>
            <p:nvPr/>
          </p:nvSpPr>
          <p:spPr>
            <a:xfrm>
              <a:off x="998535" y="2344524"/>
              <a:ext cx="2827175" cy="628280"/>
            </a:xfrm>
            <a:prstGeom prst="rect">
              <a:avLst/>
            </a:prstGeom>
            <a:noFill/>
          </p:spPr>
          <p:txBody>
            <a:bodyPr wrap="none" rtlCol="0">
              <a:spAutoFit/>
            </a:bodyPr>
            <a:lstStyle/>
            <a:p>
              <a:r>
                <a:rPr lang="en-US" altLang="zh-CN" sz="1400" dirty="0">
                  <a:latin typeface="+mn-lt"/>
                </a:rPr>
                <a:t>900</a:t>
              </a:r>
              <a:r>
                <a:rPr lang="zh-CN" altLang="en-US" sz="1400" dirty="0">
                  <a:latin typeface="+mn-lt"/>
                </a:rPr>
                <a:t>万客户数据</a:t>
              </a:r>
              <a:endParaRPr lang="en-US" sz="1400" dirty="0">
                <a:latin typeface="+mn-lt"/>
              </a:endParaRPr>
            </a:p>
          </p:txBody>
        </p:sp>
      </p:grpSp>
      <p:sp>
        <p:nvSpPr>
          <p:cNvPr id="12" name="Right Arrow 18"/>
          <p:cNvSpPr/>
          <p:nvPr/>
        </p:nvSpPr>
        <p:spPr bwMode="auto">
          <a:xfrm rot="6898380">
            <a:off x="5158927" y="2698840"/>
            <a:ext cx="488131" cy="370482"/>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914270">
              <a:spcBef>
                <a:spcPct val="50000"/>
              </a:spcBef>
            </a:pPr>
            <a:endParaRPr kumimoji="1" lang="zh-CN" altLang="en-US" sz="225" dirty="0">
              <a:solidFill>
                <a:srgbClr val="FFFFFF"/>
              </a:solidFill>
              <a:latin typeface="Arial" charset="0"/>
              <a:ea typeface="华文细黑" pitchFamily="2" charset="-122"/>
            </a:endParaRPr>
          </a:p>
        </p:txBody>
      </p:sp>
      <p:pic>
        <p:nvPicPr>
          <p:cNvPr id="13" name="Picture 2" descr="http://origin-ars.els-cdn.com/content/image/1-s2.0-S0031320310003973-gr1.jpg"/>
          <p:cNvPicPr>
            <a:picLocks noChangeAspect="1" noChangeArrowheads="1"/>
          </p:cNvPicPr>
          <p:nvPr/>
        </p:nvPicPr>
        <p:blipFill>
          <a:blip r:embed="rId4" cstate="print"/>
          <a:srcRect/>
          <a:stretch>
            <a:fillRect/>
          </a:stretch>
        </p:blipFill>
        <p:spPr bwMode="auto">
          <a:xfrm>
            <a:off x="5947649" y="3584387"/>
            <a:ext cx="1236388" cy="672705"/>
          </a:xfrm>
          <a:prstGeom prst="rect">
            <a:avLst/>
          </a:prstGeom>
          <a:noFill/>
        </p:spPr>
      </p:pic>
      <p:sp>
        <p:nvSpPr>
          <p:cNvPr id="14" name="TextBox 13"/>
          <p:cNvSpPr txBox="1"/>
          <p:nvPr/>
        </p:nvSpPr>
        <p:spPr>
          <a:xfrm>
            <a:off x="5885662" y="4507396"/>
            <a:ext cx="1469072" cy="738664"/>
          </a:xfrm>
          <a:prstGeom prst="rect">
            <a:avLst/>
          </a:prstGeom>
          <a:noFill/>
        </p:spPr>
        <p:txBody>
          <a:bodyPr wrap="square" rtlCol="0">
            <a:spAutoFit/>
          </a:bodyPr>
          <a:lstStyle/>
          <a:p>
            <a:pPr algn="l"/>
            <a:r>
              <a:rPr lang="zh-CN" altLang="en-US" sz="1400" dirty="0">
                <a:latin typeface="+mn-lt"/>
              </a:rPr>
              <a:t>小微贷倾向预测模型 </a:t>
            </a:r>
            <a:r>
              <a:rPr lang="en-US" altLang="zh-CN" sz="1400" dirty="0">
                <a:latin typeface="+mn-lt"/>
              </a:rPr>
              <a:t>– </a:t>
            </a:r>
            <a:r>
              <a:rPr lang="zh-CN" altLang="en-US" sz="1400" dirty="0">
                <a:latin typeface="+mn-lt"/>
              </a:rPr>
              <a:t>基于</a:t>
            </a:r>
            <a:r>
              <a:rPr lang="en-US" altLang="zh-CN" sz="1400" dirty="0">
                <a:latin typeface="+mn-lt"/>
              </a:rPr>
              <a:t>Random Forest</a:t>
            </a:r>
            <a:endParaRPr lang="en-US" sz="1400" i="1" dirty="0">
              <a:latin typeface="+mn-lt"/>
            </a:endParaRPr>
          </a:p>
        </p:txBody>
      </p:sp>
      <p:sp>
        <p:nvSpPr>
          <p:cNvPr id="15" name="Right Arrow 21"/>
          <p:cNvSpPr/>
          <p:nvPr/>
        </p:nvSpPr>
        <p:spPr bwMode="auto">
          <a:xfrm>
            <a:off x="7254478" y="3706687"/>
            <a:ext cx="423407" cy="37038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68562" tIns="34281" rIns="68562" bIns="34281" numCol="1" rtlCol="0" anchor="t" anchorCtr="0" compatLnSpc="1">
            <a:prstTxWarp prst="textNoShape">
              <a:avLst/>
            </a:prstTxWarp>
          </a:bodyPr>
          <a:lstStyle/>
          <a:p>
            <a:pPr algn="ctr" defTabSz="914270">
              <a:spcBef>
                <a:spcPct val="50000"/>
              </a:spcBef>
            </a:pPr>
            <a:endParaRPr kumimoji="1" lang="zh-CN" altLang="en-US" sz="225" dirty="0">
              <a:solidFill>
                <a:srgbClr val="FFFFFF"/>
              </a:solidFill>
              <a:latin typeface="Arial" charset="0"/>
              <a:ea typeface="华文细黑" pitchFamily="2" charset="-122"/>
            </a:endParaRPr>
          </a:p>
        </p:txBody>
      </p:sp>
      <p:pic>
        <p:nvPicPr>
          <p:cNvPr id="16" name="Picture 7"/>
          <p:cNvPicPr>
            <a:picLocks noChangeAspect="1" noChangeArrowheads="1"/>
          </p:cNvPicPr>
          <p:nvPr/>
        </p:nvPicPr>
        <p:blipFill>
          <a:blip r:embed="rId5" cstate="print"/>
          <a:srcRect/>
          <a:stretch>
            <a:fillRect/>
          </a:stretch>
        </p:blipFill>
        <p:spPr bwMode="auto">
          <a:xfrm>
            <a:off x="7702535" y="3480265"/>
            <a:ext cx="901715" cy="730101"/>
          </a:xfrm>
          <a:prstGeom prst="rect">
            <a:avLst/>
          </a:prstGeom>
          <a:noFill/>
          <a:ln w="9525">
            <a:noFill/>
            <a:miter lim="800000"/>
            <a:headEnd/>
            <a:tailEnd/>
          </a:ln>
        </p:spPr>
      </p:pic>
      <p:sp>
        <p:nvSpPr>
          <p:cNvPr id="17" name="TextBox 16"/>
          <p:cNvSpPr txBox="1"/>
          <p:nvPr/>
        </p:nvSpPr>
        <p:spPr>
          <a:xfrm>
            <a:off x="7486530" y="4528967"/>
            <a:ext cx="1112115" cy="523220"/>
          </a:xfrm>
          <a:prstGeom prst="rect">
            <a:avLst/>
          </a:prstGeom>
          <a:noFill/>
        </p:spPr>
        <p:txBody>
          <a:bodyPr wrap="square" rtlCol="0">
            <a:spAutoFit/>
          </a:bodyPr>
          <a:lstStyle/>
          <a:p>
            <a:r>
              <a:rPr lang="zh-CN" altLang="en-US" sz="1400" dirty="0">
                <a:latin typeface="+mn-lt"/>
              </a:rPr>
              <a:t>高倾向小微贷客户列表</a:t>
            </a:r>
            <a:endParaRPr lang="en-US" sz="1400" dirty="0">
              <a:latin typeface="+mn-lt"/>
            </a:endParaRPr>
          </a:p>
        </p:txBody>
      </p:sp>
      <p:sp>
        <p:nvSpPr>
          <p:cNvPr id="23" name="TextBox 22"/>
          <p:cNvSpPr txBox="1"/>
          <p:nvPr/>
        </p:nvSpPr>
        <p:spPr>
          <a:xfrm>
            <a:off x="1079612" y="5589240"/>
            <a:ext cx="2736304" cy="523220"/>
          </a:xfrm>
          <a:prstGeom prst="rect">
            <a:avLst/>
          </a:prstGeom>
          <a:noFill/>
        </p:spPr>
        <p:txBody>
          <a:bodyPr wrap="square" rtlCol="0">
            <a:spAutoFit/>
          </a:bodyPr>
          <a:lstStyle/>
          <a:p>
            <a:r>
              <a:rPr lang="en-US" altLang="zh-CN" sz="1400" b="1" dirty="0">
                <a:solidFill>
                  <a:srgbClr val="7030A0"/>
                </a:solidFill>
                <a:latin typeface="+mn-lt"/>
              </a:rPr>
              <a:t>Top 10000</a:t>
            </a:r>
            <a:r>
              <a:rPr lang="zh-CN" altLang="en-US" sz="1400" b="1" dirty="0">
                <a:solidFill>
                  <a:srgbClr val="7030A0"/>
                </a:solidFill>
                <a:latin typeface="+mn-lt"/>
              </a:rPr>
              <a:t>高倾向小微贷客户列表已下发分行业务部门重点营销</a:t>
            </a:r>
          </a:p>
        </p:txBody>
      </p:sp>
      <p:pic>
        <p:nvPicPr>
          <p:cNvPr id="31" name="Picture 2"/>
          <p:cNvPicPr>
            <a:picLocks noChangeAspect="1" noChangeArrowheads="1"/>
          </p:cNvPicPr>
          <p:nvPr/>
        </p:nvPicPr>
        <p:blipFill>
          <a:blip r:embed="rId6" cstate="print"/>
          <a:srcRect/>
          <a:stretch>
            <a:fillRect/>
          </a:stretch>
        </p:blipFill>
        <p:spPr bwMode="auto">
          <a:xfrm>
            <a:off x="791579" y="3121591"/>
            <a:ext cx="3449022" cy="2271002"/>
          </a:xfrm>
          <a:prstGeom prst="rect">
            <a:avLst/>
          </a:prstGeom>
          <a:noFill/>
          <a:ln w="9525">
            <a:noFill/>
            <a:miter lim="800000"/>
            <a:headEnd/>
            <a:tailEnd/>
          </a:ln>
        </p:spPr>
      </p:pic>
      <p:sp>
        <p:nvSpPr>
          <p:cNvPr id="30" name="标题 1"/>
          <p:cNvSpPr txBox="1">
            <a:spLocks/>
          </p:cNvSpPr>
          <p:nvPr/>
        </p:nvSpPr>
        <p:spPr bwMode="auto">
          <a:xfrm>
            <a:off x="791579" y="332656"/>
            <a:ext cx="8568953"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defRPr/>
            </a:pPr>
            <a:r>
              <a:rPr lang="zh-CN" altLang="en-US" sz="3500" b="0" spc="-100" dirty="0">
                <a:latin typeface="黑体" panose="02010609060101010101" pitchFamily="49" charset="-122"/>
              </a:rPr>
              <a:t>大数据应用金融的案例（</a:t>
            </a:r>
            <a:r>
              <a:rPr lang="en-US" altLang="zh-CN" sz="3500" b="0" spc="-100" dirty="0"/>
              <a:t>2</a:t>
            </a:r>
            <a:r>
              <a:rPr lang="zh-CN" altLang="en-US" sz="3500" b="0" spc="-100" dirty="0"/>
              <a: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灯片编号占位符 12"/>
          <p:cNvSpPr txBox="1">
            <a:spLocks noGrp="1"/>
          </p:cNvSpPr>
          <p:nvPr/>
        </p:nvSpPr>
        <p:spPr bwMode="auto">
          <a:xfrm>
            <a:off x="7010401" y="5659093"/>
            <a:ext cx="2133600" cy="273772"/>
          </a:xfrm>
          <a:prstGeom prst="rect">
            <a:avLst/>
          </a:prstGeom>
          <a:noFill/>
          <a:ln w="9525">
            <a:noFill/>
            <a:miter lim="800000"/>
            <a:headEnd/>
            <a:tailEnd/>
          </a:ln>
        </p:spPr>
        <p:txBody>
          <a:bodyPr anchor="ctr"/>
          <a:lstStyle/>
          <a:p>
            <a:pPr algn="r" eaLnBrk="1" hangingPunct="1">
              <a:buFontTx/>
              <a:buNone/>
            </a:pPr>
            <a:fld id="{EBDC09E2-7BFE-47C2-8266-FE68687CB367}" type="slidenum">
              <a:rPr lang="zh-CN" altLang="en-US" sz="1200">
                <a:solidFill>
                  <a:schemeClr val="bg1"/>
                </a:solidFill>
                <a:latin typeface="Arial" charset="0"/>
                <a:cs typeface="Arial" charset="0"/>
              </a:rPr>
              <a:pPr algn="r" eaLnBrk="1" hangingPunct="1">
                <a:buFontTx/>
                <a:buNone/>
              </a:pPr>
              <a:t>26</a:t>
            </a:fld>
            <a:endParaRPr lang="en-US" altLang="zh-CN" sz="1200">
              <a:solidFill>
                <a:schemeClr val="bg1"/>
              </a:solidFill>
              <a:latin typeface="Arial" charset="0"/>
              <a:cs typeface="Arial" charset="0"/>
            </a:endParaRPr>
          </a:p>
        </p:txBody>
      </p:sp>
      <p:sp>
        <p:nvSpPr>
          <p:cNvPr id="24580" name="矩形 30"/>
          <p:cNvSpPr>
            <a:spLocks noChangeArrowheads="1"/>
          </p:cNvSpPr>
          <p:nvPr/>
        </p:nvSpPr>
        <p:spPr bwMode="auto">
          <a:xfrm>
            <a:off x="4359276" y="4596140"/>
            <a:ext cx="442913" cy="680764"/>
          </a:xfrm>
          <a:prstGeom prst="rect">
            <a:avLst/>
          </a:prstGeom>
          <a:noFill/>
          <a:ln w="9525">
            <a:noFill/>
            <a:miter lim="800000"/>
            <a:headEnd/>
            <a:tailEnd/>
          </a:ln>
        </p:spPr>
        <p:txBody>
          <a:bodyPr>
            <a:spAutoFit/>
          </a:bodyPr>
          <a:lstStyle/>
          <a:p>
            <a:pPr eaLnBrk="1" hangingPunct="1">
              <a:lnSpc>
                <a:spcPct val="150000"/>
              </a:lnSpc>
              <a:buFontTx/>
              <a:buNone/>
            </a:pPr>
            <a:r>
              <a:rPr lang="en-US" altLang="zh-CN" sz="2549" b="1">
                <a:solidFill>
                  <a:schemeClr val="bg1"/>
                </a:solidFill>
                <a:latin typeface="Calibri" pitchFamily="34" charset="0"/>
                <a:ea typeface="微软雅黑" pitchFamily="34" charset="-122"/>
              </a:rPr>
              <a:t>5</a:t>
            </a:r>
          </a:p>
        </p:txBody>
      </p:sp>
      <p:sp>
        <p:nvSpPr>
          <p:cNvPr id="70" name="椭圆 69"/>
          <p:cNvSpPr/>
          <p:nvPr/>
        </p:nvSpPr>
        <p:spPr bwMode="auto">
          <a:xfrm>
            <a:off x="2971801" y="2672591"/>
            <a:ext cx="3760788" cy="2818666"/>
          </a:xfrm>
          <a:prstGeom prst="ellipse">
            <a:avLst/>
          </a:prstGeom>
          <a:solidFill>
            <a:schemeClr val="accent2">
              <a:lumMod val="40000"/>
              <a:lumOff val="60000"/>
            </a:schemeClr>
          </a:solidFill>
          <a:ln w="9525" cap="flat" cmpd="sng" algn="ctr">
            <a:noFill/>
            <a:prstDash val="solid"/>
            <a:round/>
            <a:headEnd type="none" w="med" len="med"/>
            <a:tailEnd type="none" w="med" len="med"/>
          </a:ln>
          <a:effectLst/>
        </p:spPr>
        <p:txBody>
          <a:bodyPr/>
          <a:lstStyle/>
          <a:p>
            <a:pPr algn="ctr" fontAlgn="auto">
              <a:spcBef>
                <a:spcPts val="0"/>
              </a:spcBef>
              <a:spcAft>
                <a:spcPts val="0"/>
              </a:spcAft>
              <a:defRPr/>
            </a:pPr>
            <a:endParaRPr lang="zh-CN" altLang="en-US" sz="1200">
              <a:latin typeface="+mn-lt"/>
              <a:ea typeface="方正姚体" pitchFamily="2" charset="-122"/>
            </a:endParaRPr>
          </a:p>
        </p:txBody>
      </p:sp>
      <p:sp>
        <p:nvSpPr>
          <p:cNvPr id="71" name="椭圆 70"/>
          <p:cNvSpPr/>
          <p:nvPr/>
        </p:nvSpPr>
        <p:spPr bwMode="auto">
          <a:xfrm>
            <a:off x="3259139" y="2888039"/>
            <a:ext cx="3186112" cy="2387772"/>
          </a:xfrm>
          <a:prstGeom prst="ellipse">
            <a:avLst/>
          </a:prstGeom>
          <a:solidFill>
            <a:schemeClr val="accent2">
              <a:lumMod val="75000"/>
            </a:schemeClr>
          </a:solidFill>
          <a:ln w="9525" cap="flat" cmpd="sng" algn="ctr">
            <a:noFill/>
            <a:prstDash val="solid"/>
            <a:round/>
            <a:headEnd type="none" w="med" len="med"/>
            <a:tailEnd type="none" w="med" len="med"/>
          </a:ln>
          <a:effectLst/>
        </p:spPr>
        <p:txBody>
          <a:bodyPr/>
          <a:lstStyle/>
          <a:p>
            <a:pPr algn="ctr" fontAlgn="auto">
              <a:spcBef>
                <a:spcPts val="0"/>
              </a:spcBef>
              <a:spcAft>
                <a:spcPts val="0"/>
              </a:spcAft>
              <a:defRPr/>
            </a:pPr>
            <a:endParaRPr lang="zh-CN" altLang="en-US" sz="1200">
              <a:latin typeface="+mn-lt"/>
              <a:ea typeface="方正姚体" pitchFamily="2" charset="-122"/>
            </a:endParaRPr>
          </a:p>
        </p:txBody>
      </p:sp>
      <p:sp>
        <p:nvSpPr>
          <p:cNvPr id="24583" name="椭圆 105"/>
          <p:cNvSpPr>
            <a:spLocks noChangeArrowheads="1"/>
          </p:cNvSpPr>
          <p:nvPr/>
        </p:nvSpPr>
        <p:spPr bwMode="auto">
          <a:xfrm>
            <a:off x="3394076" y="2989215"/>
            <a:ext cx="2916238" cy="2185418"/>
          </a:xfrm>
          <a:prstGeom prst="ellipse">
            <a:avLst/>
          </a:prstGeom>
          <a:solidFill>
            <a:schemeClr val="bg1"/>
          </a:solidFill>
          <a:ln w="9525" algn="ctr">
            <a:noFill/>
            <a:round/>
            <a:headEnd/>
            <a:tailEnd/>
          </a:ln>
        </p:spPr>
        <p:txBody>
          <a:bodyPr/>
          <a:lstStyle/>
          <a:p>
            <a:pPr algn="ctr" eaLnBrk="1" hangingPunct="1">
              <a:buFontTx/>
              <a:buNone/>
            </a:pPr>
            <a:endParaRPr lang="zh-CN" altLang="zh-CN" sz="1200">
              <a:latin typeface="Calibri" pitchFamily="34" charset="0"/>
              <a:ea typeface="方正姚体" pitchFamily="2" charset="-122"/>
            </a:endParaRPr>
          </a:p>
        </p:txBody>
      </p:sp>
      <p:grpSp>
        <p:nvGrpSpPr>
          <p:cNvPr id="2" name="组合 105"/>
          <p:cNvGrpSpPr>
            <a:grpSpLocks/>
          </p:cNvGrpSpPr>
          <p:nvPr/>
        </p:nvGrpSpPr>
        <p:grpSpPr bwMode="auto">
          <a:xfrm>
            <a:off x="5611814" y="2504756"/>
            <a:ext cx="3136900" cy="734492"/>
            <a:chOff x="5077837" y="2027452"/>
            <a:chExt cx="3137501" cy="813025"/>
          </a:xfrm>
        </p:grpSpPr>
        <p:grpSp>
          <p:nvGrpSpPr>
            <p:cNvPr id="3" name="组合 46"/>
            <p:cNvGrpSpPr>
              <a:grpSpLocks/>
            </p:cNvGrpSpPr>
            <p:nvPr/>
          </p:nvGrpSpPr>
          <p:grpSpPr bwMode="auto">
            <a:xfrm>
              <a:off x="5130234" y="2027452"/>
              <a:ext cx="3085104" cy="669157"/>
              <a:chOff x="3202247" y="1762172"/>
              <a:chExt cx="5481968" cy="1188054"/>
            </a:xfrm>
          </p:grpSpPr>
          <p:sp>
            <p:nvSpPr>
              <p:cNvPr id="24645" name="矩形 73"/>
              <p:cNvSpPr>
                <a:spLocks noChangeArrowheads="1"/>
              </p:cNvSpPr>
              <p:nvPr/>
            </p:nvSpPr>
            <p:spPr bwMode="auto">
              <a:xfrm>
                <a:off x="3822116" y="1762172"/>
                <a:ext cx="4862099" cy="728980"/>
              </a:xfrm>
              <a:prstGeom prst="rect">
                <a:avLst/>
              </a:prstGeom>
              <a:noFill/>
              <a:ln w="9525">
                <a:noFill/>
                <a:miter lim="800000"/>
                <a:headEnd/>
                <a:tailEnd/>
              </a:ln>
            </p:spPr>
            <p:txBody>
              <a:bodyPr>
                <a:spAutoFit/>
              </a:bodyPr>
              <a:lstStyle/>
              <a:p>
                <a:pPr eaLnBrk="1" hangingPunct="1">
                  <a:buFontTx/>
                  <a:buNone/>
                </a:pPr>
                <a:r>
                  <a:rPr lang="zh-CN" altLang="en-US" sz="1400" dirty="0">
                    <a:solidFill>
                      <a:srgbClr val="404040"/>
                    </a:solidFill>
                    <a:latin typeface="+mn-lt"/>
                  </a:rPr>
                  <a:t>学习成绩</a:t>
                </a:r>
              </a:p>
            </p:txBody>
          </p:sp>
          <p:sp>
            <p:nvSpPr>
              <p:cNvPr id="75" name="椭圆 74"/>
              <p:cNvSpPr/>
              <p:nvPr/>
            </p:nvSpPr>
            <p:spPr bwMode="auto">
              <a:xfrm rot="10800000">
                <a:off x="3202247" y="2077933"/>
                <a:ext cx="665849" cy="668173"/>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fontAlgn="auto">
                  <a:spcBef>
                    <a:spcPts val="0"/>
                  </a:spcBef>
                  <a:spcAft>
                    <a:spcPts val="0"/>
                  </a:spcAft>
                  <a:defRPr/>
                </a:pPr>
                <a:endParaRPr lang="zh-CN" altLang="en-US" sz="1200">
                  <a:latin typeface="+mn-lt"/>
                  <a:ea typeface="方正姚体" pitchFamily="2" charset="-122"/>
                </a:endParaRPr>
              </a:p>
            </p:txBody>
          </p:sp>
          <p:sp>
            <p:nvSpPr>
              <p:cNvPr id="24647" name="矩形 21"/>
              <p:cNvSpPr>
                <a:spLocks noChangeArrowheads="1"/>
              </p:cNvSpPr>
              <p:nvPr/>
            </p:nvSpPr>
            <p:spPr bwMode="auto">
              <a:xfrm>
                <a:off x="3225828" y="1829422"/>
                <a:ext cx="488950" cy="1120804"/>
              </a:xfrm>
              <a:prstGeom prst="rect">
                <a:avLst/>
              </a:prstGeom>
              <a:noFill/>
              <a:ln w="9525">
                <a:noFill/>
                <a:miter lim="800000"/>
                <a:headEnd/>
                <a:tailEnd/>
              </a:ln>
            </p:spPr>
            <p:txBody>
              <a:bodyPr>
                <a:spAutoFit/>
              </a:bodyPr>
              <a:lstStyle/>
              <a:p>
                <a:pPr eaLnBrk="1" hangingPunct="1">
                  <a:lnSpc>
                    <a:spcPct val="150000"/>
                  </a:lnSpc>
                  <a:buFontTx/>
                  <a:buNone/>
                </a:pPr>
                <a:r>
                  <a:rPr lang="en-US" altLang="zh-CN" sz="1650" b="1">
                    <a:solidFill>
                      <a:schemeClr val="bg1"/>
                    </a:solidFill>
                    <a:latin typeface="Calibri" pitchFamily="34" charset="0"/>
                    <a:ea typeface="微软雅黑" pitchFamily="34" charset="-122"/>
                  </a:rPr>
                  <a:t>1</a:t>
                </a:r>
              </a:p>
            </p:txBody>
          </p:sp>
        </p:grpSp>
        <p:cxnSp>
          <p:nvCxnSpPr>
            <p:cNvPr id="62" name="直接连接符 61"/>
            <p:cNvCxnSpPr/>
            <p:nvPr/>
          </p:nvCxnSpPr>
          <p:spPr>
            <a:xfrm rot="5400000">
              <a:off x="4995257" y="2573711"/>
              <a:ext cx="349346" cy="18418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 name="组合 89"/>
          <p:cNvGrpSpPr>
            <a:grpSpLocks/>
          </p:cNvGrpSpPr>
          <p:nvPr/>
        </p:nvGrpSpPr>
        <p:grpSpPr bwMode="auto">
          <a:xfrm>
            <a:off x="6096001" y="3040402"/>
            <a:ext cx="2717800" cy="484910"/>
            <a:chOff x="5729592" y="2857473"/>
            <a:chExt cx="2716670" cy="647451"/>
          </a:xfrm>
        </p:grpSpPr>
        <p:grpSp>
          <p:nvGrpSpPr>
            <p:cNvPr id="5" name="组合 46"/>
            <p:cNvGrpSpPr>
              <a:grpSpLocks/>
            </p:cNvGrpSpPr>
            <p:nvPr/>
          </p:nvGrpSpPr>
          <p:grpSpPr bwMode="auto">
            <a:xfrm>
              <a:off x="5969205" y="2857473"/>
              <a:ext cx="2477057" cy="647451"/>
              <a:chOff x="3199929" y="1799381"/>
              <a:chExt cx="4401520" cy="1149515"/>
            </a:xfrm>
          </p:grpSpPr>
          <p:sp>
            <p:nvSpPr>
              <p:cNvPr id="24640" name="矩形 73"/>
              <p:cNvSpPr>
                <a:spLocks noChangeArrowheads="1"/>
              </p:cNvSpPr>
              <p:nvPr/>
            </p:nvSpPr>
            <p:spPr bwMode="auto">
              <a:xfrm>
                <a:off x="3820259" y="1799381"/>
                <a:ext cx="3781190" cy="729608"/>
              </a:xfrm>
              <a:prstGeom prst="rect">
                <a:avLst/>
              </a:prstGeom>
              <a:noFill/>
              <a:ln w="9525">
                <a:noFill/>
                <a:miter lim="800000"/>
                <a:headEnd/>
                <a:tailEnd/>
              </a:ln>
            </p:spPr>
            <p:txBody>
              <a:bodyPr>
                <a:spAutoFit/>
              </a:bodyPr>
              <a:lstStyle/>
              <a:p>
                <a:pPr eaLnBrk="1" hangingPunct="1">
                  <a:buFontTx/>
                  <a:buNone/>
                </a:pPr>
                <a:r>
                  <a:rPr lang="zh-CN" altLang="en-US" sz="1400" dirty="0">
                    <a:solidFill>
                      <a:srgbClr val="404040"/>
                    </a:solidFill>
                    <a:latin typeface="+mn-lt"/>
                  </a:rPr>
                  <a:t>入学率</a:t>
                </a:r>
                <a:endParaRPr lang="en-US" altLang="zh-CN" sz="1400" dirty="0">
                  <a:solidFill>
                    <a:srgbClr val="404040"/>
                  </a:solidFill>
                  <a:latin typeface="+mn-lt"/>
                </a:endParaRPr>
              </a:p>
            </p:txBody>
          </p:sp>
          <p:sp>
            <p:nvSpPr>
              <p:cNvPr id="46" name="椭圆 45"/>
              <p:cNvSpPr/>
              <p:nvPr/>
            </p:nvSpPr>
            <p:spPr bwMode="auto">
              <a:xfrm rot="10800000">
                <a:off x="3199929" y="2075911"/>
                <a:ext cx="668263" cy="668750"/>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fontAlgn="auto">
                  <a:spcBef>
                    <a:spcPts val="0"/>
                  </a:spcBef>
                  <a:spcAft>
                    <a:spcPts val="0"/>
                  </a:spcAft>
                  <a:defRPr/>
                </a:pPr>
                <a:endParaRPr lang="zh-CN" altLang="en-US" sz="1200">
                  <a:latin typeface="+mn-lt"/>
                  <a:ea typeface="方正姚体" pitchFamily="2" charset="-122"/>
                </a:endParaRPr>
              </a:p>
            </p:txBody>
          </p:sp>
          <p:sp>
            <p:nvSpPr>
              <p:cNvPr id="24642" name="矩形 21"/>
              <p:cNvSpPr>
                <a:spLocks noChangeArrowheads="1"/>
              </p:cNvSpPr>
              <p:nvPr/>
            </p:nvSpPr>
            <p:spPr bwMode="auto">
              <a:xfrm>
                <a:off x="3246690" y="1827124"/>
                <a:ext cx="488949" cy="1121772"/>
              </a:xfrm>
              <a:prstGeom prst="rect">
                <a:avLst/>
              </a:prstGeom>
              <a:noFill/>
              <a:ln w="9525">
                <a:noFill/>
                <a:miter lim="800000"/>
                <a:headEnd/>
                <a:tailEnd/>
              </a:ln>
            </p:spPr>
            <p:txBody>
              <a:bodyPr>
                <a:spAutoFit/>
              </a:bodyPr>
              <a:lstStyle/>
              <a:p>
                <a:pPr eaLnBrk="1" hangingPunct="1">
                  <a:lnSpc>
                    <a:spcPct val="150000"/>
                  </a:lnSpc>
                  <a:buFontTx/>
                  <a:buNone/>
                </a:pPr>
                <a:r>
                  <a:rPr lang="en-US" altLang="zh-CN" sz="1650" b="1">
                    <a:solidFill>
                      <a:schemeClr val="bg1"/>
                    </a:solidFill>
                    <a:latin typeface="Calibri" pitchFamily="34" charset="0"/>
                    <a:ea typeface="微软雅黑" pitchFamily="34" charset="-122"/>
                  </a:rPr>
                  <a:t>2</a:t>
                </a:r>
              </a:p>
            </p:txBody>
          </p:sp>
        </p:grpSp>
        <p:cxnSp>
          <p:nvCxnSpPr>
            <p:cNvPr id="65" name="直接连接符 64"/>
            <p:cNvCxnSpPr/>
            <p:nvPr/>
          </p:nvCxnSpPr>
          <p:spPr>
            <a:xfrm rot="10800000" flipV="1">
              <a:off x="5729592" y="3248442"/>
              <a:ext cx="320542" cy="224092"/>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 name="组合 87"/>
          <p:cNvGrpSpPr>
            <a:grpSpLocks/>
          </p:cNvGrpSpPr>
          <p:nvPr/>
        </p:nvGrpSpPr>
        <p:grpSpPr bwMode="auto">
          <a:xfrm>
            <a:off x="6323013" y="3830772"/>
            <a:ext cx="2768600" cy="473206"/>
            <a:chOff x="5956779" y="3912097"/>
            <a:chExt cx="2768121" cy="630201"/>
          </a:xfrm>
        </p:grpSpPr>
        <p:grpSp>
          <p:nvGrpSpPr>
            <p:cNvPr id="7" name="组合 46"/>
            <p:cNvGrpSpPr>
              <a:grpSpLocks/>
            </p:cNvGrpSpPr>
            <p:nvPr/>
          </p:nvGrpSpPr>
          <p:grpSpPr bwMode="auto">
            <a:xfrm>
              <a:off x="6248828" y="3912097"/>
              <a:ext cx="2476072" cy="630201"/>
              <a:chOff x="3201679" y="1803547"/>
              <a:chExt cx="4399770" cy="1118890"/>
            </a:xfrm>
          </p:grpSpPr>
          <p:sp>
            <p:nvSpPr>
              <p:cNvPr id="24635" name="矩形 73"/>
              <p:cNvSpPr>
                <a:spLocks noChangeArrowheads="1"/>
              </p:cNvSpPr>
              <p:nvPr/>
            </p:nvSpPr>
            <p:spPr bwMode="auto">
              <a:xfrm>
                <a:off x="3822159" y="1837343"/>
                <a:ext cx="3779290" cy="727735"/>
              </a:xfrm>
              <a:prstGeom prst="rect">
                <a:avLst/>
              </a:prstGeom>
              <a:noFill/>
              <a:ln w="9525">
                <a:noFill/>
                <a:miter lim="800000"/>
                <a:headEnd/>
                <a:tailEnd/>
              </a:ln>
            </p:spPr>
            <p:txBody>
              <a:bodyPr>
                <a:spAutoFit/>
              </a:bodyPr>
              <a:lstStyle/>
              <a:p>
                <a:pPr eaLnBrk="1" hangingPunct="1">
                  <a:buFontTx/>
                  <a:buNone/>
                </a:pPr>
                <a:r>
                  <a:rPr lang="zh-CN" altLang="en-US" sz="1400" dirty="0">
                    <a:solidFill>
                      <a:srgbClr val="404040"/>
                    </a:solidFill>
                    <a:latin typeface="+mn-lt"/>
                  </a:rPr>
                  <a:t>辍学率</a:t>
                </a:r>
                <a:endParaRPr lang="en-US" altLang="zh-CN" sz="1400" dirty="0">
                  <a:solidFill>
                    <a:srgbClr val="404040"/>
                  </a:solidFill>
                  <a:latin typeface="+mn-lt"/>
                </a:endParaRPr>
              </a:p>
            </p:txBody>
          </p:sp>
          <p:sp>
            <p:nvSpPr>
              <p:cNvPr id="50" name="椭圆 49"/>
              <p:cNvSpPr/>
              <p:nvPr/>
            </p:nvSpPr>
            <p:spPr bwMode="auto">
              <a:xfrm rot="10800000">
                <a:off x="3201679" y="2076551"/>
                <a:ext cx="665606" cy="667034"/>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fontAlgn="auto">
                  <a:spcBef>
                    <a:spcPts val="0"/>
                  </a:spcBef>
                  <a:spcAft>
                    <a:spcPts val="0"/>
                  </a:spcAft>
                  <a:defRPr/>
                </a:pPr>
                <a:endParaRPr lang="zh-CN" altLang="en-US" sz="1200">
                  <a:latin typeface="+mn-lt"/>
                  <a:ea typeface="方正姚体" pitchFamily="2" charset="-122"/>
                </a:endParaRPr>
              </a:p>
            </p:txBody>
          </p:sp>
          <p:sp>
            <p:nvSpPr>
              <p:cNvPr id="24637" name="矩形 21"/>
              <p:cNvSpPr>
                <a:spLocks noChangeArrowheads="1"/>
              </p:cNvSpPr>
              <p:nvPr/>
            </p:nvSpPr>
            <p:spPr bwMode="auto">
              <a:xfrm>
                <a:off x="3239022" y="1803547"/>
                <a:ext cx="488951" cy="1118890"/>
              </a:xfrm>
              <a:prstGeom prst="rect">
                <a:avLst/>
              </a:prstGeom>
              <a:noFill/>
              <a:ln w="9525">
                <a:noFill/>
                <a:miter lim="800000"/>
                <a:headEnd/>
                <a:tailEnd/>
              </a:ln>
            </p:spPr>
            <p:txBody>
              <a:bodyPr>
                <a:spAutoFit/>
              </a:bodyPr>
              <a:lstStyle/>
              <a:p>
                <a:pPr eaLnBrk="1" hangingPunct="1">
                  <a:lnSpc>
                    <a:spcPct val="150000"/>
                  </a:lnSpc>
                  <a:buFontTx/>
                  <a:buNone/>
                </a:pPr>
                <a:r>
                  <a:rPr lang="en-US" altLang="zh-CN" sz="1650" b="1">
                    <a:solidFill>
                      <a:schemeClr val="bg1"/>
                    </a:solidFill>
                    <a:latin typeface="Calibri" pitchFamily="34" charset="0"/>
                    <a:ea typeface="微软雅黑" pitchFamily="34" charset="-122"/>
                  </a:rPr>
                  <a:t>3</a:t>
                </a:r>
              </a:p>
            </p:txBody>
          </p:sp>
        </p:grpSp>
        <p:cxnSp>
          <p:nvCxnSpPr>
            <p:cNvPr id="69" name="直接连接符 68"/>
            <p:cNvCxnSpPr/>
            <p:nvPr/>
          </p:nvCxnSpPr>
          <p:spPr>
            <a:xfrm rot="10800000">
              <a:off x="5956779" y="4264018"/>
              <a:ext cx="371411"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组合 85"/>
          <p:cNvGrpSpPr>
            <a:grpSpLocks/>
          </p:cNvGrpSpPr>
          <p:nvPr/>
        </p:nvGrpSpPr>
        <p:grpSpPr bwMode="auto">
          <a:xfrm>
            <a:off x="5619750" y="5069889"/>
            <a:ext cx="3284538" cy="515339"/>
            <a:chOff x="5073565" y="5577908"/>
            <a:chExt cx="3284649" cy="687115"/>
          </a:xfrm>
        </p:grpSpPr>
        <p:grpSp>
          <p:nvGrpSpPr>
            <p:cNvPr id="9" name="组合 46"/>
            <p:cNvGrpSpPr>
              <a:grpSpLocks/>
            </p:cNvGrpSpPr>
            <p:nvPr/>
          </p:nvGrpSpPr>
          <p:grpSpPr bwMode="auto">
            <a:xfrm>
              <a:off x="5129131" y="5634085"/>
              <a:ext cx="3229083" cy="630938"/>
              <a:chOff x="3200288" y="1807461"/>
              <a:chExt cx="5737806" cy="1120195"/>
            </a:xfrm>
          </p:grpSpPr>
          <p:sp>
            <p:nvSpPr>
              <p:cNvPr id="24630" name="矩形 73"/>
              <p:cNvSpPr>
                <a:spLocks noChangeArrowheads="1"/>
              </p:cNvSpPr>
              <p:nvPr/>
            </p:nvSpPr>
            <p:spPr bwMode="auto">
              <a:xfrm>
                <a:off x="3820898" y="1846847"/>
                <a:ext cx="5117196" cy="728584"/>
              </a:xfrm>
              <a:prstGeom prst="rect">
                <a:avLst/>
              </a:prstGeom>
              <a:noFill/>
              <a:ln w="9525">
                <a:noFill/>
                <a:miter lim="800000"/>
                <a:headEnd/>
                <a:tailEnd/>
              </a:ln>
            </p:spPr>
            <p:txBody>
              <a:bodyPr>
                <a:spAutoFit/>
              </a:bodyPr>
              <a:lstStyle/>
              <a:p>
                <a:pPr eaLnBrk="1" hangingPunct="1">
                  <a:buFontTx/>
                  <a:buNone/>
                </a:pPr>
                <a:r>
                  <a:rPr lang="zh-CN" altLang="en-US" sz="1400" dirty="0">
                    <a:solidFill>
                      <a:srgbClr val="404040"/>
                    </a:solidFill>
                    <a:latin typeface="+mn-lt"/>
                  </a:rPr>
                  <a:t>识字的准确率</a:t>
                </a:r>
                <a:endParaRPr lang="en-US" altLang="zh-CN" sz="1400" dirty="0">
                  <a:solidFill>
                    <a:srgbClr val="404040"/>
                  </a:solidFill>
                  <a:latin typeface="+mn-lt"/>
                </a:endParaRPr>
              </a:p>
            </p:txBody>
          </p:sp>
          <p:sp>
            <p:nvSpPr>
              <p:cNvPr id="58" name="椭圆 57"/>
              <p:cNvSpPr/>
              <p:nvPr/>
            </p:nvSpPr>
            <p:spPr bwMode="auto">
              <a:xfrm rot="10800000">
                <a:off x="3200288" y="2076852"/>
                <a:ext cx="668564" cy="667811"/>
              </a:xfrm>
              <a:prstGeom prst="ellipse">
                <a:avLst/>
              </a:prstGeom>
              <a:solidFill>
                <a:schemeClr val="accent2">
                  <a:lumMod val="75000"/>
                </a:schemeClr>
              </a:solidFill>
              <a:ln w="57150" cap="flat" cmpd="sng" algn="ctr">
                <a:solidFill>
                  <a:schemeClr val="accent2">
                    <a:lumMod val="40000"/>
                    <a:lumOff val="60000"/>
                  </a:schemeClr>
                </a:solidFill>
                <a:prstDash val="solid"/>
                <a:round/>
                <a:headEnd type="none" w="med" len="med"/>
                <a:tailEnd type="none" w="med" len="med"/>
              </a:ln>
              <a:effectLst/>
            </p:spPr>
            <p:txBody>
              <a:bodyPr/>
              <a:lstStyle/>
              <a:p>
                <a:pPr algn="ctr" fontAlgn="auto">
                  <a:spcBef>
                    <a:spcPts val="0"/>
                  </a:spcBef>
                  <a:spcAft>
                    <a:spcPts val="0"/>
                  </a:spcAft>
                  <a:defRPr/>
                </a:pPr>
                <a:endParaRPr lang="zh-CN" altLang="en-US" sz="1200">
                  <a:latin typeface="+mn-lt"/>
                  <a:ea typeface="方正姚体" pitchFamily="2" charset="-122"/>
                </a:endParaRPr>
              </a:p>
            </p:txBody>
          </p:sp>
          <p:sp>
            <p:nvSpPr>
              <p:cNvPr id="24632" name="矩形 21"/>
              <p:cNvSpPr>
                <a:spLocks noChangeArrowheads="1"/>
              </p:cNvSpPr>
              <p:nvPr/>
            </p:nvSpPr>
            <p:spPr bwMode="auto">
              <a:xfrm>
                <a:off x="3200716" y="1807461"/>
                <a:ext cx="488951" cy="1120195"/>
              </a:xfrm>
              <a:prstGeom prst="rect">
                <a:avLst/>
              </a:prstGeom>
              <a:noFill/>
              <a:ln w="9525">
                <a:noFill/>
                <a:miter lim="800000"/>
                <a:headEnd/>
                <a:tailEnd/>
              </a:ln>
            </p:spPr>
            <p:txBody>
              <a:bodyPr>
                <a:spAutoFit/>
              </a:bodyPr>
              <a:lstStyle/>
              <a:p>
                <a:pPr eaLnBrk="1" hangingPunct="1">
                  <a:lnSpc>
                    <a:spcPct val="150000"/>
                  </a:lnSpc>
                  <a:buFontTx/>
                  <a:buNone/>
                </a:pPr>
                <a:r>
                  <a:rPr lang="en-US" altLang="zh-CN" sz="1650" b="1">
                    <a:solidFill>
                      <a:schemeClr val="bg1"/>
                    </a:solidFill>
                    <a:latin typeface="Calibri" pitchFamily="34" charset="0"/>
                    <a:ea typeface="微软雅黑" pitchFamily="34" charset="-122"/>
                  </a:rPr>
                  <a:t>5</a:t>
                </a:r>
              </a:p>
            </p:txBody>
          </p:sp>
        </p:grpSp>
        <p:cxnSp>
          <p:nvCxnSpPr>
            <p:cNvPr id="82" name="直接连接符 81"/>
            <p:cNvCxnSpPr/>
            <p:nvPr/>
          </p:nvCxnSpPr>
          <p:spPr>
            <a:xfrm rot="16200000" flipV="1">
              <a:off x="5005344" y="5646129"/>
              <a:ext cx="288848" cy="152405"/>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4588" name="矩形 73"/>
          <p:cNvSpPr>
            <a:spLocks noChangeArrowheads="1"/>
          </p:cNvSpPr>
          <p:nvPr/>
        </p:nvSpPr>
        <p:spPr bwMode="auto">
          <a:xfrm>
            <a:off x="6686551" y="4593760"/>
            <a:ext cx="2127250" cy="307777"/>
          </a:xfrm>
          <a:prstGeom prst="rect">
            <a:avLst/>
          </a:prstGeom>
          <a:noFill/>
          <a:ln w="9525">
            <a:noFill/>
            <a:miter lim="800000"/>
            <a:headEnd/>
            <a:tailEnd/>
          </a:ln>
        </p:spPr>
        <p:txBody>
          <a:bodyPr>
            <a:spAutoFit/>
          </a:bodyPr>
          <a:lstStyle/>
          <a:p>
            <a:pPr eaLnBrk="1" hangingPunct="1">
              <a:buFontTx/>
              <a:buNone/>
            </a:pPr>
            <a:r>
              <a:rPr lang="zh-CN" altLang="en-US" sz="1400" dirty="0">
                <a:solidFill>
                  <a:srgbClr val="404040"/>
                </a:solidFill>
                <a:latin typeface="+mn-lt"/>
              </a:rPr>
              <a:t>升学率</a:t>
            </a:r>
            <a:endParaRPr lang="en-US" altLang="zh-CN" sz="1400" dirty="0">
              <a:solidFill>
                <a:srgbClr val="404040"/>
              </a:solidFill>
              <a:latin typeface="+mn-lt"/>
            </a:endParaRPr>
          </a:p>
        </p:txBody>
      </p:sp>
      <p:sp>
        <p:nvSpPr>
          <p:cNvPr id="54" name="椭圆 53"/>
          <p:cNvSpPr>
            <a:spLocks noChangeArrowheads="1"/>
          </p:cNvSpPr>
          <p:nvPr/>
        </p:nvSpPr>
        <p:spPr bwMode="auto">
          <a:xfrm rot="10800000">
            <a:off x="6337301" y="4708029"/>
            <a:ext cx="374650" cy="282105"/>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a:latin typeface="+mn-lt"/>
              <a:ea typeface="方正姚体" pitchFamily="2" charset="-122"/>
            </a:endParaRPr>
          </a:p>
        </p:txBody>
      </p:sp>
      <p:sp>
        <p:nvSpPr>
          <p:cNvPr id="24590" name="矩形 21"/>
          <p:cNvSpPr>
            <a:spLocks noChangeArrowheads="1"/>
          </p:cNvSpPr>
          <p:nvPr/>
        </p:nvSpPr>
        <p:spPr bwMode="auto">
          <a:xfrm>
            <a:off x="6356351" y="4603283"/>
            <a:ext cx="274638" cy="473206"/>
          </a:xfrm>
          <a:prstGeom prst="rect">
            <a:avLst/>
          </a:prstGeom>
          <a:noFill/>
          <a:ln w="9525">
            <a:noFill/>
            <a:miter lim="800000"/>
            <a:headEnd/>
            <a:tailEnd/>
          </a:ln>
        </p:spPr>
        <p:txBody>
          <a:bodyPr>
            <a:spAutoFit/>
          </a:bodyPr>
          <a:lstStyle/>
          <a:p>
            <a:pPr eaLnBrk="1" hangingPunct="1">
              <a:lnSpc>
                <a:spcPct val="150000"/>
              </a:lnSpc>
              <a:buFontTx/>
              <a:buNone/>
            </a:pPr>
            <a:r>
              <a:rPr lang="en-US" altLang="zh-CN" sz="1650" b="1">
                <a:solidFill>
                  <a:schemeClr val="bg1"/>
                </a:solidFill>
                <a:latin typeface="Calibri" pitchFamily="34" charset="0"/>
                <a:ea typeface="微软雅黑" pitchFamily="34" charset="-122"/>
              </a:rPr>
              <a:t>4</a:t>
            </a:r>
          </a:p>
        </p:txBody>
      </p:sp>
      <p:cxnSp>
        <p:nvCxnSpPr>
          <p:cNvPr id="84" name="直接连接符 83"/>
          <p:cNvCxnSpPr/>
          <p:nvPr/>
        </p:nvCxnSpPr>
        <p:spPr>
          <a:xfrm rot="10800000">
            <a:off x="6156326" y="4656847"/>
            <a:ext cx="257175" cy="116651"/>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592" name="矩形 73"/>
          <p:cNvSpPr>
            <a:spLocks noChangeArrowheads="1"/>
          </p:cNvSpPr>
          <p:nvPr/>
        </p:nvSpPr>
        <p:spPr bwMode="auto">
          <a:xfrm>
            <a:off x="4733976" y="5611647"/>
            <a:ext cx="2001837" cy="307777"/>
          </a:xfrm>
          <a:prstGeom prst="rect">
            <a:avLst/>
          </a:prstGeom>
          <a:noFill/>
          <a:ln w="9525">
            <a:noFill/>
            <a:miter lim="800000"/>
            <a:headEnd/>
            <a:tailEnd/>
          </a:ln>
        </p:spPr>
        <p:txBody>
          <a:bodyPr>
            <a:spAutoFit/>
          </a:bodyPr>
          <a:lstStyle/>
          <a:p>
            <a:pPr algn="ctr"/>
            <a:r>
              <a:rPr lang="zh-CN" altLang="en-US" sz="1400" dirty="0">
                <a:solidFill>
                  <a:srgbClr val="404040"/>
                </a:solidFill>
                <a:latin typeface="+mn-lt"/>
              </a:rPr>
              <a:t>作业的正确率</a:t>
            </a:r>
            <a:endParaRPr lang="en-US" altLang="zh-CN" sz="1400" dirty="0">
              <a:solidFill>
                <a:srgbClr val="404040"/>
              </a:solidFill>
              <a:latin typeface="+mn-lt"/>
            </a:endParaRPr>
          </a:p>
        </p:txBody>
      </p:sp>
      <p:sp>
        <p:nvSpPr>
          <p:cNvPr id="98" name="椭圆 97"/>
          <p:cNvSpPr>
            <a:spLocks noChangeArrowheads="1"/>
          </p:cNvSpPr>
          <p:nvPr/>
        </p:nvSpPr>
        <p:spPr bwMode="auto">
          <a:xfrm rot="10800000">
            <a:off x="4564064" y="5482925"/>
            <a:ext cx="374650" cy="280914"/>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a:latin typeface="+mn-lt"/>
              <a:ea typeface="方正姚体" pitchFamily="2" charset="-122"/>
            </a:endParaRPr>
          </a:p>
        </p:txBody>
      </p:sp>
      <p:sp>
        <p:nvSpPr>
          <p:cNvPr id="24594" name="矩形 21"/>
          <p:cNvSpPr>
            <a:spLocks noChangeArrowheads="1"/>
          </p:cNvSpPr>
          <p:nvPr/>
        </p:nvSpPr>
        <p:spPr bwMode="auto">
          <a:xfrm>
            <a:off x="4572001" y="5379368"/>
            <a:ext cx="276225" cy="473206"/>
          </a:xfrm>
          <a:prstGeom prst="rect">
            <a:avLst/>
          </a:prstGeom>
          <a:noFill/>
          <a:ln w="9525">
            <a:noFill/>
            <a:miter lim="800000"/>
            <a:headEnd/>
            <a:tailEnd/>
          </a:ln>
        </p:spPr>
        <p:txBody>
          <a:bodyPr>
            <a:spAutoFit/>
          </a:bodyPr>
          <a:lstStyle/>
          <a:p>
            <a:pPr eaLnBrk="1" hangingPunct="1">
              <a:lnSpc>
                <a:spcPct val="150000"/>
              </a:lnSpc>
              <a:buFontTx/>
              <a:buNone/>
            </a:pPr>
            <a:r>
              <a:rPr lang="en-US" altLang="zh-CN" sz="1650" b="1">
                <a:solidFill>
                  <a:schemeClr val="bg1"/>
                </a:solidFill>
                <a:latin typeface="Calibri" pitchFamily="34" charset="0"/>
                <a:ea typeface="微软雅黑" pitchFamily="34" charset="-122"/>
              </a:rPr>
              <a:t>6</a:t>
            </a:r>
          </a:p>
        </p:txBody>
      </p:sp>
      <p:cxnSp>
        <p:nvCxnSpPr>
          <p:cNvPr id="94" name="直接连接符 93"/>
          <p:cNvCxnSpPr/>
          <p:nvPr/>
        </p:nvCxnSpPr>
        <p:spPr>
          <a:xfrm rot="5400000" flipH="1" flipV="1">
            <a:off x="4618071" y="5380558"/>
            <a:ext cx="257108"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596" name="矩形 73"/>
          <p:cNvSpPr>
            <a:spLocks noChangeArrowheads="1"/>
          </p:cNvSpPr>
          <p:nvPr/>
        </p:nvSpPr>
        <p:spPr bwMode="auto">
          <a:xfrm flipH="1">
            <a:off x="1611347" y="2400626"/>
            <a:ext cx="1889055" cy="523220"/>
          </a:xfrm>
          <a:prstGeom prst="rect">
            <a:avLst/>
          </a:prstGeom>
          <a:noFill/>
          <a:ln w="9525">
            <a:noFill/>
            <a:miter lim="800000"/>
            <a:headEnd/>
            <a:tailEnd/>
          </a:ln>
        </p:spPr>
        <p:txBody>
          <a:bodyPr wrap="square">
            <a:spAutoFit/>
          </a:bodyPr>
          <a:lstStyle/>
          <a:p>
            <a:pPr algn="ctr"/>
            <a:r>
              <a:rPr lang="zh-CN" altLang="en-US" sz="1400" dirty="0">
                <a:solidFill>
                  <a:srgbClr val="404040"/>
                </a:solidFill>
                <a:latin typeface="+mn-lt"/>
              </a:rPr>
              <a:t>考试时</a:t>
            </a:r>
          </a:p>
          <a:p>
            <a:pPr algn="ctr"/>
            <a:r>
              <a:rPr lang="zh-CN" altLang="en-US" sz="1400" dirty="0">
                <a:solidFill>
                  <a:srgbClr val="404040"/>
                </a:solidFill>
                <a:latin typeface="+mn-lt"/>
              </a:rPr>
              <a:t>答题的顺序</a:t>
            </a:r>
          </a:p>
        </p:txBody>
      </p:sp>
      <p:sp>
        <p:nvSpPr>
          <p:cNvPr id="24597" name="椭圆 137"/>
          <p:cNvSpPr>
            <a:spLocks noChangeArrowheads="1"/>
          </p:cNvSpPr>
          <p:nvPr/>
        </p:nvSpPr>
        <p:spPr bwMode="auto">
          <a:xfrm rot="10800000" flipH="1">
            <a:off x="3492501" y="2638073"/>
            <a:ext cx="374650" cy="282104"/>
          </a:xfrm>
          <a:prstGeom prst="ellipse">
            <a:avLst/>
          </a:prstGeom>
          <a:solidFill>
            <a:srgbClr val="953735"/>
          </a:solidFill>
          <a:ln w="57150" algn="ctr">
            <a:solidFill>
              <a:srgbClr val="E6B9B8"/>
            </a:solidFill>
            <a:round/>
            <a:headEnd/>
            <a:tailEnd/>
          </a:ln>
        </p:spPr>
        <p:txBody>
          <a:bodyPr rot="10800000"/>
          <a:lstStyle/>
          <a:p>
            <a:pPr algn="ctr" eaLnBrk="1" hangingPunct="1">
              <a:buFontTx/>
              <a:buNone/>
            </a:pPr>
            <a:endParaRPr lang="zh-CN" altLang="en-US" sz="1200">
              <a:latin typeface="Calibri" pitchFamily="34" charset="0"/>
              <a:ea typeface="方正姚体" pitchFamily="2" charset="-122"/>
            </a:endParaRPr>
          </a:p>
        </p:txBody>
      </p:sp>
      <p:sp>
        <p:nvSpPr>
          <p:cNvPr id="24598" name="矩形 21"/>
          <p:cNvSpPr>
            <a:spLocks noChangeArrowheads="1"/>
          </p:cNvSpPr>
          <p:nvPr/>
        </p:nvSpPr>
        <p:spPr bwMode="auto">
          <a:xfrm flipH="1">
            <a:off x="3446464" y="2533324"/>
            <a:ext cx="765175" cy="473206"/>
          </a:xfrm>
          <a:prstGeom prst="rect">
            <a:avLst/>
          </a:prstGeom>
          <a:noFill/>
          <a:ln w="9525">
            <a:noFill/>
            <a:miter lim="800000"/>
            <a:headEnd/>
            <a:tailEnd/>
          </a:ln>
        </p:spPr>
        <p:txBody>
          <a:bodyPr>
            <a:spAutoFit/>
          </a:bodyPr>
          <a:lstStyle/>
          <a:p>
            <a:pPr eaLnBrk="1" hangingPunct="1">
              <a:lnSpc>
                <a:spcPct val="150000"/>
              </a:lnSpc>
              <a:buFontTx/>
              <a:buNone/>
            </a:pPr>
            <a:r>
              <a:rPr lang="en-US" altLang="zh-CN" sz="1650" b="1">
                <a:solidFill>
                  <a:schemeClr val="bg1"/>
                </a:solidFill>
                <a:latin typeface="Calibri" pitchFamily="34" charset="0"/>
                <a:ea typeface="微软雅黑" pitchFamily="34" charset="-122"/>
              </a:rPr>
              <a:t>11</a:t>
            </a:r>
          </a:p>
        </p:txBody>
      </p:sp>
      <p:cxnSp>
        <p:nvCxnSpPr>
          <p:cNvPr id="24599" name="直接连接符 135"/>
          <p:cNvCxnSpPr>
            <a:cxnSpLocks noChangeShapeType="1"/>
          </p:cNvCxnSpPr>
          <p:nvPr/>
        </p:nvCxnSpPr>
        <p:spPr bwMode="auto">
          <a:xfrm rot="16200000" flipH="1">
            <a:off x="3644141" y="2891189"/>
            <a:ext cx="261869" cy="184150"/>
          </a:xfrm>
          <a:prstGeom prst="line">
            <a:avLst/>
          </a:prstGeom>
          <a:noFill/>
          <a:ln w="28575" algn="ctr">
            <a:solidFill>
              <a:srgbClr val="953735"/>
            </a:solidFill>
            <a:round/>
            <a:headEnd/>
            <a:tailEnd/>
          </a:ln>
        </p:spPr>
      </p:cxnSp>
      <p:sp>
        <p:nvSpPr>
          <p:cNvPr id="24600" name="矩形 73"/>
          <p:cNvSpPr>
            <a:spLocks noChangeArrowheads="1"/>
          </p:cNvSpPr>
          <p:nvPr/>
        </p:nvSpPr>
        <p:spPr bwMode="auto">
          <a:xfrm flipH="1">
            <a:off x="1077662" y="3046753"/>
            <a:ext cx="1661569" cy="523220"/>
          </a:xfrm>
          <a:prstGeom prst="rect">
            <a:avLst/>
          </a:prstGeom>
          <a:noFill/>
          <a:ln w="9525">
            <a:noFill/>
            <a:miter lim="800000"/>
            <a:headEnd/>
            <a:tailEnd/>
          </a:ln>
        </p:spPr>
        <p:txBody>
          <a:bodyPr wrap="square">
            <a:spAutoFit/>
          </a:bodyPr>
          <a:lstStyle/>
          <a:p>
            <a:pPr algn="ctr"/>
            <a:r>
              <a:rPr lang="zh-CN" altLang="en-US" sz="1400" dirty="0">
                <a:solidFill>
                  <a:srgbClr val="404040"/>
                </a:solidFill>
                <a:latin typeface="+mn-lt"/>
              </a:rPr>
              <a:t>师生互动的</a:t>
            </a:r>
          </a:p>
          <a:p>
            <a:pPr algn="ctr"/>
            <a:r>
              <a:rPr lang="zh-CN" altLang="en-US" sz="1400" dirty="0">
                <a:solidFill>
                  <a:srgbClr val="404040"/>
                </a:solidFill>
                <a:latin typeface="+mn-lt"/>
              </a:rPr>
              <a:t>时长与频率</a:t>
            </a:r>
          </a:p>
        </p:txBody>
      </p:sp>
      <p:sp>
        <p:nvSpPr>
          <p:cNvPr id="133" name="椭圆 132"/>
          <p:cNvSpPr>
            <a:spLocks noChangeArrowheads="1"/>
          </p:cNvSpPr>
          <p:nvPr/>
        </p:nvSpPr>
        <p:spPr bwMode="auto">
          <a:xfrm rot="10800000" flipH="1">
            <a:off x="2859089" y="3157051"/>
            <a:ext cx="374650" cy="282104"/>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a:latin typeface="+mn-lt"/>
              <a:ea typeface="方正姚体" pitchFamily="2" charset="-122"/>
            </a:endParaRPr>
          </a:p>
        </p:txBody>
      </p:sp>
      <p:cxnSp>
        <p:nvCxnSpPr>
          <p:cNvPr id="24603" name="直接连接符 130"/>
          <p:cNvCxnSpPr>
            <a:cxnSpLocks noChangeShapeType="1"/>
          </p:cNvCxnSpPr>
          <p:nvPr/>
        </p:nvCxnSpPr>
        <p:spPr bwMode="auto">
          <a:xfrm rot="10800000" flipH="1" flipV="1">
            <a:off x="3062289" y="3334406"/>
            <a:ext cx="430212" cy="242824"/>
          </a:xfrm>
          <a:prstGeom prst="line">
            <a:avLst/>
          </a:prstGeom>
          <a:noFill/>
          <a:ln w="28575" algn="ctr">
            <a:solidFill>
              <a:srgbClr val="953735"/>
            </a:solidFill>
            <a:round/>
            <a:headEnd/>
            <a:tailEnd/>
          </a:ln>
        </p:spPr>
      </p:cxnSp>
      <p:sp>
        <p:nvSpPr>
          <p:cNvPr id="24604" name="矩形 73"/>
          <p:cNvSpPr>
            <a:spLocks noChangeArrowheads="1"/>
          </p:cNvSpPr>
          <p:nvPr/>
        </p:nvSpPr>
        <p:spPr bwMode="auto">
          <a:xfrm flipH="1">
            <a:off x="1157288" y="3793868"/>
            <a:ext cx="1398587" cy="523220"/>
          </a:xfrm>
          <a:prstGeom prst="rect">
            <a:avLst/>
          </a:prstGeom>
          <a:noFill/>
          <a:ln w="9525">
            <a:noFill/>
            <a:miter lim="800000"/>
            <a:headEnd/>
            <a:tailEnd/>
          </a:ln>
        </p:spPr>
        <p:txBody>
          <a:bodyPr wrap="square">
            <a:spAutoFit/>
          </a:bodyPr>
          <a:lstStyle/>
          <a:p>
            <a:pPr algn="ctr"/>
            <a:r>
              <a:rPr lang="zh-CN" altLang="en-US" sz="1400" dirty="0">
                <a:solidFill>
                  <a:srgbClr val="404040"/>
                </a:solidFill>
                <a:latin typeface="+mn-lt"/>
              </a:rPr>
              <a:t>回答问题的</a:t>
            </a:r>
          </a:p>
          <a:p>
            <a:pPr algn="ctr"/>
            <a:r>
              <a:rPr lang="zh-CN" altLang="en-US" sz="1400" dirty="0">
                <a:solidFill>
                  <a:srgbClr val="404040"/>
                </a:solidFill>
                <a:latin typeface="+mn-lt"/>
              </a:rPr>
              <a:t>时长、正确率</a:t>
            </a:r>
          </a:p>
        </p:txBody>
      </p:sp>
      <p:sp>
        <p:nvSpPr>
          <p:cNvPr id="128" name="椭圆 127"/>
          <p:cNvSpPr>
            <a:spLocks noChangeArrowheads="1"/>
          </p:cNvSpPr>
          <p:nvPr/>
        </p:nvSpPr>
        <p:spPr bwMode="auto">
          <a:xfrm rot="10800000" flipH="1">
            <a:off x="2609850" y="3946228"/>
            <a:ext cx="374650" cy="282105"/>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a:latin typeface="+mn-lt"/>
              <a:ea typeface="方正姚体" pitchFamily="2" charset="-122"/>
            </a:endParaRPr>
          </a:p>
        </p:txBody>
      </p:sp>
      <p:cxnSp>
        <p:nvCxnSpPr>
          <p:cNvPr id="24607" name="直接连接符 125"/>
          <p:cNvCxnSpPr>
            <a:cxnSpLocks noChangeShapeType="1"/>
          </p:cNvCxnSpPr>
          <p:nvPr/>
        </p:nvCxnSpPr>
        <p:spPr bwMode="auto">
          <a:xfrm rot="10800000" flipH="1">
            <a:off x="2905126" y="4095018"/>
            <a:ext cx="371475" cy="0"/>
          </a:xfrm>
          <a:prstGeom prst="line">
            <a:avLst/>
          </a:prstGeom>
          <a:noFill/>
          <a:ln w="28575" algn="ctr">
            <a:solidFill>
              <a:srgbClr val="953735"/>
            </a:solidFill>
            <a:round/>
            <a:headEnd/>
            <a:tailEnd/>
          </a:ln>
        </p:spPr>
      </p:cxnSp>
      <p:sp>
        <p:nvSpPr>
          <p:cNvPr id="24608" name="矩形 73"/>
          <p:cNvSpPr>
            <a:spLocks noChangeArrowheads="1"/>
          </p:cNvSpPr>
          <p:nvPr/>
        </p:nvSpPr>
        <p:spPr bwMode="auto">
          <a:xfrm flipH="1">
            <a:off x="1622375" y="5265098"/>
            <a:ext cx="1727250" cy="523220"/>
          </a:xfrm>
          <a:prstGeom prst="rect">
            <a:avLst/>
          </a:prstGeom>
          <a:noFill/>
          <a:ln w="9525">
            <a:noFill/>
            <a:miter lim="800000"/>
            <a:headEnd/>
            <a:tailEnd/>
          </a:ln>
        </p:spPr>
        <p:txBody>
          <a:bodyPr wrap="square">
            <a:spAutoFit/>
          </a:bodyPr>
          <a:lstStyle/>
          <a:p>
            <a:pPr algn="ctr"/>
            <a:r>
              <a:rPr lang="zh-CN" altLang="en-US" sz="1400" dirty="0">
                <a:solidFill>
                  <a:srgbClr val="404040"/>
                </a:solidFill>
                <a:latin typeface="+mn-lt"/>
              </a:rPr>
              <a:t>课堂</a:t>
            </a:r>
          </a:p>
          <a:p>
            <a:pPr algn="ctr" eaLnBrk="1" hangingPunct="1">
              <a:buFontTx/>
              <a:buNone/>
            </a:pPr>
            <a:r>
              <a:rPr lang="zh-CN" altLang="en-US" sz="1400" dirty="0">
                <a:solidFill>
                  <a:srgbClr val="404040"/>
                </a:solidFill>
                <a:latin typeface="+mn-lt"/>
              </a:rPr>
              <a:t>举手次数</a:t>
            </a:r>
          </a:p>
        </p:txBody>
      </p:sp>
      <p:sp>
        <p:nvSpPr>
          <p:cNvPr id="123" name="椭圆 122"/>
          <p:cNvSpPr>
            <a:spLocks noChangeArrowheads="1"/>
          </p:cNvSpPr>
          <p:nvPr/>
        </p:nvSpPr>
        <p:spPr bwMode="auto">
          <a:xfrm rot="10800000" flipH="1">
            <a:off x="3419475" y="5250813"/>
            <a:ext cx="376238" cy="282105"/>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a:latin typeface="+mn-lt"/>
              <a:ea typeface="方正姚体" pitchFamily="2" charset="-122"/>
            </a:endParaRPr>
          </a:p>
        </p:txBody>
      </p:sp>
      <p:sp>
        <p:nvSpPr>
          <p:cNvPr id="24611" name="矩形 73"/>
          <p:cNvSpPr>
            <a:spLocks noChangeArrowheads="1"/>
          </p:cNvSpPr>
          <p:nvPr/>
        </p:nvSpPr>
        <p:spPr bwMode="auto">
          <a:xfrm flipH="1">
            <a:off x="1227138" y="4562812"/>
            <a:ext cx="1439862" cy="523220"/>
          </a:xfrm>
          <a:prstGeom prst="rect">
            <a:avLst/>
          </a:prstGeom>
          <a:noFill/>
          <a:ln w="9525">
            <a:noFill/>
            <a:miter lim="800000"/>
            <a:headEnd/>
            <a:tailEnd/>
          </a:ln>
        </p:spPr>
        <p:txBody>
          <a:bodyPr wrap="square">
            <a:spAutoFit/>
          </a:bodyPr>
          <a:lstStyle/>
          <a:p>
            <a:pPr algn="ctr"/>
            <a:r>
              <a:rPr lang="zh-CN" altLang="en-US" sz="1400" dirty="0">
                <a:solidFill>
                  <a:srgbClr val="404040"/>
                </a:solidFill>
                <a:latin typeface="+mn-lt"/>
              </a:rPr>
              <a:t>回答</a:t>
            </a:r>
          </a:p>
          <a:p>
            <a:pPr algn="ctr"/>
            <a:r>
              <a:rPr lang="zh-CN" altLang="en-US" sz="1400" dirty="0">
                <a:solidFill>
                  <a:srgbClr val="404040"/>
                </a:solidFill>
                <a:latin typeface="+mn-lt"/>
              </a:rPr>
              <a:t>问题的次数</a:t>
            </a:r>
          </a:p>
        </p:txBody>
      </p:sp>
      <p:sp>
        <p:nvSpPr>
          <p:cNvPr id="118" name="椭圆 117"/>
          <p:cNvSpPr>
            <a:spLocks noChangeArrowheads="1"/>
          </p:cNvSpPr>
          <p:nvPr/>
        </p:nvSpPr>
        <p:spPr bwMode="auto">
          <a:xfrm rot="10800000" flipH="1">
            <a:off x="2735264" y="4672320"/>
            <a:ext cx="374650" cy="282105"/>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a:latin typeface="+mn-lt"/>
              <a:ea typeface="方正姚体" pitchFamily="2" charset="-122"/>
            </a:endParaRPr>
          </a:p>
        </p:txBody>
      </p:sp>
      <p:cxnSp>
        <p:nvCxnSpPr>
          <p:cNvPr id="24614" name="直接连接符 115"/>
          <p:cNvCxnSpPr>
            <a:cxnSpLocks noChangeShapeType="1"/>
          </p:cNvCxnSpPr>
          <p:nvPr/>
        </p:nvCxnSpPr>
        <p:spPr bwMode="auto">
          <a:xfrm rot="10800000" flipH="1">
            <a:off x="3033714" y="4603282"/>
            <a:ext cx="385762" cy="134506"/>
          </a:xfrm>
          <a:prstGeom prst="line">
            <a:avLst/>
          </a:prstGeom>
          <a:noFill/>
          <a:ln w="28575" algn="ctr">
            <a:solidFill>
              <a:srgbClr val="953735"/>
            </a:solidFill>
            <a:round/>
            <a:headEnd/>
            <a:tailEnd/>
          </a:ln>
        </p:spPr>
      </p:cxnSp>
      <p:sp>
        <p:nvSpPr>
          <p:cNvPr id="24615" name="矩形 73"/>
          <p:cNvSpPr>
            <a:spLocks noChangeArrowheads="1"/>
          </p:cNvSpPr>
          <p:nvPr/>
        </p:nvSpPr>
        <p:spPr bwMode="auto">
          <a:xfrm>
            <a:off x="3226594" y="2044715"/>
            <a:ext cx="3071812" cy="307777"/>
          </a:xfrm>
          <a:prstGeom prst="rect">
            <a:avLst/>
          </a:prstGeom>
          <a:noFill/>
          <a:ln w="9525">
            <a:noFill/>
            <a:miter lim="800000"/>
            <a:headEnd/>
            <a:tailEnd/>
          </a:ln>
        </p:spPr>
        <p:txBody>
          <a:bodyPr>
            <a:spAutoFit/>
          </a:bodyPr>
          <a:lstStyle/>
          <a:p>
            <a:pPr algn="ctr" eaLnBrk="1" hangingPunct="1">
              <a:buFontTx/>
              <a:buNone/>
            </a:pPr>
            <a:r>
              <a:rPr lang="zh-CN" altLang="en-US" sz="1400" dirty="0">
                <a:solidFill>
                  <a:srgbClr val="404040"/>
                </a:solidFill>
                <a:latin typeface="+mn-lt"/>
              </a:rPr>
              <a:t>平均每道题花费的时间</a:t>
            </a:r>
            <a:endParaRPr lang="en-US" altLang="zh-CN" sz="1400" dirty="0">
              <a:solidFill>
                <a:srgbClr val="404040"/>
              </a:solidFill>
              <a:latin typeface="+mn-lt"/>
            </a:endParaRPr>
          </a:p>
        </p:txBody>
      </p:sp>
      <p:sp>
        <p:nvSpPr>
          <p:cNvPr id="144" name="椭圆 143"/>
          <p:cNvSpPr>
            <a:spLocks noChangeArrowheads="1"/>
          </p:cNvSpPr>
          <p:nvPr/>
        </p:nvSpPr>
        <p:spPr bwMode="auto">
          <a:xfrm rot="10800000">
            <a:off x="4564064" y="2395249"/>
            <a:ext cx="374650" cy="282104"/>
          </a:xfrm>
          <a:prstGeom prst="ellipse">
            <a:avLst/>
          </a:prstGeom>
          <a:solidFill>
            <a:srgbClr val="953735"/>
          </a:solidFill>
          <a:ln w="57150" algn="ctr">
            <a:solidFill>
              <a:srgbClr val="E6B9B8"/>
            </a:solidFill>
            <a:round/>
            <a:headEnd/>
            <a:tailEnd/>
          </a:ln>
        </p:spPr>
        <p:txBody>
          <a:bodyPr rot="10800000"/>
          <a:lstStyle/>
          <a:p>
            <a:pPr algn="ctr" fontAlgn="auto">
              <a:spcBef>
                <a:spcPts val="0"/>
              </a:spcBef>
              <a:spcAft>
                <a:spcPts val="0"/>
              </a:spcAft>
              <a:defRPr/>
            </a:pPr>
            <a:endParaRPr lang="zh-CN" altLang="en-US" sz="1200">
              <a:latin typeface="+mn-lt"/>
              <a:ea typeface="方正姚体" pitchFamily="2" charset="-122"/>
            </a:endParaRPr>
          </a:p>
        </p:txBody>
      </p:sp>
      <p:sp>
        <p:nvSpPr>
          <p:cNvPr id="24617" name="矩形 21"/>
          <p:cNvSpPr>
            <a:spLocks noChangeArrowheads="1"/>
          </p:cNvSpPr>
          <p:nvPr/>
        </p:nvSpPr>
        <p:spPr bwMode="auto">
          <a:xfrm>
            <a:off x="4505326" y="2286930"/>
            <a:ext cx="592138" cy="473206"/>
          </a:xfrm>
          <a:prstGeom prst="rect">
            <a:avLst/>
          </a:prstGeom>
          <a:noFill/>
          <a:ln w="9525">
            <a:noFill/>
            <a:miter lim="800000"/>
            <a:headEnd/>
            <a:tailEnd/>
          </a:ln>
        </p:spPr>
        <p:txBody>
          <a:bodyPr>
            <a:spAutoFit/>
          </a:bodyPr>
          <a:lstStyle/>
          <a:p>
            <a:pPr eaLnBrk="1" hangingPunct="1">
              <a:lnSpc>
                <a:spcPct val="150000"/>
              </a:lnSpc>
              <a:buFontTx/>
              <a:buNone/>
            </a:pPr>
            <a:r>
              <a:rPr lang="en-US" altLang="zh-CN" sz="1650" b="1">
                <a:solidFill>
                  <a:schemeClr val="bg1"/>
                </a:solidFill>
                <a:latin typeface="Calibri" pitchFamily="34" charset="0"/>
                <a:ea typeface="微软雅黑" pitchFamily="34" charset="-122"/>
              </a:rPr>
              <a:t>12</a:t>
            </a:r>
          </a:p>
        </p:txBody>
      </p:sp>
      <p:cxnSp>
        <p:nvCxnSpPr>
          <p:cNvPr id="142" name="直接连接符 141"/>
          <p:cNvCxnSpPr/>
          <p:nvPr/>
        </p:nvCxnSpPr>
        <p:spPr>
          <a:xfrm rot="5400000" flipH="1" flipV="1">
            <a:off x="4618071" y="2773768"/>
            <a:ext cx="257108"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4619" name="Rectangle 81"/>
          <p:cNvSpPr>
            <a:spLocks noChangeArrowheads="1"/>
          </p:cNvSpPr>
          <p:nvPr/>
        </p:nvSpPr>
        <p:spPr bwMode="auto">
          <a:xfrm>
            <a:off x="3481388" y="5246053"/>
            <a:ext cx="261610" cy="276999"/>
          </a:xfrm>
          <a:prstGeom prst="rect">
            <a:avLst/>
          </a:prstGeom>
          <a:noFill/>
          <a:ln w="9525" algn="ctr">
            <a:noFill/>
            <a:miter lim="800000"/>
            <a:headEnd/>
            <a:tailEnd/>
          </a:ln>
        </p:spPr>
        <p:txBody>
          <a:bodyPr wrap="none">
            <a:spAutoFit/>
          </a:bodyPr>
          <a:lstStyle/>
          <a:p>
            <a:r>
              <a:rPr lang="en-US" altLang="zh-CN" sz="1200" b="1">
                <a:solidFill>
                  <a:schemeClr val="bg1"/>
                </a:solidFill>
              </a:rPr>
              <a:t>7</a:t>
            </a:r>
            <a:endParaRPr lang="zh-CN" altLang="en-US" sz="1200" b="1">
              <a:solidFill>
                <a:schemeClr val="bg1"/>
              </a:solidFill>
            </a:endParaRPr>
          </a:p>
        </p:txBody>
      </p:sp>
      <p:cxnSp>
        <p:nvCxnSpPr>
          <p:cNvPr id="24620" name="直接连接符 120"/>
          <p:cNvCxnSpPr>
            <a:cxnSpLocks noChangeShapeType="1"/>
          </p:cNvCxnSpPr>
          <p:nvPr/>
        </p:nvCxnSpPr>
        <p:spPr bwMode="auto">
          <a:xfrm rot="5400000" flipH="1" flipV="1">
            <a:off x="3761615" y="5000007"/>
            <a:ext cx="252347" cy="358775"/>
          </a:xfrm>
          <a:prstGeom prst="line">
            <a:avLst/>
          </a:prstGeom>
          <a:noFill/>
          <a:ln w="28575" algn="ctr">
            <a:solidFill>
              <a:srgbClr val="953735"/>
            </a:solidFill>
            <a:round/>
            <a:headEnd/>
            <a:tailEnd/>
          </a:ln>
        </p:spPr>
      </p:cxnSp>
      <p:sp>
        <p:nvSpPr>
          <p:cNvPr id="24621" name="Rectangle 82"/>
          <p:cNvSpPr>
            <a:spLocks noChangeArrowheads="1"/>
          </p:cNvSpPr>
          <p:nvPr/>
        </p:nvSpPr>
        <p:spPr bwMode="auto">
          <a:xfrm>
            <a:off x="2771775" y="4705650"/>
            <a:ext cx="261610" cy="276999"/>
          </a:xfrm>
          <a:prstGeom prst="rect">
            <a:avLst/>
          </a:prstGeom>
          <a:noFill/>
          <a:ln w="9525" algn="ctr">
            <a:noFill/>
            <a:miter lim="800000"/>
            <a:headEnd/>
            <a:tailEnd/>
          </a:ln>
        </p:spPr>
        <p:txBody>
          <a:bodyPr wrap="none">
            <a:spAutoFit/>
          </a:bodyPr>
          <a:lstStyle/>
          <a:p>
            <a:r>
              <a:rPr lang="en-US" altLang="zh-CN" sz="1200" b="1">
                <a:solidFill>
                  <a:schemeClr val="bg1"/>
                </a:solidFill>
              </a:rPr>
              <a:t>8</a:t>
            </a:r>
            <a:endParaRPr lang="zh-CN" altLang="en-US" sz="1200" b="1">
              <a:solidFill>
                <a:schemeClr val="bg1"/>
              </a:solidFill>
            </a:endParaRPr>
          </a:p>
        </p:txBody>
      </p:sp>
      <p:sp>
        <p:nvSpPr>
          <p:cNvPr id="24622" name="Rectangle 83"/>
          <p:cNvSpPr>
            <a:spLocks noChangeArrowheads="1"/>
          </p:cNvSpPr>
          <p:nvPr/>
        </p:nvSpPr>
        <p:spPr bwMode="auto">
          <a:xfrm>
            <a:off x="2627313" y="3955752"/>
            <a:ext cx="261610" cy="276999"/>
          </a:xfrm>
          <a:prstGeom prst="rect">
            <a:avLst/>
          </a:prstGeom>
          <a:noFill/>
          <a:ln w="9525" algn="ctr">
            <a:noFill/>
            <a:miter lim="800000"/>
            <a:headEnd/>
            <a:tailEnd/>
          </a:ln>
        </p:spPr>
        <p:txBody>
          <a:bodyPr wrap="none">
            <a:spAutoFit/>
          </a:bodyPr>
          <a:lstStyle/>
          <a:p>
            <a:r>
              <a:rPr lang="en-US" altLang="zh-CN" sz="1200" b="1">
                <a:solidFill>
                  <a:schemeClr val="bg1"/>
                </a:solidFill>
              </a:rPr>
              <a:t>9</a:t>
            </a:r>
            <a:endParaRPr lang="zh-CN" altLang="en-US" sz="1200" b="1">
              <a:solidFill>
                <a:schemeClr val="bg1"/>
              </a:solidFill>
            </a:endParaRPr>
          </a:p>
        </p:txBody>
      </p:sp>
      <p:sp>
        <p:nvSpPr>
          <p:cNvPr id="24623" name="Rectangle 84"/>
          <p:cNvSpPr>
            <a:spLocks noChangeArrowheads="1"/>
          </p:cNvSpPr>
          <p:nvPr/>
        </p:nvSpPr>
        <p:spPr bwMode="auto">
          <a:xfrm>
            <a:off x="2843214" y="3145147"/>
            <a:ext cx="338554" cy="276999"/>
          </a:xfrm>
          <a:prstGeom prst="rect">
            <a:avLst/>
          </a:prstGeom>
          <a:noFill/>
          <a:ln w="9525" algn="ctr">
            <a:noFill/>
            <a:miter lim="800000"/>
            <a:headEnd/>
            <a:tailEnd/>
          </a:ln>
        </p:spPr>
        <p:txBody>
          <a:bodyPr wrap="none">
            <a:spAutoFit/>
          </a:bodyPr>
          <a:lstStyle/>
          <a:p>
            <a:r>
              <a:rPr lang="en-US" altLang="zh-CN" sz="1200" b="1">
                <a:solidFill>
                  <a:schemeClr val="bg1"/>
                </a:solidFill>
              </a:rPr>
              <a:t>10</a:t>
            </a:r>
            <a:endParaRPr lang="zh-CN" altLang="en-US" sz="1200" b="1">
              <a:solidFill>
                <a:schemeClr val="bg1"/>
              </a:solidFill>
            </a:endParaRPr>
          </a:p>
        </p:txBody>
      </p:sp>
      <p:pic>
        <p:nvPicPr>
          <p:cNvPr id="24624" name="Picture 85" descr="MC900434217[1]"/>
          <p:cNvPicPr>
            <a:picLocks noChangeAspect="1" noChangeArrowheads="1"/>
          </p:cNvPicPr>
          <p:nvPr/>
        </p:nvPicPr>
        <p:blipFill>
          <a:blip r:embed="rId2" cstate="print"/>
          <a:srcRect/>
          <a:stretch>
            <a:fillRect/>
          </a:stretch>
        </p:blipFill>
        <p:spPr bwMode="auto">
          <a:xfrm>
            <a:off x="3635375" y="3698642"/>
            <a:ext cx="2376488" cy="1066522"/>
          </a:xfrm>
          <a:prstGeom prst="rect">
            <a:avLst/>
          </a:prstGeom>
          <a:noFill/>
          <a:ln w="9525">
            <a:noFill/>
            <a:miter lim="800000"/>
            <a:headEnd/>
            <a:tailEnd/>
          </a:ln>
        </p:spPr>
      </p:pic>
      <p:sp>
        <p:nvSpPr>
          <p:cNvPr id="24625" name="Text Box 86"/>
          <p:cNvSpPr txBox="1">
            <a:spLocks noChangeArrowheads="1"/>
          </p:cNvSpPr>
          <p:nvPr/>
        </p:nvSpPr>
        <p:spPr bwMode="auto">
          <a:xfrm>
            <a:off x="4070492" y="3199901"/>
            <a:ext cx="1415772" cy="584775"/>
          </a:xfrm>
          <a:prstGeom prst="rect">
            <a:avLst/>
          </a:prstGeom>
          <a:noFill/>
          <a:ln w="9525" algn="ctr">
            <a:noFill/>
            <a:miter lim="800000"/>
            <a:headEnd/>
            <a:tailEnd/>
          </a:ln>
        </p:spPr>
        <p:txBody>
          <a:bodyPr wrap="none">
            <a:spAutoFit/>
          </a:bodyPr>
          <a:lstStyle/>
          <a:p>
            <a:pPr algn="ctr"/>
            <a:r>
              <a:rPr lang="zh-CN" altLang="en-US" b="1" dirty="0">
                <a:latin typeface="+mn-lt"/>
              </a:rPr>
              <a:t>学校教育中的</a:t>
            </a:r>
          </a:p>
          <a:p>
            <a:pPr algn="ctr"/>
            <a:r>
              <a:rPr lang="zh-CN" altLang="en-US" b="1" dirty="0">
                <a:latin typeface="+mn-lt"/>
              </a:rPr>
              <a:t>“大数据”</a:t>
            </a:r>
          </a:p>
        </p:txBody>
      </p:sp>
      <p:sp>
        <p:nvSpPr>
          <p:cNvPr id="24627" name="Rectangle 88"/>
          <p:cNvSpPr>
            <a:spLocks noChangeArrowheads="1"/>
          </p:cNvSpPr>
          <p:nvPr/>
        </p:nvSpPr>
        <p:spPr bwMode="auto">
          <a:xfrm>
            <a:off x="646112" y="1412776"/>
            <a:ext cx="8497888" cy="338554"/>
          </a:xfrm>
          <a:prstGeom prst="rect">
            <a:avLst/>
          </a:prstGeom>
          <a:noFill/>
          <a:ln w="9525" algn="ctr">
            <a:noFill/>
            <a:miter lim="800000"/>
            <a:headEnd/>
            <a:tailEnd/>
          </a:ln>
        </p:spPr>
        <p:txBody>
          <a:bodyPr>
            <a:spAutoFit/>
          </a:bodyPr>
          <a:lstStyle/>
          <a:p>
            <a:r>
              <a:rPr lang="zh-CN" altLang="en-US" dirty="0">
                <a:latin typeface="+mn-lt"/>
              </a:rPr>
              <a:t>现在，大数据分析已经被应用到美国的公共教育中，成为教学改革的重要力量。</a:t>
            </a:r>
          </a:p>
        </p:txBody>
      </p:sp>
      <p:sp>
        <p:nvSpPr>
          <p:cNvPr id="67"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defRPr/>
            </a:pPr>
            <a:r>
              <a:rPr lang="zh-CN" altLang="en-US" sz="3500" b="0" spc="-100" dirty="0">
                <a:latin typeface="黑体" panose="02010609060101010101" pitchFamily="49" charset="-122"/>
              </a:rPr>
              <a:t>大数据的应用</a:t>
            </a:r>
            <a:r>
              <a:rPr lang="en-US" altLang="zh-CN" sz="3500" b="0" spc="-100" dirty="0">
                <a:latin typeface="黑体" panose="02010609060101010101" pitchFamily="49" charset="-122"/>
              </a:rPr>
              <a:t>--</a:t>
            </a:r>
            <a:r>
              <a:rPr lang="zh-CN" altLang="en-US" sz="3500" b="0" spc="-100" dirty="0">
                <a:latin typeface="黑体" panose="02010609060101010101" pitchFamily="49" charset="-122"/>
              </a:rPr>
              <a:t>教育</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46" name="Picture 14" descr="图片1"/>
          <p:cNvPicPr>
            <a:picLocks noChangeAspect="1" noChangeArrowheads="1"/>
          </p:cNvPicPr>
          <p:nvPr/>
        </p:nvPicPr>
        <p:blipFill>
          <a:blip r:embed="rId2" cstate="print"/>
          <a:srcRect/>
          <a:stretch>
            <a:fillRect/>
          </a:stretch>
        </p:blipFill>
        <p:spPr bwMode="auto">
          <a:xfrm>
            <a:off x="863588" y="3465513"/>
            <a:ext cx="7632700" cy="2591316"/>
          </a:xfrm>
          <a:prstGeom prst="rect">
            <a:avLst/>
          </a:prstGeom>
          <a:noFill/>
        </p:spPr>
      </p:pic>
      <p:sp>
        <p:nvSpPr>
          <p:cNvPr id="69644" name="Text Box 12"/>
          <p:cNvSpPr txBox="1">
            <a:spLocks noChangeArrowheads="1"/>
          </p:cNvSpPr>
          <p:nvPr/>
        </p:nvSpPr>
        <p:spPr bwMode="auto">
          <a:xfrm>
            <a:off x="791579" y="1755418"/>
            <a:ext cx="7812672" cy="1384995"/>
          </a:xfrm>
          <a:prstGeom prst="rect">
            <a:avLst/>
          </a:prstGeom>
          <a:noFill/>
          <a:ln w="9525" algn="ctr">
            <a:noFill/>
            <a:miter lim="800000"/>
            <a:headEnd/>
            <a:tailEnd/>
          </a:ln>
          <a:effectLst/>
        </p:spPr>
        <p:txBody>
          <a:bodyPr wrap="square">
            <a:spAutoFit/>
          </a:bodyPr>
          <a:lstStyle/>
          <a:p>
            <a:pPr>
              <a:lnSpc>
                <a:spcPct val="150000"/>
              </a:lnSpc>
            </a:pPr>
            <a:r>
              <a:rPr lang="en-US" altLang="zh-CN" sz="1400" b="1" dirty="0">
                <a:solidFill>
                  <a:srgbClr val="0066FF"/>
                </a:solidFill>
                <a:latin typeface="+mn-lt"/>
              </a:rPr>
              <a:t>   40</a:t>
            </a:r>
            <a:r>
              <a:rPr lang="zh-CN" altLang="en-US" sz="1400" b="1" dirty="0">
                <a:solidFill>
                  <a:srgbClr val="0066FF"/>
                </a:solidFill>
                <a:latin typeface="+mn-lt"/>
              </a:rPr>
              <a:t>天，</a:t>
            </a:r>
            <a:r>
              <a:rPr lang="en-US" altLang="zh-CN" sz="1400" b="1" dirty="0">
                <a:solidFill>
                  <a:srgbClr val="0066FF"/>
                </a:solidFill>
                <a:latin typeface="+mn-lt"/>
              </a:rPr>
              <a:t>36</a:t>
            </a:r>
            <a:r>
              <a:rPr lang="zh-CN" altLang="en-US" sz="1400" b="1" dirty="0">
                <a:solidFill>
                  <a:srgbClr val="0066FF"/>
                </a:solidFill>
                <a:latin typeface="+mn-lt"/>
              </a:rPr>
              <a:t>亿人次。</a:t>
            </a:r>
            <a:r>
              <a:rPr lang="zh-CN" altLang="en-US" sz="1400" dirty="0">
                <a:latin typeface="+mn-lt"/>
              </a:rPr>
              <a:t>这是</a:t>
            </a:r>
            <a:r>
              <a:rPr lang="en-US" altLang="zh-CN" sz="1400" dirty="0">
                <a:latin typeface="+mn-lt"/>
              </a:rPr>
              <a:t>2014</a:t>
            </a:r>
            <a:r>
              <a:rPr lang="zh-CN" altLang="en-US" sz="1400" dirty="0">
                <a:latin typeface="+mn-lt"/>
              </a:rPr>
              <a:t>年春运的总时间和总出行人数。在这场堪称人类历史上最大规模的短期迁徙中，</a:t>
            </a:r>
            <a:r>
              <a:rPr lang="zh-CN" altLang="en-US" sz="1400" b="1" dirty="0">
                <a:solidFill>
                  <a:srgbClr val="0066FF"/>
                </a:solidFill>
                <a:latin typeface="+mn-lt"/>
              </a:rPr>
              <a:t>人群从哪儿去了哪儿？哪些线路最热门？</a:t>
            </a:r>
            <a:r>
              <a:rPr lang="zh-CN" altLang="en-US" sz="1400" dirty="0">
                <a:latin typeface="+mn-lt"/>
              </a:rPr>
              <a:t>在以往，这些问题可能难以精确回答。但随着技术进步，通过应用“大数据”这一技术利器，人们已经接近“在迷宫中感受全局”地看见春运的全景。</a:t>
            </a:r>
          </a:p>
        </p:txBody>
      </p:sp>
      <p:sp>
        <p:nvSpPr>
          <p:cNvPr id="69645" name="Text Box 13"/>
          <p:cNvSpPr txBox="1">
            <a:spLocks noChangeArrowheads="1"/>
          </p:cNvSpPr>
          <p:nvPr/>
        </p:nvSpPr>
        <p:spPr bwMode="auto">
          <a:xfrm>
            <a:off x="695325" y="1404275"/>
            <a:ext cx="2852063" cy="338554"/>
          </a:xfrm>
          <a:prstGeom prst="rect">
            <a:avLst/>
          </a:prstGeom>
          <a:noFill/>
          <a:ln w="9525" algn="ctr">
            <a:noFill/>
            <a:miter lim="800000"/>
            <a:headEnd/>
            <a:tailEnd/>
          </a:ln>
          <a:effectLst/>
        </p:spPr>
        <p:txBody>
          <a:bodyPr wrap="none">
            <a:spAutoFit/>
          </a:bodyPr>
          <a:lstStyle/>
          <a:p>
            <a:r>
              <a:rPr lang="zh-CN" altLang="en-US" b="1" dirty="0">
                <a:solidFill>
                  <a:schemeClr val="tx1"/>
                </a:solidFill>
              </a:rPr>
              <a:t>大数据首次播报春运迁徙实况</a:t>
            </a:r>
          </a:p>
        </p:txBody>
      </p:sp>
      <p:sp>
        <p:nvSpPr>
          <p:cNvPr id="6" name="标题 1"/>
          <p:cNvSpPr txBox="1">
            <a:spLocks/>
          </p:cNvSpPr>
          <p:nvPr/>
        </p:nvSpPr>
        <p:spPr bwMode="auto">
          <a:xfrm>
            <a:off x="791579" y="328389"/>
            <a:ext cx="8712969"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defTabSz="685617">
              <a:defRPr/>
            </a:pPr>
            <a:r>
              <a:rPr lang="zh-CN" altLang="en-US" sz="3500" b="0" spc="-100" dirty="0">
                <a:latin typeface="黑体" panose="02010609060101010101" pitchFamily="49" charset="-122"/>
              </a:rPr>
              <a:t>大数据的应用</a:t>
            </a:r>
            <a:r>
              <a:rPr lang="en-US" altLang="zh-CN" sz="3500" b="0" spc="-100" dirty="0">
                <a:latin typeface="黑体" panose="02010609060101010101" pitchFamily="49" charset="-122"/>
              </a:rPr>
              <a:t>--</a:t>
            </a:r>
            <a:r>
              <a:rPr lang="zh-CN" altLang="en-US" sz="3500" b="0" spc="-100" dirty="0">
                <a:latin typeface="黑体" panose="02010609060101010101" pitchFamily="49" charset="-122"/>
              </a:rPr>
              <a:t>生活</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Text Box 4"/>
          <p:cNvSpPr txBox="1">
            <a:spLocks noChangeArrowheads="1"/>
          </p:cNvSpPr>
          <p:nvPr/>
        </p:nvSpPr>
        <p:spPr bwMode="auto">
          <a:xfrm>
            <a:off x="734863" y="1422277"/>
            <a:ext cx="7848601" cy="1384995"/>
          </a:xfrm>
          <a:prstGeom prst="rect">
            <a:avLst/>
          </a:prstGeom>
          <a:noFill/>
          <a:ln w="9525" algn="ctr">
            <a:noFill/>
            <a:miter lim="800000"/>
            <a:headEnd/>
            <a:tailEnd/>
          </a:ln>
          <a:effectLst/>
        </p:spPr>
        <p:txBody>
          <a:bodyPr wrap="square">
            <a:spAutoFit/>
          </a:bodyPr>
          <a:lstStyle/>
          <a:p>
            <a:pPr>
              <a:lnSpc>
                <a:spcPct val="150000"/>
              </a:lnSpc>
            </a:pPr>
            <a:r>
              <a:rPr lang="zh-CN" altLang="en-US" sz="1400" dirty="0">
                <a:latin typeface="+mn-lt"/>
              </a:rPr>
              <a:t>    国内有</a:t>
            </a:r>
            <a:r>
              <a:rPr lang="en-US" altLang="zh-CN" sz="1400" dirty="0">
                <a:latin typeface="+mn-lt"/>
              </a:rPr>
              <a:t>2</a:t>
            </a:r>
            <a:r>
              <a:rPr lang="zh-CN" altLang="en-US" sz="1400" dirty="0">
                <a:latin typeface="+mn-lt"/>
              </a:rPr>
              <a:t>亿手机用户使用百度地图，用户每次位置变化，百度都能得到数据。把手机网民的定位信息汇总成大数据进行分析，就能勾勒出人们的迁徙轨迹。</a:t>
            </a:r>
          </a:p>
          <a:p>
            <a:pPr>
              <a:lnSpc>
                <a:spcPct val="150000"/>
              </a:lnSpc>
            </a:pPr>
            <a:r>
              <a:rPr lang="zh-CN" altLang="en-US" sz="1400" dirty="0">
                <a:latin typeface="+mn-lt"/>
              </a:rPr>
              <a:t>    此次百度图景化地展示春运情况，是基于</a:t>
            </a:r>
            <a:r>
              <a:rPr lang="en-US" altLang="zh-CN" sz="1400" dirty="0">
                <a:latin typeface="+mn-lt"/>
              </a:rPr>
              <a:t>LBS(</a:t>
            </a:r>
            <a:r>
              <a:rPr lang="zh-CN" altLang="en-US" sz="1400" dirty="0">
                <a:latin typeface="+mn-lt"/>
              </a:rPr>
              <a:t>基于地理位置的服务</a:t>
            </a:r>
            <a:r>
              <a:rPr lang="en-US" altLang="zh-CN" sz="1400" dirty="0">
                <a:latin typeface="+mn-lt"/>
              </a:rPr>
              <a:t>)</a:t>
            </a:r>
            <a:r>
              <a:rPr lang="zh-CN" altLang="en-US" sz="1400" dirty="0">
                <a:latin typeface="+mn-lt"/>
              </a:rPr>
              <a:t>技术的一次创新。它的数据每</a:t>
            </a:r>
            <a:r>
              <a:rPr lang="en-US" altLang="zh-CN" sz="1400" dirty="0">
                <a:latin typeface="+mn-lt"/>
              </a:rPr>
              <a:t>8</a:t>
            </a:r>
            <a:r>
              <a:rPr lang="zh-CN" altLang="en-US" sz="1400" dirty="0">
                <a:latin typeface="+mn-lt"/>
              </a:rPr>
              <a:t>小时更新一次，囊括了全国铁路、公路和航空在内的线路。</a:t>
            </a:r>
            <a:endParaRPr lang="en-US" altLang="zh-CN" sz="1400" dirty="0">
              <a:solidFill>
                <a:srgbClr val="0066FF"/>
              </a:solidFill>
              <a:latin typeface="+mn-lt"/>
            </a:endParaRPr>
          </a:p>
        </p:txBody>
      </p:sp>
      <p:pic>
        <p:nvPicPr>
          <p:cNvPr id="76806" name="Picture 6"/>
          <p:cNvPicPr>
            <a:picLocks noChangeAspect="1" noChangeArrowheads="1"/>
          </p:cNvPicPr>
          <p:nvPr/>
        </p:nvPicPr>
        <p:blipFill>
          <a:blip r:embed="rId2" cstate="print"/>
          <a:srcRect/>
          <a:stretch>
            <a:fillRect/>
          </a:stretch>
        </p:blipFill>
        <p:spPr bwMode="auto">
          <a:xfrm>
            <a:off x="3347864" y="2872692"/>
            <a:ext cx="5247558" cy="3012236"/>
          </a:xfrm>
          <a:prstGeom prst="rect">
            <a:avLst/>
          </a:prstGeom>
          <a:noFill/>
          <a:ln w="9525" algn="ctr">
            <a:noFill/>
            <a:miter lim="800000"/>
            <a:headEnd/>
            <a:tailEnd/>
          </a:ln>
          <a:effectLst/>
        </p:spPr>
      </p:pic>
      <p:sp>
        <p:nvSpPr>
          <p:cNvPr id="76807" name="Text Box 7"/>
          <p:cNvSpPr txBox="1">
            <a:spLocks noChangeArrowheads="1"/>
          </p:cNvSpPr>
          <p:nvPr/>
        </p:nvSpPr>
        <p:spPr bwMode="auto">
          <a:xfrm>
            <a:off x="467544" y="4089097"/>
            <a:ext cx="2988260" cy="788229"/>
          </a:xfrm>
          <a:prstGeom prst="rect">
            <a:avLst/>
          </a:prstGeom>
          <a:noFill/>
          <a:ln w="9525" algn="ctr">
            <a:noFill/>
            <a:miter lim="800000"/>
            <a:headEnd/>
            <a:tailEnd/>
          </a:ln>
          <a:effectLst/>
        </p:spPr>
        <p:txBody>
          <a:bodyPr wrap="square">
            <a:spAutoFit/>
          </a:bodyPr>
          <a:lstStyle/>
          <a:p>
            <a:pPr algn="ctr">
              <a:lnSpc>
                <a:spcPct val="150000"/>
              </a:lnSpc>
            </a:pPr>
            <a:r>
              <a:rPr lang="zh-CN" altLang="en-US" b="1" dirty="0">
                <a:solidFill>
                  <a:srgbClr val="0066FF"/>
                </a:solidFill>
                <a:latin typeface="+mn-lt"/>
              </a:rPr>
              <a:t>新闻视频：</a:t>
            </a:r>
            <a:r>
              <a:rPr lang="en-US" altLang="zh-CN" b="1" dirty="0">
                <a:solidFill>
                  <a:srgbClr val="0066FF"/>
                </a:solidFill>
                <a:latin typeface="+mn-lt"/>
              </a:rPr>
              <a:t>2014</a:t>
            </a:r>
            <a:r>
              <a:rPr lang="zh-CN" altLang="en-US" b="1" dirty="0">
                <a:solidFill>
                  <a:srgbClr val="0066FF"/>
                </a:solidFill>
                <a:latin typeface="+mn-lt"/>
              </a:rPr>
              <a:t>年</a:t>
            </a:r>
            <a:r>
              <a:rPr lang="en-US" altLang="zh-CN" b="1" dirty="0">
                <a:solidFill>
                  <a:srgbClr val="0066FF"/>
                </a:solidFill>
                <a:latin typeface="+mn-lt"/>
              </a:rPr>
              <a:t>1</a:t>
            </a:r>
            <a:r>
              <a:rPr lang="zh-CN" altLang="en-US" b="1" dirty="0">
                <a:solidFill>
                  <a:srgbClr val="0066FF"/>
                </a:solidFill>
                <a:latin typeface="+mn-lt"/>
              </a:rPr>
              <a:t>月</a:t>
            </a:r>
            <a:r>
              <a:rPr lang="en-US" altLang="zh-CN" b="1" dirty="0">
                <a:solidFill>
                  <a:srgbClr val="0066FF"/>
                </a:solidFill>
                <a:latin typeface="+mn-lt"/>
              </a:rPr>
              <a:t>25</a:t>
            </a:r>
            <a:r>
              <a:rPr lang="zh-CN" altLang="en-US" b="1" dirty="0">
                <a:solidFill>
                  <a:srgbClr val="0066FF"/>
                </a:solidFill>
                <a:latin typeface="+mn-lt"/>
              </a:rPr>
              <a:t>日</a:t>
            </a:r>
            <a:r>
              <a:rPr lang="en-US" altLang="zh-CN" b="1" dirty="0">
                <a:solidFill>
                  <a:srgbClr val="0066FF"/>
                </a:solidFill>
                <a:latin typeface="+mn-lt"/>
              </a:rPr>
              <a:t>《“</a:t>
            </a:r>
            <a:r>
              <a:rPr lang="zh-CN" altLang="en-US" b="1" dirty="0">
                <a:solidFill>
                  <a:srgbClr val="0066FF"/>
                </a:solidFill>
                <a:latin typeface="+mn-lt"/>
              </a:rPr>
              <a:t>据”说春运</a:t>
            </a:r>
            <a:r>
              <a:rPr lang="en-US" altLang="zh-CN" b="1" dirty="0">
                <a:solidFill>
                  <a:srgbClr val="0066FF"/>
                </a:solidFill>
                <a:latin typeface="+mn-lt"/>
              </a:rPr>
              <a:t>》</a:t>
            </a:r>
            <a:endParaRPr lang="zh-CN" altLang="en-US" b="1" dirty="0">
              <a:latin typeface="+mn-lt"/>
            </a:endParaRPr>
          </a:p>
        </p:txBody>
      </p:sp>
      <p:sp>
        <p:nvSpPr>
          <p:cNvPr id="6" name="标题 1"/>
          <p:cNvSpPr txBox="1">
            <a:spLocks/>
          </p:cNvSpPr>
          <p:nvPr/>
        </p:nvSpPr>
        <p:spPr bwMode="auto">
          <a:xfrm>
            <a:off x="791579" y="328389"/>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defTabSz="685617">
              <a:defRPr/>
            </a:pPr>
            <a:r>
              <a:rPr lang="zh-CN" altLang="en-US" sz="3500" b="0" spc="-100" dirty="0">
                <a:latin typeface="黑体" panose="02010609060101010101" pitchFamily="49" charset="-122"/>
              </a:rPr>
              <a:t>大数据的应用</a:t>
            </a:r>
            <a:r>
              <a:rPr lang="en-US" altLang="zh-CN" sz="3500" b="0" spc="-100" dirty="0">
                <a:latin typeface="黑体" panose="02010609060101010101" pitchFamily="49" charset="-122"/>
              </a:rPr>
              <a:t>--</a:t>
            </a:r>
            <a:r>
              <a:rPr lang="zh-CN" altLang="en-US" sz="3500" b="0" spc="-100" dirty="0">
                <a:latin typeface="黑体" panose="02010609060101010101" pitchFamily="49" charset="-122"/>
              </a:rPr>
              <a:t>生活</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页脚占位符 3"/>
          <p:cNvSpPr txBox="1">
            <a:spLocks noGrp="1"/>
          </p:cNvSpPr>
          <p:nvPr/>
        </p:nvSpPr>
        <p:spPr bwMode="auto">
          <a:xfrm>
            <a:off x="7046948" y="8095942"/>
            <a:ext cx="2133600" cy="244412"/>
          </a:xfrm>
          <a:prstGeom prst="rect">
            <a:avLst/>
          </a:prstGeom>
          <a:noFill/>
          <a:ln w="9525">
            <a:noFill/>
            <a:miter lim="800000"/>
            <a:headEnd/>
            <a:tailEnd/>
          </a:ln>
        </p:spPr>
        <p:txBody>
          <a:bodyPr lIns="81438" tIns="40720" rIns="81438" bIns="40720"/>
          <a:lstStyle/>
          <a:p>
            <a:pPr defTabSz="813702"/>
            <a:r>
              <a:rPr lang="en-US" altLang="zh-CN" sz="1800" dirty="0">
                <a:latin typeface="Calibri" pitchFamily="34" charset="0"/>
                <a:ea typeface="宋体" pitchFamily="2" charset="-122"/>
              </a:rPr>
              <a:t>   </a:t>
            </a:r>
          </a:p>
          <a:p>
            <a:pPr defTabSz="813702"/>
            <a:r>
              <a:rPr lang="en-US" altLang="zh-CN" sz="1800" dirty="0">
                <a:latin typeface="Calibri" pitchFamily="34" charset="0"/>
                <a:ea typeface="宋体" pitchFamily="2" charset="-122"/>
              </a:rPr>
              <a:t>   </a:t>
            </a:r>
          </a:p>
        </p:txBody>
      </p:sp>
      <p:sp>
        <p:nvSpPr>
          <p:cNvPr id="157" name="页脚占位符 3"/>
          <p:cNvSpPr txBox="1">
            <a:spLocks noGrp="1"/>
          </p:cNvSpPr>
          <p:nvPr/>
        </p:nvSpPr>
        <p:spPr bwMode="auto">
          <a:xfrm>
            <a:off x="7046948" y="8095942"/>
            <a:ext cx="2133600" cy="244412"/>
          </a:xfrm>
          <a:prstGeom prst="rect">
            <a:avLst/>
          </a:prstGeom>
          <a:noFill/>
          <a:ln w="9525">
            <a:noFill/>
            <a:miter lim="800000"/>
            <a:headEnd/>
            <a:tailEnd/>
          </a:ln>
        </p:spPr>
        <p:txBody>
          <a:bodyPr lIns="81438" tIns="40720" rIns="81438" bIns="40720"/>
          <a:lstStyle/>
          <a:p>
            <a:pPr defTabSz="813702"/>
            <a:r>
              <a:rPr lang="en-US" altLang="zh-CN" sz="1800" dirty="0">
                <a:latin typeface="Calibri" pitchFamily="34" charset="0"/>
                <a:ea typeface="宋体" pitchFamily="2" charset="-122"/>
              </a:rPr>
              <a:t>   </a:t>
            </a:r>
          </a:p>
          <a:p>
            <a:pPr defTabSz="813702"/>
            <a:r>
              <a:rPr lang="en-US" altLang="zh-CN" sz="1800" dirty="0">
                <a:latin typeface="Calibri" pitchFamily="34" charset="0"/>
                <a:ea typeface="宋体" pitchFamily="2" charset="-122"/>
              </a:rPr>
              <a:t>   </a:t>
            </a:r>
          </a:p>
        </p:txBody>
      </p:sp>
      <p:sp>
        <p:nvSpPr>
          <p:cNvPr id="167" name="矩形 166"/>
          <p:cNvSpPr/>
          <p:nvPr/>
        </p:nvSpPr>
        <p:spPr>
          <a:xfrm>
            <a:off x="755576" y="2930065"/>
            <a:ext cx="1152128" cy="338469"/>
          </a:xfrm>
          <a:prstGeom prst="rect">
            <a:avLst/>
          </a:prstGeom>
        </p:spPr>
        <p:txBody>
          <a:bodyPr wrap="square" lIns="91349" tIns="45678" rIns="91349" bIns="45678">
            <a:spAutoFit/>
          </a:bodyPr>
          <a:lstStyle/>
          <a:p>
            <a:pPr algn="ctr" defTabSz="913495" fontAlgn="auto">
              <a:spcBef>
                <a:spcPts val="0"/>
              </a:spcBef>
              <a:spcAft>
                <a:spcPts val="0"/>
              </a:spcAft>
              <a:defRPr/>
            </a:pPr>
            <a:r>
              <a:rPr lang="zh-CN" altLang="en-US" b="1" kern="0" dirty="0">
                <a:solidFill>
                  <a:prstClr val="black"/>
                </a:solidFill>
                <a:latin typeface="+mn-lt"/>
              </a:rPr>
              <a:t>沃尔玛</a:t>
            </a:r>
          </a:p>
        </p:txBody>
      </p:sp>
      <p:sp>
        <p:nvSpPr>
          <p:cNvPr id="168" name="右箭头 167"/>
          <p:cNvSpPr/>
          <p:nvPr/>
        </p:nvSpPr>
        <p:spPr bwMode="auto">
          <a:xfrm>
            <a:off x="1943708" y="2528900"/>
            <a:ext cx="936104" cy="359946"/>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91349" tIns="45678" rIns="91349" bIns="45678" numCol="1" rtlCol="0" anchor="t" anchorCtr="0" compatLnSpc="1">
            <a:prstTxWarp prst="textNoShape">
              <a:avLst/>
            </a:prstTxWarp>
          </a:bodyPr>
          <a:lstStyle/>
          <a:p>
            <a:pPr defTabSz="913495">
              <a:buClr>
                <a:srgbClr val="CC9900"/>
              </a:buClr>
              <a:buFont typeface="Wingdings" pitchFamily="2" charset="2"/>
              <a:buChar char="n"/>
              <a:defRPr/>
            </a:pPr>
            <a:endParaRPr lang="zh-CN" altLang="en-US" sz="1800" kern="0" dirty="0">
              <a:solidFill>
                <a:sysClr val="windowText" lastClr="000000"/>
              </a:solidFill>
              <a:latin typeface="微软雅黑" pitchFamily="34" charset="-122"/>
              <a:ea typeface="微软雅黑" pitchFamily="34" charset="-122"/>
            </a:endParaRPr>
          </a:p>
        </p:txBody>
      </p:sp>
      <p:pic>
        <p:nvPicPr>
          <p:cNvPr id="169" name="Picture 4" descr="C:\Users\p00216847.CHINA\AppData\Local\Microsoft\Windows\Temporary Internet Files\Content.IE5\IFFGWH1S\MC900441533[1].png"/>
          <p:cNvPicPr>
            <a:picLocks noChangeAspect="1" noChangeArrowheads="1"/>
          </p:cNvPicPr>
          <p:nvPr/>
        </p:nvPicPr>
        <p:blipFill>
          <a:blip r:embed="rId3" cstate="print"/>
          <a:srcRect/>
          <a:stretch>
            <a:fillRect/>
          </a:stretch>
        </p:blipFill>
        <p:spPr bwMode="auto">
          <a:xfrm>
            <a:off x="3044619" y="2133193"/>
            <a:ext cx="1095333" cy="1079839"/>
          </a:xfrm>
          <a:prstGeom prst="rect">
            <a:avLst/>
          </a:prstGeom>
          <a:noFill/>
        </p:spPr>
      </p:pic>
      <p:grpSp>
        <p:nvGrpSpPr>
          <p:cNvPr id="2" name="组合 361"/>
          <p:cNvGrpSpPr/>
          <p:nvPr/>
        </p:nvGrpSpPr>
        <p:grpSpPr>
          <a:xfrm>
            <a:off x="851425" y="3609020"/>
            <a:ext cx="1596339" cy="431936"/>
            <a:chOff x="2616668" y="2370"/>
            <a:chExt cx="1250268" cy="867742"/>
          </a:xfrm>
          <a:solidFill>
            <a:srgbClr val="0070C0"/>
          </a:solidFill>
          <a:scene3d>
            <a:camera prst="orthographicFront">
              <a:rot lat="0" lon="0" rev="0"/>
            </a:camera>
            <a:lightRig rig="threePt" dir="t">
              <a:rot lat="0" lon="0" rev="1200000"/>
            </a:lightRig>
          </a:scene3d>
        </p:grpSpPr>
        <p:sp>
          <p:nvSpPr>
            <p:cNvPr id="171" name="圆角矩形 170"/>
            <p:cNvSpPr/>
            <p:nvPr/>
          </p:nvSpPr>
          <p:spPr>
            <a:xfrm>
              <a:off x="2634790" y="2370"/>
              <a:ext cx="1228110" cy="867742"/>
            </a:xfrm>
            <a:prstGeom prst="roundRect">
              <a:avLst/>
            </a:prstGeom>
            <a:solidFill>
              <a:srgbClr val="4BACC6">
                <a:lumMod val="20000"/>
                <a:lumOff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172" name="圆角矩形 4"/>
            <p:cNvSpPr/>
            <p:nvPr/>
          </p:nvSpPr>
          <p:spPr>
            <a:xfrm>
              <a:off x="2616668" y="56385"/>
              <a:ext cx="1250268" cy="741622"/>
            </a:xfrm>
            <a:prstGeom prst="rect">
              <a:avLst/>
            </a:prstGeom>
            <a:solidFill>
              <a:srgbClr val="4BACC6">
                <a:lumMod val="20000"/>
                <a:lumOff val="80000"/>
              </a:srgbClr>
            </a:solidFill>
            <a:ln>
              <a:noFill/>
            </a:ln>
            <a:effectLst/>
            <a:sp3d/>
          </p:spPr>
          <p:txBody>
            <a:bodyPr spcFirstLastPara="0" vert="horz" wrap="square" lIns="45708" tIns="45708" rIns="45708" bIns="45708" numCol="1" spcCol="1270" anchor="ctr" anchorCtr="0">
              <a:noAutofit/>
            </a:bodyPr>
            <a:lstStyle/>
            <a:p>
              <a:pPr algn="ctr" defTabSz="710494" fontAlgn="auto">
                <a:lnSpc>
                  <a:spcPct val="90000"/>
                </a:lnSpc>
                <a:spcAft>
                  <a:spcPct val="35000"/>
                </a:spcAft>
                <a:defRPr/>
              </a:pPr>
              <a:r>
                <a:rPr lang="zh-CN" altLang="en-US" b="1" kern="0" dirty="0">
                  <a:solidFill>
                    <a:prstClr val="black"/>
                  </a:solidFill>
                  <a:latin typeface="+mn-lt"/>
                </a:rPr>
                <a:t>选择行业</a:t>
              </a:r>
              <a:r>
                <a:rPr lang="en-US" altLang="zh-CN" sz="1400" b="1" kern="0" dirty="0">
                  <a:solidFill>
                    <a:sysClr val="windowText" lastClr="000000"/>
                  </a:solidFill>
                  <a:latin typeface="+mn-lt"/>
                </a:rPr>
                <a:t>:</a:t>
              </a:r>
              <a:r>
                <a:rPr lang="zh-CN" altLang="en-US" sz="1400" b="1" kern="0" dirty="0">
                  <a:solidFill>
                    <a:srgbClr val="C00000"/>
                  </a:solidFill>
                  <a:latin typeface="+mn-lt"/>
                </a:rPr>
                <a:t>大卖场</a:t>
              </a:r>
            </a:p>
          </p:txBody>
        </p:sp>
      </p:grpSp>
      <p:grpSp>
        <p:nvGrpSpPr>
          <p:cNvPr id="3" name="组合 364"/>
          <p:cNvGrpSpPr/>
          <p:nvPr/>
        </p:nvGrpSpPr>
        <p:grpSpPr>
          <a:xfrm>
            <a:off x="2627784" y="3141043"/>
            <a:ext cx="1872208" cy="647903"/>
            <a:chOff x="2380505" y="2370"/>
            <a:chExt cx="1334988" cy="867742"/>
          </a:xfrm>
          <a:solidFill>
            <a:srgbClr val="0070C0"/>
          </a:solidFill>
          <a:scene3d>
            <a:camera prst="orthographicFront">
              <a:rot lat="0" lon="0" rev="0"/>
            </a:camera>
            <a:lightRig rig="threePt" dir="t">
              <a:rot lat="0" lon="0" rev="1200000"/>
            </a:lightRig>
          </a:scene3d>
        </p:grpSpPr>
        <p:sp>
          <p:nvSpPr>
            <p:cNvPr id="174" name="圆角矩形 173"/>
            <p:cNvSpPr/>
            <p:nvPr/>
          </p:nvSpPr>
          <p:spPr>
            <a:xfrm>
              <a:off x="2380505" y="2370"/>
              <a:ext cx="1334988" cy="867742"/>
            </a:xfrm>
            <a:prstGeom prst="roundRect">
              <a:avLst/>
            </a:prstGeom>
            <a:solidFill>
              <a:srgbClr val="4BACC6">
                <a:lumMod val="20000"/>
                <a:lumOff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175" name="圆角矩形 4"/>
            <p:cNvSpPr/>
            <p:nvPr/>
          </p:nvSpPr>
          <p:spPr>
            <a:xfrm>
              <a:off x="2426381" y="146994"/>
              <a:ext cx="1250268" cy="542339"/>
            </a:xfrm>
            <a:prstGeom prst="rect">
              <a:avLst/>
            </a:prstGeom>
            <a:solidFill>
              <a:srgbClr val="4BACC6">
                <a:lumMod val="20000"/>
                <a:lumOff val="80000"/>
              </a:srgbClr>
            </a:solidFill>
            <a:ln>
              <a:noFill/>
            </a:ln>
            <a:effectLst/>
            <a:sp3d/>
          </p:spPr>
          <p:txBody>
            <a:bodyPr spcFirstLastPara="0" vert="horz" wrap="square" lIns="45708" tIns="45708" rIns="45708" bIns="45708" numCol="1" spcCol="1270" anchor="ctr" anchorCtr="0">
              <a:noAutofit/>
            </a:bodyPr>
            <a:lstStyle/>
            <a:p>
              <a:pPr algn="ctr" defTabSz="710494" fontAlgn="auto">
                <a:lnSpc>
                  <a:spcPct val="90000"/>
                </a:lnSpc>
                <a:spcAft>
                  <a:spcPct val="35000"/>
                </a:spcAft>
                <a:defRPr/>
              </a:pPr>
              <a:r>
                <a:rPr lang="zh-CN" altLang="en-US" b="1" kern="0" dirty="0">
                  <a:solidFill>
                    <a:prstClr val="black"/>
                  </a:solidFill>
                  <a:latin typeface="+mn-lt"/>
                </a:rPr>
                <a:t>开店目标区域</a:t>
              </a:r>
              <a:r>
                <a:rPr lang="en-US" altLang="zh-CN" b="1" kern="0" dirty="0">
                  <a:solidFill>
                    <a:prstClr val="black"/>
                  </a:solidFill>
                  <a:latin typeface="+mn-lt"/>
                </a:rPr>
                <a:t>:</a:t>
              </a:r>
            </a:p>
            <a:p>
              <a:pPr algn="ctr" defTabSz="710494" fontAlgn="auto">
                <a:lnSpc>
                  <a:spcPct val="90000"/>
                </a:lnSpc>
                <a:spcAft>
                  <a:spcPct val="35000"/>
                </a:spcAft>
                <a:defRPr/>
              </a:pPr>
              <a:r>
                <a:rPr lang="zh-CN" altLang="en-US" sz="1400" b="1" kern="0" dirty="0">
                  <a:solidFill>
                    <a:srgbClr val="C00000"/>
                  </a:solidFill>
                  <a:latin typeface="+mn-lt"/>
                </a:rPr>
                <a:t>交通便利</a:t>
              </a:r>
              <a:r>
                <a:rPr lang="en-US" altLang="zh-CN" sz="1400" b="1" kern="0" dirty="0">
                  <a:solidFill>
                    <a:srgbClr val="C00000"/>
                  </a:solidFill>
                  <a:latin typeface="+mn-lt"/>
                </a:rPr>
                <a:t>/</a:t>
              </a:r>
              <a:r>
                <a:rPr lang="zh-CN" altLang="en-US" sz="1400" b="1" kern="0" dirty="0">
                  <a:solidFill>
                    <a:srgbClr val="C00000"/>
                  </a:solidFill>
                  <a:latin typeface="+mn-lt"/>
                </a:rPr>
                <a:t>居民区</a:t>
              </a:r>
            </a:p>
          </p:txBody>
        </p:sp>
      </p:grpSp>
      <p:grpSp>
        <p:nvGrpSpPr>
          <p:cNvPr id="4" name="组合 367"/>
          <p:cNvGrpSpPr/>
          <p:nvPr/>
        </p:nvGrpSpPr>
        <p:grpSpPr>
          <a:xfrm>
            <a:off x="2591780" y="3860936"/>
            <a:ext cx="1872208" cy="647903"/>
            <a:chOff x="2380505" y="2370"/>
            <a:chExt cx="1334988" cy="867742"/>
          </a:xfrm>
          <a:solidFill>
            <a:srgbClr val="0070C0"/>
          </a:solidFill>
          <a:scene3d>
            <a:camera prst="orthographicFront">
              <a:rot lat="0" lon="0" rev="0"/>
            </a:camera>
            <a:lightRig rig="threePt" dir="t">
              <a:rot lat="0" lon="0" rev="1200000"/>
            </a:lightRig>
          </a:scene3d>
        </p:grpSpPr>
        <p:sp>
          <p:nvSpPr>
            <p:cNvPr id="177" name="圆角矩形 176"/>
            <p:cNvSpPr/>
            <p:nvPr/>
          </p:nvSpPr>
          <p:spPr>
            <a:xfrm>
              <a:off x="2380505" y="2370"/>
              <a:ext cx="1334988" cy="867742"/>
            </a:xfrm>
            <a:prstGeom prst="roundRect">
              <a:avLst/>
            </a:prstGeom>
            <a:solidFill>
              <a:srgbClr val="4BACC6">
                <a:lumMod val="20000"/>
                <a:lumOff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178" name="圆角矩形 4"/>
            <p:cNvSpPr/>
            <p:nvPr/>
          </p:nvSpPr>
          <p:spPr>
            <a:xfrm>
              <a:off x="2426381" y="146994"/>
              <a:ext cx="1250268" cy="542339"/>
            </a:xfrm>
            <a:prstGeom prst="rect">
              <a:avLst/>
            </a:prstGeom>
            <a:solidFill>
              <a:srgbClr val="4BACC6">
                <a:lumMod val="20000"/>
                <a:lumOff val="80000"/>
              </a:srgbClr>
            </a:solidFill>
            <a:ln>
              <a:noFill/>
            </a:ln>
            <a:effectLst/>
            <a:sp3d/>
          </p:spPr>
          <p:txBody>
            <a:bodyPr spcFirstLastPara="0" vert="horz" wrap="square" lIns="45708" tIns="45708" rIns="45708" bIns="45708" numCol="1" spcCol="1270" anchor="ctr" anchorCtr="0">
              <a:noAutofit/>
            </a:bodyPr>
            <a:lstStyle/>
            <a:p>
              <a:pPr algn="ctr" defTabSz="710494" fontAlgn="auto">
                <a:lnSpc>
                  <a:spcPct val="90000"/>
                </a:lnSpc>
                <a:spcAft>
                  <a:spcPct val="35000"/>
                </a:spcAft>
                <a:defRPr/>
              </a:pPr>
              <a:r>
                <a:rPr lang="zh-CN" altLang="en-US" b="1" kern="0" dirty="0">
                  <a:solidFill>
                    <a:prstClr val="black"/>
                  </a:solidFill>
                  <a:latin typeface="+mn-lt"/>
                </a:rPr>
                <a:t>开店目标人群</a:t>
              </a:r>
              <a:r>
                <a:rPr lang="en-US" altLang="zh-CN" b="1" kern="0" dirty="0">
                  <a:solidFill>
                    <a:prstClr val="black"/>
                  </a:solidFill>
                  <a:latin typeface="+mn-lt"/>
                </a:rPr>
                <a:t>:</a:t>
              </a:r>
            </a:p>
            <a:p>
              <a:pPr algn="ctr" defTabSz="710494" fontAlgn="auto">
                <a:lnSpc>
                  <a:spcPct val="90000"/>
                </a:lnSpc>
                <a:spcAft>
                  <a:spcPct val="35000"/>
                </a:spcAft>
                <a:defRPr/>
              </a:pPr>
              <a:r>
                <a:rPr lang="zh-CN" altLang="en-US" sz="1400" b="1" kern="0" dirty="0">
                  <a:solidFill>
                    <a:srgbClr val="C00000"/>
                  </a:solidFill>
                  <a:latin typeface="+mn-lt"/>
                </a:rPr>
                <a:t>中高收入</a:t>
              </a:r>
              <a:r>
                <a:rPr lang="en-US" altLang="zh-CN" sz="1400" b="1" kern="0" dirty="0">
                  <a:solidFill>
                    <a:srgbClr val="C00000"/>
                  </a:solidFill>
                  <a:latin typeface="+mn-lt"/>
                </a:rPr>
                <a:t>/</a:t>
              </a:r>
              <a:r>
                <a:rPr lang="zh-CN" altLang="en-US" sz="1400" b="1" kern="0" dirty="0">
                  <a:solidFill>
                    <a:srgbClr val="C00000"/>
                  </a:solidFill>
                  <a:latin typeface="+mn-lt"/>
                </a:rPr>
                <a:t>家庭主妇</a:t>
              </a:r>
            </a:p>
          </p:txBody>
        </p:sp>
      </p:grpSp>
      <p:sp>
        <p:nvSpPr>
          <p:cNvPr id="179" name="右箭头 178"/>
          <p:cNvSpPr/>
          <p:nvPr/>
        </p:nvSpPr>
        <p:spPr bwMode="auto">
          <a:xfrm>
            <a:off x="4175956" y="2565129"/>
            <a:ext cx="936104" cy="359946"/>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91349" tIns="45678" rIns="91349" bIns="45678" numCol="1" rtlCol="0" anchor="t" anchorCtr="0" compatLnSpc="1">
            <a:prstTxWarp prst="textNoShape">
              <a:avLst/>
            </a:prstTxWarp>
          </a:bodyPr>
          <a:lstStyle/>
          <a:p>
            <a:pPr defTabSz="913495">
              <a:buClr>
                <a:srgbClr val="CC9900"/>
              </a:buClr>
              <a:buFont typeface="Wingdings" pitchFamily="2" charset="2"/>
              <a:buChar char="n"/>
              <a:defRPr/>
            </a:pPr>
            <a:endParaRPr lang="zh-CN" altLang="en-US" sz="1800" kern="0" dirty="0">
              <a:solidFill>
                <a:sysClr val="windowText" lastClr="000000"/>
              </a:solidFill>
              <a:latin typeface="微软雅黑" pitchFamily="34" charset="-122"/>
              <a:ea typeface="微软雅黑" pitchFamily="34" charset="-122"/>
            </a:endParaRPr>
          </a:p>
        </p:txBody>
      </p:sp>
      <p:grpSp>
        <p:nvGrpSpPr>
          <p:cNvPr id="5" name="组合 371"/>
          <p:cNvGrpSpPr/>
          <p:nvPr/>
        </p:nvGrpSpPr>
        <p:grpSpPr>
          <a:xfrm>
            <a:off x="2843808" y="4725144"/>
            <a:ext cx="1656184" cy="359946"/>
            <a:chOff x="2558503" y="146994"/>
            <a:chExt cx="1334988" cy="1322273"/>
          </a:xfrm>
          <a:solidFill>
            <a:srgbClr val="0070C0"/>
          </a:solidFill>
          <a:scene3d>
            <a:camera prst="orthographicFront">
              <a:rot lat="0" lon="0" rev="0"/>
            </a:camera>
            <a:lightRig rig="threePt" dir="t">
              <a:rot lat="0" lon="0" rev="1200000"/>
            </a:lightRig>
          </a:scene3d>
        </p:grpSpPr>
        <p:sp>
          <p:nvSpPr>
            <p:cNvPr id="181" name="圆角矩形 180"/>
            <p:cNvSpPr/>
            <p:nvPr/>
          </p:nvSpPr>
          <p:spPr>
            <a:xfrm>
              <a:off x="2558503" y="146994"/>
              <a:ext cx="1334988" cy="1322273"/>
            </a:xfrm>
            <a:prstGeom prst="round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182" name="圆角矩形 4"/>
            <p:cNvSpPr/>
            <p:nvPr/>
          </p:nvSpPr>
          <p:spPr>
            <a:xfrm>
              <a:off x="2603003" y="587753"/>
              <a:ext cx="1250268" cy="587679"/>
            </a:xfrm>
            <a:prstGeom prst="rect">
              <a:avLst/>
            </a:prstGeom>
            <a:grpFill/>
            <a:ln>
              <a:noFill/>
            </a:ln>
            <a:effectLst/>
            <a:sp3d/>
          </p:spPr>
          <p:txBody>
            <a:bodyPr spcFirstLastPara="0" vert="horz" wrap="square" lIns="45708" tIns="45708" rIns="45708" bIns="45708" numCol="1" spcCol="1270" anchor="ctr" anchorCtr="0">
              <a:noAutofit/>
            </a:bodyPr>
            <a:lstStyle/>
            <a:p>
              <a:pPr algn="ctr" defTabSz="710494" fontAlgn="auto">
                <a:lnSpc>
                  <a:spcPct val="90000"/>
                </a:lnSpc>
                <a:spcAft>
                  <a:spcPct val="35000"/>
                </a:spcAft>
                <a:defRPr/>
              </a:pPr>
              <a:r>
                <a:rPr lang="zh-CN" altLang="en-US" sz="1800" b="1" kern="0" dirty="0">
                  <a:solidFill>
                    <a:sysClr val="window" lastClr="FFFFFF"/>
                  </a:solidFill>
                  <a:latin typeface="+mn-lt"/>
                </a:rPr>
                <a:t>开店自定义</a:t>
              </a:r>
            </a:p>
          </p:txBody>
        </p:sp>
      </p:grpSp>
      <p:grpSp>
        <p:nvGrpSpPr>
          <p:cNvPr id="7" name="组合 374"/>
          <p:cNvGrpSpPr/>
          <p:nvPr/>
        </p:nvGrpSpPr>
        <p:grpSpPr>
          <a:xfrm>
            <a:off x="4860032" y="4725144"/>
            <a:ext cx="1656184" cy="359946"/>
            <a:chOff x="2558503" y="146994"/>
            <a:chExt cx="1334988" cy="1322273"/>
          </a:xfrm>
          <a:solidFill>
            <a:srgbClr val="0070C0"/>
          </a:solidFill>
          <a:scene3d>
            <a:camera prst="orthographicFront">
              <a:rot lat="0" lon="0" rev="0"/>
            </a:camera>
            <a:lightRig rig="threePt" dir="t">
              <a:rot lat="0" lon="0" rev="1200000"/>
            </a:lightRig>
          </a:scene3d>
        </p:grpSpPr>
        <p:sp>
          <p:nvSpPr>
            <p:cNvPr id="184" name="圆角矩形 183"/>
            <p:cNvSpPr/>
            <p:nvPr/>
          </p:nvSpPr>
          <p:spPr>
            <a:xfrm>
              <a:off x="2558503" y="146994"/>
              <a:ext cx="1334988" cy="1322273"/>
            </a:xfrm>
            <a:prstGeom prst="round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185" name="圆角矩形 4"/>
            <p:cNvSpPr/>
            <p:nvPr/>
          </p:nvSpPr>
          <p:spPr>
            <a:xfrm>
              <a:off x="2603003" y="587753"/>
              <a:ext cx="1250268" cy="587679"/>
            </a:xfrm>
            <a:prstGeom prst="rect">
              <a:avLst/>
            </a:prstGeom>
            <a:grpFill/>
            <a:ln>
              <a:noFill/>
            </a:ln>
            <a:effectLst/>
            <a:sp3d/>
          </p:spPr>
          <p:txBody>
            <a:bodyPr spcFirstLastPara="0" vert="horz" wrap="square" lIns="45708" tIns="45708" rIns="45708" bIns="45708" numCol="1" spcCol="1270" anchor="ctr" anchorCtr="0">
              <a:noAutofit/>
            </a:bodyPr>
            <a:lstStyle/>
            <a:p>
              <a:pPr algn="ctr" defTabSz="710494" fontAlgn="auto">
                <a:lnSpc>
                  <a:spcPct val="90000"/>
                </a:lnSpc>
                <a:spcAft>
                  <a:spcPct val="35000"/>
                </a:spcAft>
                <a:defRPr/>
              </a:pPr>
              <a:r>
                <a:rPr lang="zh-CN" altLang="en-US" sz="1800" b="1" kern="0" dirty="0">
                  <a:solidFill>
                    <a:sysClr val="window" lastClr="FFFFFF"/>
                  </a:solidFill>
                  <a:latin typeface="+mn-lt"/>
                </a:rPr>
                <a:t>自助辅助查看</a:t>
              </a:r>
            </a:p>
          </p:txBody>
        </p:sp>
      </p:grpSp>
      <p:grpSp>
        <p:nvGrpSpPr>
          <p:cNvPr id="8" name="组合 377"/>
          <p:cNvGrpSpPr/>
          <p:nvPr/>
        </p:nvGrpSpPr>
        <p:grpSpPr>
          <a:xfrm>
            <a:off x="827584" y="4724807"/>
            <a:ext cx="1656184" cy="359946"/>
            <a:chOff x="2558503" y="146994"/>
            <a:chExt cx="1334988" cy="1322273"/>
          </a:xfrm>
          <a:solidFill>
            <a:srgbClr val="0070C0"/>
          </a:solidFill>
          <a:scene3d>
            <a:camera prst="orthographicFront">
              <a:rot lat="0" lon="0" rev="0"/>
            </a:camera>
            <a:lightRig rig="threePt" dir="t">
              <a:rot lat="0" lon="0" rev="1200000"/>
            </a:lightRig>
          </a:scene3d>
        </p:grpSpPr>
        <p:sp>
          <p:nvSpPr>
            <p:cNvPr id="187" name="圆角矩形 186"/>
            <p:cNvSpPr/>
            <p:nvPr/>
          </p:nvSpPr>
          <p:spPr>
            <a:xfrm>
              <a:off x="2558503" y="146994"/>
              <a:ext cx="1334988" cy="1322273"/>
            </a:xfrm>
            <a:prstGeom prst="round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188" name="圆角矩形 4"/>
            <p:cNvSpPr/>
            <p:nvPr/>
          </p:nvSpPr>
          <p:spPr>
            <a:xfrm>
              <a:off x="2603003" y="587753"/>
              <a:ext cx="1250268" cy="587679"/>
            </a:xfrm>
            <a:prstGeom prst="rect">
              <a:avLst/>
            </a:prstGeom>
            <a:grpFill/>
            <a:ln>
              <a:noFill/>
            </a:ln>
            <a:effectLst/>
            <a:sp3d/>
          </p:spPr>
          <p:txBody>
            <a:bodyPr spcFirstLastPara="0" vert="horz" wrap="square" lIns="45708" tIns="45708" rIns="45708" bIns="45708" numCol="1" spcCol="1270" anchor="ctr" anchorCtr="0">
              <a:noAutofit/>
            </a:bodyPr>
            <a:lstStyle/>
            <a:p>
              <a:pPr algn="ctr" defTabSz="710494" fontAlgn="auto">
                <a:lnSpc>
                  <a:spcPct val="90000"/>
                </a:lnSpc>
                <a:spcAft>
                  <a:spcPct val="35000"/>
                </a:spcAft>
                <a:defRPr/>
              </a:pPr>
              <a:r>
                <a:rPr lang="zh-CN" altLang="en-US" sz="1800" b="1" kern="0" dirty="0">
                  <a:solidFill>
                    <a:sysClr val="window" lastClr="FFFFFF"/>
                  </a:solidFill>
                  <a:latin typeface="+mn-lt"/>
                </a:rPr>
                <a:t>行业选择</a:t>
              </a:r>
            </a:p>
          </p:txBody>
        </p:sp>
      </p:grpSp>
      <p:pic>
        <p:nvPicPr>
          <p:cNvPr id="189" name="Picture 4" descr="C:\Users\p00216847.CHINA\AppData\Local\Microsoft\Windows\Temporary Internet Files\Content.IE5\P5BCTVVM\MC900441884[1].wmf"/>
          <p:cNvPicPr>
            <a:picLocks noChangeAspect="1" noChangeArrowheads="1"/>
          </p:cNvPicPr>
          <p:nvPr/>
        </p:nvPicPr>
        <p:blipFill>
          <a:blip r:embed="rId4" cstate="print"/>
          <a:srcRect/>
          <a:stretch>
            <a:fillRect/>
          </a:stretch>
        </p:blipFill>
        <p:spPr bwMode="auto">
          <a:xfrm>
            <a:off x="5180436" y="2277172"/>
            <a:ext cx="1155760" cy="935861"/>
          </a:xfrm>
          <a:prstGeom prst="rect">
            <a:avLst/>
          </a:prstGeom>
          <a:noFill/>
        </p:spPr>
      </p:pic>
      <p:sp>
        <p:nvSpPr>
          <p:cNvPr id="190" name="矩形 189"/>
          <p:cNvSpPr/>
          <p:nvPr/>
        </p:nvSpPr>
        <p:spPr>
          <a:xfrm>
            <a:off x="4729444" y="3429003"/>
            <a:ext cx="2290828" cy="1169466"/>
          </a:xfrm>
          <a:prstGeom prst="rect">
            <a:avLst/>
          </a:prstGeom>
        </p:spPr>
        <p:txBody>
          <a:bodyPr wrap="none" lIns="91349" tIns="45678" rIns="91349" bIns="45678">
            <a:spAutoFit/>
          </a:bodyPr>
          <a:lstStyle/>
          <a:p>
            <a:pPr marL="285750" indent="-285750">
              <a:buClr>
                <a:schemeClr val="bg1">
                  <a:lumMod val="50000"/>
                </a:schemeClr>
              </a:buClr>
              <a:buSzPct val="60000"/>
              <a:buFont typeface="Wingdings" panose="05000000000000000000" pitchFamily="2" charset="2"/>
              <a:buChar char="l"/>
            </a:pPr>
            <a:r>
              <a:rPr lang="en-US" altLang="zh-CN" sz="1400" dirty="0">
                <a:solidFill>
                  <a:prstClr val="black"/>
                </a:solidFill>
                <a:latin typeface="+mn-lt"/>
              </a:rPr>
              <a:t>24</a:t>
            </a:r>
            <a:r>
              <a:rPr lang="zh-CN" altLang="zh-CN" sz="1400" dirty="0">
                <a:solidFill>
                  <a:prstClr val="black"/>
                </a:solidFill>
                <a:latin typeface="+mn-lt"/>
              </a:rPr>
              <a:t>小时人群流量曲线图</a:t>
            </a:r>
            <a:endParaRPr lang="en-US" altLang="zh-CN" sz="1400" dirty="0">
              <a:solidFill>
                <a:prstClr val="black"/>
              </a:solidFill>
              <a:latin typeface="+mn-lt"/>
            </a:endParaRPr>
          </a:p>
          <a:p>
            <a:pPr marL="285750" indent="-285750">
              <a:buClr>
                <a:schemeClr val="bg1">
                  <a:lumMod val="50000"/>
                </a:schemeClr>
              </a:buClr>
              <a:buSzPct val="60000"/>
              <a:buFont typeface="Wingdings" panose="05000000000000000000" pitchFamily="2" charset="2"/>
              <a:buChar char="l"/>
            </a:pPr>
            <a:r>
              <a:rPr lang="zh-CN" altLang="en-US" sz="1400" dirty="0">
                <a:solidFill>
                  <a:prstClr val="black"/>
                </a:solidFill>
                <a:latin typeface="+mn-lt"/>
              </a:rPr>
              <a:t>选定区域人群偏好分布</a:t>
            </a:r>
            <a:endParaRPr lang="en-US" altLang="zh-CN" sz="1400" dirty="0">
              <a:solidFill>
                <a:prstClr val="black"/>
              </a:solidFill>
              <a:latin typeface="+mn-lt"/>
            </a:endParaRPr>
          </a:p>
          <a:p>
            <a:pPr marL="285750" indent="-285750">
              <a:buClr>
                <a:schemeClr val="bg1">
                  <a:lumMod val="50000"/>
                </a:schemeClr>
              </a:buClr>
              <a:buSzPct val="60000"/>
              <a:buFont typeface="Wingdings" panose="05000000000000000000" pitchFamily="2" charset="2"/>
              <a:buChar char="l"/>
            </a:pPr>
            <a:r>
              <a:rPr lang="zh-CN" altLang="en-US" sz="1400" dirty="0">
                <a:solidFill>
                  <a:prstClr val="black"/>
                </a:solidFill>
                <a:latin typeface="+mn-lt"/>
              </a:rPr>
              <a:t>人群归属地查询</a:t>
            </a:r>
            <a:endParaRPr lang="en-US" altLang="zh-CN" sz="1400" dirty="0">
              <a:solidFill>
                <a:prstClr val="black"/>
              </a:solidFill>
              <a:latin typeface="+mn-lt"/>
            </a:endParaRPr>
          </a:p>
          <a:p>
            <a:pPr marL="285750" indent="-285750">
              <a:buClr>
                <a:schemeClr val="bg1">
                  <a:lumMod val="50000"/>
                </a:schemeClr>
              </a:buClr>
              <a:buSzPct val="60000"/>
              <a:buFont typeface="Wingdings" panose="05000000000000000000" pitchFamily="2" charset="2"/>
              <a:buChar char="l"/>
            </a:pPr>
            <a:r>
              <a:rPr lang="zh-CN" altLang="en-US" sz="1400" dirty="0">
                <a:solidFill>
                  <a:prstClr val="black"/>
                </a:solidFill>
                <a:latin typeface="+mn-lt"/>
              </a:rPr>
              <a:t>不同区域人群对比分析</a:t>
            </a:r>
            <a:endParaRPr lang="en-US" altLang="zh-CN" sz="1400" dirty="0">
              <a:solidFill>
                <a:prstClr val="black"/>
              </a:solidFill>
              <a:latin typeface="+mn-lt"/>
            </a:endParaRPr>
          </a:p>
          <a:p>
            <a:pPr marL="285750" indent="-285750">
              <a:buClr>
                <a:schemeClr val="bg1">
                  <a:lumMod val="50000"/>
                </a:schemeClr>
              </a:buClr>
              <a:buSzPct val="60000"/>
              <a:buFont typeface="Wingdings" panose="05000000000000000000" pitchFamily="2" charset="2"/>
              <a:buChar char="l"/>
            </a:pPr>
            <a:r>
              <a:rPr lang="en-US" altLang="zh-CN" sz="1400" dirty="0">
                <a:solidFill>
                  <a:prstClr val="black"/>
                </a:solidFill>
                <a:latin typeface="+mn-lt"/>
              </a:rPr>
              <a:t>…</a:t>
            </a:r>
            <a:endParaRPr lang="zh-CN" altLang="en-US" sz="1400" dirty="0">
              <a:solidFill>
                <a:prstClr val="black"/>
              </a:solidFill>
              <a:latin typeface="+mn-lt"/>
            </a:endParaRPr>
          </a:p>
        </p:txBody>
      </p:sp>
      <p:sp>
        <p:nvSpPr>
          <p:cNvPr id="191" name="右箭头 190"/>
          <p:cNvSpPr/>
          <p:nvPr/>
        </p:nvSpPr>
        <p:spPr bwMode="auto">
          <a:xfrm>
            <a:off x="6372200" y="2565129"/>
            <a:ext cx="716446" cy="359946"/>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91349" tIns="45678" rIns="91349" bIns="45678" numCol="1" rtlCol="0" anchor="t" anchorCtr="0" compatLnSpc="1">
            <a:prstTxWarp prst="textNoShape">
              <a:avLst/>
            </a:prstTxWarp>
          </a:bodyPr>
          <a:lstStyle/>
          <a:p>
            <a:pPr defTabSz="913495">
              <a:buClr>
                <a:srgbClr val="CC9900"/>
              </a:buClr>
              <a:buFont typeface="Wingdings" pitchFamily="2" charset="2"/>
              <a:buChar char="n"/>
              <a:defRPr/>
            </a:pPr>
            <a:endParaRPr lang="zh-CN" altLang="en-US" sz="1800" kern="0" dirty="0">
              <a:solidFill>
                <a:sysClr val="windowText" lastClr="000000"/>
              </a:solidFill>
              <a:latin typeface="微软雅黑" pitchFamily="34" charset="-122"/>
              <a:ea typeface="微软雅黑" pitchFamily="34" charset="-122"/>
            </a:endParaRPr>
          </a:p>
        </p:txBody>
      </p:sp>
      <p:grpSp>
        <p:nvGrpSpPr>
          <p:cNvPr id="9" name="组合 386"/>
          <p:cNvGrpSpPr/>
          <p:nvPr/>
        </p:nvGrpSpPr>
        <p:grpSpPr>
          <a:xfrm>
            <a:off x="6876256" y="4725144"/>
            <a:ext cx="1656184" cy="359946"/>
            <a:chOff x="2558503" y="146994"/>
            <a:chExt cx="1334988" cy="1322273"/>
          </a:xfrm>
          <a:solidFill>
            <a:srgbClr val="0070C0"/>
          </a:solidFill>
          <a:scene3d>
            <a:camera prst="orthographicFront">
              <a:rot lat="0" lon="0" rev="0"/>
            </a:camera>
            <a:lightRig rig="threePt" dir="t">
              <a:rot lat="0" lon="0" rev="1200000"/>
            </a:lightRig>
          </a:scene3d>
        </p:grpSpPr>
        <p:sp>
          <p:nvSpPr>
            <p:cNvPr id="193" name="圆角矩形 192"/>
            <p:cNvSpPr/>
            <p:nvPr/>
          </p:nvSpPr>
          <p:spPr>
            <a:xfrm>
              <a:off x="2558503" y="146994"/>
              <a:ext cx="1334988" cy="1322273"/>
            </a:xfrm>
            <a:prstGeom prst="round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194" name="圆角矩形 4"/>
            <p:cNvSpPr/>
            <p:nvPr/>
          </p:nvSpPr>
          <p:spPr>
            <a:xfrm>
              <a:off x="2603003" y="587753"/>
              <a:ext cx="1250268" cy="587679"/>
            </a:xfrm>
            <a:prstGeom prst="rect">
              <a:avLst/>
            </a:prstGeom>
            <a:grpFill/>
            <a:ln>
              <a:noFill/>
            </a:ln>
            <a:effectLst/>
            <a:sp3d/>
          </p:spPr>
          <p:txBody>
            <a:bodyPr spcFirstLastPara="0" vert="horz" wrap="square" lIns="45708" tIns="45708" rIns="45708" bIns="45708" numCol="1" spcCol="1270" anchor="ctr" anchorCtr="0">
              <a:noAutofit/>
            </a:bodyPr>
            <a:lstStyle/>
            <a:p>
              <a:pPr algn="ctr" defTabSz="710494" fontAlgn="auto">
                <a:lnSpc>
                  <a:spcPct val="90000"/>
                </a:lnSpc>
                <a:spcAft>
                  <a:spcPct val="35000"/>
                </a:spcAft>
                <a:defRPr/>
              </a:pPr>
              <a:r>
                <a:rPr lang="zh-CN" altLang="en-US" sz="1800" b="1" kern="0" dirty="0">
                  <a:solidFill>
                    <a:sysClr val="window" lastClr="FFFFFF"/>
                  </a:solidFill>
                  <a:latin typeface="+mn-lt"/>
                </a:rPr>
                <a:t>开店候选区域</a:t>
              </a:r>
            </a:p>
          </p:txBody>
        </p:sp>
      </p:grpSp>
      <p:grpSp>
        <p:nvGrpSpPr>
          <p:cNvPr id="10" name="组合 45"/>
          <p:cNvGrpSpPr/>
          <p:nvPr/>
        </p:nvGrpSpPr>
        <p:grpSpPr>
          <a:xfrm>
            <a:off x="7164288" y="2277174"/>
            <a:ext cx="1368152" cy="1223817"/>
            <a:chOff x="539552" y="1412776"/>
            <a:chExt cx="3240360" cy="2376264"/>
          </a:xfrm>
        </p:grpSpPr>
        <p:pic>
          <p:nvPicPr>
            <p:cNvPr id="196" name="Picture 2"/>
            <p:cNvPicPr>
              <a:picLocks noChangeAspect="1" noChangeArrowheads="1"/>
            </p:cNvPicPr>
            <p:nvPr/>
          </p:nvPicPr>
          <p:blipFill>
            <a:blip r:embed="rId5" cstate="print"/>
            <a:srcRect/>
            <a:stretch>
              <a:fillRect/>
            </a:stretch>
          </p:blipFill>
          <p:spPr bwMode="auto">
            <a:xfrm>
              <a:off x="539552" y="1412776"/>
              <a:ext cx="3240360" cy="2363258"/>
            </a:xfrm>
            <a:prstGeom prst="rect">
              <a:avLst/>
            </a:prstGeom>
            <a:solidFill>
              <a:sysClr val="window" lastClr="FFFFFF"/>
            </a:solidFill>
            <a:ln w="25400" cap="flat" cmpd="sng" algn="ctr">
              <a:solidFill>
                <a:srgbClr val="4BACC6"/>
              </a:solidFill>
              <a:prstDash val="solid"/>
              <a:headEnd/>
              <a:tailEnd/>
            </a:ln>
            <a:effectLst/>
          </p:spPr>
        </p:pic>
        <p:cxnSp>
          <p:nvCxnSpPr>
            <p:cNvPr id="197" name="直接连接符 196"/>
            <p:cNvCxnSpPr/>
            <p:nvPr/>
          </p:nvCxnSpPr>
          <p:spPr bwMode="auto">
            <a:xfrm>
              <a:off x="539552" y="1632801"/>
              <a:ext cx="3228258" cy="0"/>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直接连接符 197"/>
            <p:cNvCxnSpPr/>
            <p:nvPr/>
          </p:nvCxnSpPr>
          <p:spPr bwMode="auto">
            <a:xfrm>
              <a:off x="539552" y="2028844"/>
              <a:ext cx="3228258" cy="0"/>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9" name="直接连接符 198"/>
            <p:cNvCxnSpPr/>
            <p:nvPr/>
          </p:nvCxnSpPr>
          <p:spPr bwMode="auto">
            <a:xfrm>
              <a:off x="539552" y="2424888"/>
              <a:ext cx="3228258" cy="0"/>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0" name="直接连接符 199"/>
            <p:cNvCxnSpPr/>
            <p:nvPr/>
          </p:nvCxnSpPr>
          <p:spPr bwMode="auto">
            <a:xfrm>
              <a:off x="539552" y="2820933"/>
              <a:ext cx="3228258" cy="0"/>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直接连接符 200"/>
            <p:cNvCxnSpPr/>
            <p:nvPr/>
          </p:nvCxnSpPr>
          <p:spPr bwMode="auto">
            <a:xfrm>
              <a:off x="539552" y="3216976"/>
              <a:ext cx="3228258" cy="0"/>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2" name="直接连接符 201"/>
            <p:cNvCxnSpPr/>
            <p:nvPr/>
          </p:nvCxnSpPr>
          <p:spPr bwMode="auto">
            <a:xfrm>
              <a:off x="539552" y="3569015"/>
              <a:ext cx="3228258" cy="0"/>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3" name="直接连接符 202"/>
            <p:cNvCxnSpPr/>
            <p:nvPr/>
          </p:nvCxnSpPr>
          <p:spPr bwMode="auto">
            <a:xfrm>
              <a:off x="919347" y="1412776"/>
              <a:ext cx="0" cy="2376264"/>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 name="直接连接符 203"/>
            <p:cNvCxnSpPr/>
            <p:nvPr/>
          </p:nvCxnSpPr>
          <p:spPr bwMode="auto">
            <a:xfrm>
              <a:off x="1413081" y="1412776"/>
              <a:ext cx="0" cy="2376264"/>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 name="直接连接符 204"/>
            <p:cNvCxnSpPr/>
            <p:nvPr/>
          </p:nvCxnSpPr>
          <p:spPr bwMode="auto">
            <a:xfrm>
              <a:off x="1906814" y="1412776"/>
              <a:ext cx="0" cy="2376264"/>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6" name="直接连接符 205"/>
            <p:cNvCxnSpPr/>
            <p:nvPr/>
          </p:nvCxnSpPr>
          <p:spPr bwMode="auto">
            <a:xfrm>
              <a:off x="2438527" y="1412776"/>
              <a:ext cx="0" cy="2376264"/>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直接连接符 206"/>
            <p:cNvCxnSpPr/>
            <p:nvPr/>
          </p:nvCxnSpPr>
          <p:spPr bwMode="auto">
            <a:xfrm>
              <a:off x="2932261" y="1412776"/>
              <a:ext cx="0" cy="2376264"/>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直接连接符 207"/>
            <p:cNvCxnSpPr/>
            <p:nvPr/>
          </p:nvCxnSpPr>
          <p:spPr bwMode="auto">
            <a:xfrm>
              <a:off x="3388015" y="1412776"/>
              <a:ext cx="0" cy="2376264"/>
            </a:xfrm>
            <a:prstGeom prst="line">
              <a:avLst/>
            </a:prstGeom>
            <a:solidFill>
              <a:sysClr val="window" lastClr="FFFFFF"/>
            </a:solidFill>
            <a:ln w="25400" cap="flat" cmpd="sng" algn="ctr">
              <a:solidFill>
                <a:srgbClr val="4BACC6"/>
              </a:solidFill>
              <a:prstDash val="soli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9" name="矩形 208"/>
            <p:cNvSpPr/>
            <p:nvPr/>
          </p:nvSpPr>
          <p:spPr bwMode="auto">
            <a:xfrm>
              <a:off x="909879" y="2007625"/>
              <a:ext cx="565777" cy="413263"/>
            </a:xfrm>
            <a:prstGeom prst="rect">
              <a:avLst/>
            </a:prstGeom>
            <a:solidFill>
              <a:srgbClr val="FF0000">
                <a:alpha val="41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913495" fontAlgn="auto">
                <a:spcBef>
                  <a:spcPts val="0"/>
                </a:spcBef>
                <a:spcAft>
                  <a:spcPts val="0"/>
                </a:spcAft>
                <a:buClr>
                  <a:srgbClr val="CC9900"/>
                </a:buClr>
                <a:defRPr/>
              </a:pPr>
              <a:endParaRPr lang="zh-CN" altLang="en-US" sz="1800" b="1" kern="0" dirty="0">
                <a:solidFill>
                  <a:prstClr val="black"/>
                </a:solidFill>
                <a:latin typeface="微软雅黑" pitchFamily="34" charset="-122"/>
                <a:ea typeface="微软雅黑" pitchFamily="34" charset="-122"/>
              </a:endParaRPr>
            </a:p>
          </p:txBody>
        </p:sp>
        <p:sp>
          <p:nvSpPr>
            <p:cNvPr id="210" name="泪滴形 209"/>
            <p:cNvSpPr/>
            <p:nvPr/>
          </p:nvSpPr>
          <p:spPr bwMode="auto">
            <a:xfrm rot="8174712">
              <a:off x="1055733" y="2072973"/>
              <a:ext cx="228600" cy="228600"/>
            </a:xfrm>
            <a:prstGeom prst="teardrop">
              <a:avLst/>
            </a:prstGeom>
            <a:solidFill>
              <a:srgbClr val="FF00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800" kern="0" dirty="0">
                <a:solidFill>
                  <a:prstClr val="black"/>
                </a:solidFill>
                <a:latin typeface="微软雅黑" pitchFamily="34" charset="-122"/>
                <a:ea typeface="微软雅黑" pitchFamily="34" charset="-122"/>
              </a:endParaRPr>
            </a:p>
          </p:txBody>
        </p:sp>
        <p:sp>
          <p:nvSpPr>
            <p:cNvPr id="211" name="矩形 210"/>
            <p:cNvSpPr/>
            <p:nvPr/>
          </p:nvSpPr>
          <p:spPr bwMode="auto">
            <a:xfrm>
              <a:off x="1917991" y="1628800"/>
              <a:ext cx="565777" cy="413263"/>
            </a:xfrm>
            <a:prstGeom prst="rect">
              <a:avLst/>
            </a:prstGeom>
            <a:solidFill>
              <a:srgbClr val="FF0000">
                <a:alpha val="41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913495" fontAlgn="auto">
                <a:spcBef>
                  <a:spcPts val="0"/>
                </a:spcBef>
                <a:spcAft>
                  <a:spcPts val="0"/>
                </a:spcAft>
                <a:buClr>
                  <a:srgbClr val="CC9900"/>
                </a:buClr>
                <a:defRPr/>
              </a:pPr>
              <a:endParaRPr lang="zh-CN" altLang="en-US" sz="1800" b="1" kern="0" dirty="0">
                <a:solidFill>
                  <a:prstClr val="black"/>
                </a:solidFill>
                <a:latin typeface="微软雅黑" pitchFamily="34" charset="-122"/>
                <a:ea typeface="微软雅黑" pitchFamily="34" charset="-122"/>
              </a:endParaRPr>
            </a:p>
          </p:txBody>
        </p:sp>
        <p:sp>
          <p:nvSpPr>
            <p:cNvPr id="212" name="泪滴形 211"/>
            <p:cNvSpPr/>
            <p:nvPr/>
          </p:nvSpPr>
          <p:spPr bwMode="auto">
            <a:xfrm rot="8174712">
              <a:off x="2063845" y="1694148"/>
              <a:ext cx="228600" cy="228600"/>
            </a:xfrm>
            <a:prstGeom prst="teardrop">
              <a:avLst/>
            </a:prstGeom>
            <a:solidFill>
              <a:srgbClr val="FF00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800" kern="0" dirty="0">
                <a:solidFill>
                  <a:prstClr val="black"/>
                </a:solidFill>
                <a:latin typeface="微软雅黑" pitchFamily="34" charset="-122"/>
                <a:ea typeface="微软雅黑" pitchFamily="34" charset="-122"/>
              </a:endParaRPr>
            </a:p>
          </p:txBody>
        </p:sp>
        <p:sp>
          <p:nvSpPr>
            <p:cNvPr id="213" name="矩形 212"/>
            <p:cNvSpPr/>
            <p:nvPr/>
          </p:nvSpPr>
          <p:spPr bwMode="auto">
            <a:xfrm>
              <a:off x="1413935" y="2780928"/>
              <a:ext cx="565777" cy="413263"/>
            </a:xfrm>
            <a:prstGeom prst="rect">
              <a:avLst/>
            </a:prstGeom>
            <a:solidFill>
              <a:srgbClr val="FF0000">
                <a:alpha val="41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913495" fontAlgn="auto">
                <a:spcBef>
                  <a:spcPts val="0"/>
                </a:spcBef>
                <a:spcAft>
                  <a:spcPts val="0"/>
                </a:spcAft>
                <a:buClr>
                  <a:srgbClr val="CC9900"/>
                </a:buClr>
                <a:defRPr/>
              </a:pPr>
              <a:endParaRPr lang="zh-CN" altLang="en-US" sz="1800" b="1" kern="0" dirty="0">
                <a:solidFill>
                  <a:prstClr val="black"/>
                </a:solidFill>
                <a:latin typeface="微软雅黑" pitchFamily="34" charset="-122"/>
                <a:ea typeface="微软雅黑" pitchFamily="34" charset="-122"/>
              </a:endParaRPr>
            </a:p>
          </p:txBody>
        </p:sp>
        <p:sp>
          <p:nvSpPr>
            <p:cNvPr id="214" name="泪滴形 213"/>
            <p:cNvSpPr/>
            <p:nvPr/>
          </p:nvSpPr>
          <p:spPr bwMode="auto">
            <a:xfrm rot="8174712">
              <a:off x="1559789" y="2846276"/>
              <a:ext cx="228600" cy="228600"/>
            </a:xfrm>
            <a:prstGeom prst="teardrop">
              <a:avLst/>
            </a:prstGeom>
            <a:solidFill>
              <a:srgbClr val="FF00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800" kern="0" dirty="0">
                <a:solidFill>
                  <a:prstClr val="black"/>
                </a:solidFill>
                <a:latin typeface="微软雅黑" pitchFamily="34" charset="-122"/>
                <a:ea typeface="微软雅黑" pitchFamily="34" charset="-122"/>
              </a:endParaRPr>
            </a:p>
          </p:txBody>
        </p:sp>
        <p:sp>
          <p:nvSpPr>
            <p:cNvPr id="215" name="矩形 214"/>
            <p:cNvSpPr/>
            <p:nvPr/>
          </p:nvSpPr>
          <p:spPr bwMode="auto">
            <a:xfrm>
              <a:off x="2411760" y="2420888"/>
              <a:ext cx="565777" cy="413263"/>
            </a:xfrm>
            <a:prstGeom prst="rect">
              <a:avLst/>
            </a:prstGeom>
            <a:solidFill>
              <a:srgbClr val="FF0000">
                <a:alpha val="41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913495" fontAlgn="auto">
                <a:spcBef>
                  <a:spcPts val="0"/>
                </a:spcBef>
                <a:spcAft>
                  <a:spcPts val="0"/>
                </a:spcAft>
                <a:buClr>
                  <a:srgbClr val="CC9900"/>
                </a:buClr>
                <a:defRPr/>
              </a:pPr>
              <a:endParaRPr lang="zh-CN" altLang="en-US" sz="1800" b="1" kern="0" dirty="0">
                <a:solidFill>
                  <a:prstClr val="black"/>
                </a:solidFill>
                <a:latin typeface="微软雅黑" pitchFamily="34" charset="-122"/>
                <a:ea typeface="微软雅黑" pitchFamily="34" charset="-122"/>
              </a:endParaRPr>
            </a:p>
          </p:txBody>
        </p:sp>
        <p:sp>
          <p:nvSpPr>
            <p:cNvPr id="216" name="泪滴形 215"/>
            <p:cNvSpPr/>
            <p:nvPr/>
          </p:nvSpPr>
          <p:spPr bwMode="auto">
            <a:xfrm rot="8174712">
              <a:off x="2557614" y="2486236"/>
              <a:ext cx="228600" cy="228600"/>
            </a:xfrm>
            <a:prstGeom prst="teardrop">
              <a:avLst/>
            </a:prstGeom>
            <a:solidFill>
              <a:srgbClr val="FF00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800" kern="0" dirty="0">
                <a:solidFill>
                  <a:prstClr val="black"/>
                </a:solidFill>
                <a:latin typeface="微软雅黑" pitchFamily="34" charset="-122"/>
                <a:ea typeface="微软雅黑" pitchFamily="34" charset="-122"/>
              </a:endParaRPr>
            </a:p>
          </p:txBody>
        </p:sp>
        <p:sp>
          <p:nvSpPr>
            <p:cNvPr id="217" name="矩形 216"/>
            <p:cNvSpPr/>
            <p:nvPr/>
          </p:nvSpPr>
          <p:spPr bwMode="auto">
            <a:xfrm>
              <a:off x="2843808" y="1988840"/>
              <a:ext cx="565777" cy="413263"/>
            </a:xfrm>
            <a:prstGeom prst="rect">
              <a:avLst/>
            </a:prstGeom>
            <a:solidFill>
              <a:srgbClr val="FF0000">
                <a:alpha val="41000"/>
              </a:srgbClr>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ctr" anchorCtr="0" compatLnSpc="1">
              <a:prstTxWarp prst="textNoShape">
                <a:avLst/>
              </a:prstTxWarp>
            </a:bodyPr>
            <a:lstStyle/>
            <a:p>
              <a:pPr algn="ctr" defTabSz="913495" fontAlgn="auto">
                <a:spcBef>
                  <a:spcPts val="0"/>
                </a:spcBef>
                <a:spcAft>
                  <a:spcPts val="0"/>
                </a:spcAft>
                <a:buClr>
                  <a:srgbClr val="CC9900"/>
                </a:buClr>
                <a:defRPr/>
              </a:pPr>
              <a:endParaRPr lang="zh-CN" altLang="en-US" sz="1800" b="1" kern="0" dirty="0">
                <a:solidFill>
                  <a:prstClr val="black"/>
                </a:solidFill>
                <a:latin typeface="微软雅黑" pitchFamily="34" charset="-122"/>
                <a:ea typeface="微软雅黑" pitchFamily="34" charset="-122"/>
              </a:endParaRPr>
            </a:p>
          </p:txBody>
        </p:sp>
        <p:sp>
          <p:nvSpPr>
            <p:cNvPr id="218" name="泪滴形 217"/>
            <p:cNvSpPr/>
            <p:nvPr/>
          </p:nvSpPr>
          <p:spPr bwMode="auto">
            <a:xfrm rot="8174712">
              <a:off x="2989662" y="2054188"/>
              <a:ext cx="228600" cy="228600"/>
            </a:xfrm>
            <a:prstGeom prst="teardrop">
              <a:avLst/>
            </a:prstGeom>
            <a:solidFill>
              <a:srgbClr val="FF00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800" kern="0" dirty="0">
                <a:solidFill>
                  <a:prstClr val="black"/>
                </a:solidFill>
                <a:latin typeface="微软雅黑" pitchFamily="34" charset="-122"/>
                <a:ea typeface="微软雅黑" pitchFamily="34" charset="-122"/>
              </a:endParaRPr>
            </a:p>
          </p:txBody>
        </p:sp>
      </p:grpSp>
      <p:sp>
        <p:nvSpPr>
          <p:cNvPr id="219" name="TextBox 218"/>
          <p:cNvSpPr txBox="1"/>
          <p:nvPr/>
        </p:nvSpPr>
        <p:spPr>
          <a:xfrm>
            <a:off x="661466" y="1439666"/>
            <a:ext cx="7704857" cy="646892"/>
          </a:xfrm>
          <a:prstGeom prst="roundRect">
            <a:avLst/>
          </a:prstGeom>
          <a:solidFill>
            <a:sysClr val="window" lastClr="FFFFFF"/>
          </a:solidFill>
          <a:ln w="25400" cap="flat" cmpd="sng" algn="ctr">
            <a:noFill/>
            <a:prstDash val="solid"/>
          </a:ln>
          <a:effectLst/>
        </p:spPr>
        <p:txBody>
          <a:bodyPr wrap="square" lIns="91349" tIns="45678" rIns="91349" bIns="45678" rtlCol="0">
            <a:spAutoFit/>
          </a:bodyPr>
          <a:lstStyle/>
          <a:p>
            <a:pPr defTabSz="913495" fontAlgn="auto">
              <a:spcBef>
                <a:spcPts val="0"/>
              </a:spcBef>
              <a:spcAft>
                <a:spcPts val="0"/>
              </a:spcAft>
              <a:defRPr/>
            </a:pPr>
            <a:r>
              <a:rPr lang="zh-CN" altLang="en-US" b="1" kern="0" dirty="0">
                <a:solidFill>
                  <a:prstClr val="black"/>
                </a:solidFill>
                <a:latin typeface="+mn-lt"/>
              </a:rPr>
              <a:t>根据用户的选择的区域，以数据地图的形式展示该区域的人群特征和统计报表，为</a:t>
            </a:r>
            <a:r>
              <a:rPr lang="zh-CN" altLang="en-US" b="1" kern="0" dirty="0">
                <a:solidFill>
                  <a:srgbClr val="C00000"/>
                </a:solidFill>
                <a:latin typeface="+mn-lt"/>
              </a:rPr>
              <a:t>大卖场和专业连锁客户</a:t>
            </a:r>
            <a:r>
              <a:rPr lang="zh-CN" altLang="en-US" b="1" kern="0" dirty="0">
                <a:solidFill>
                  <a:prstClr val="black"/>
                </a:solidFill>
                <a:latin typeface="+mn-lt"/>
              </a:rPr>
              <a:t>开店选址提供依据。</a:t>
            </a:r>
          </a:p>
        </p:txBody>
      </p:sp>
      <p:pic>
        <p:nvPicPr>
          <p:cNvPr id="220" name="Picture 3" descr="D:\工作\情境感知计算\2013年规划\交流\中移动位置基地\辽宁移动高层交流\imgres.jpg"/>
          <p:cNvPicPr>
            <a:picLocks noChangeAspect="1" noChangeArrowheads="1"/>
          </p:cNvPicPr>
          <p:nvPr/>
        </p:nvPicPr>
        <p:blipFill>
          <a:blip r:embed="rId6" cstate="print"/>
          <a:srcRect/>
          <a:stretch>
            <a:fillRect/>
          </a:stretch>
        </p:blipFill>
        <p:spPr bwMode="auto">
          <a:xfrm>
            <a:off x="1042864" y="2349169"/>
            <a:ext cx="792832" cy="608122"/>
          </a:xfrm>
          <a:prstGeom prst="rect">
            <a:avLst/>
          </a:prstGeom>
          <a:noFill/>
        </p:spPr>
      </p:pic>
      <p:sp>
        <p:nvSpPr>
          <p:cNvPr id="59" name="TextBox 58"/>
          <p:cNvSpPr txBox="1"/>
          <p:nvPr/>
        </p:nvSpPr>
        <p:spPr>
          <a:xfrm>
            <a:off x="791579" y="5601468"/>
            <a:ext cx="7776865" cy="338469"/>
          </a:xfrm>
          <a:prstGeom prst="rect">
            <a:avLst/>
          </a:prstGeom>
          <a:solidFill>
            <a:schemeClr val="accent1">
              <a:lumMod val="75000"/>
            </a:schemeClr>
          </a:solidFill>
        </p:spPr>
        <p:style>
          <a:lnRef idx="1">
            <a:schemeClr val="accent2"/>
          </a:lnRef>
          <a:fillRef idx="2">
            <a:schemeClr val="accent2"/>
          </a:fillRef>
          <a:effectRef idx="1">
            <a:schemeClr val="accent2"/>
          </a:effectRef>
          <a:fontRef idx="minor">
            <a:schemeClr val="dk1"/>
          </a:fontRef>
        </p:style>
        <p:txBody>
          <a:bodyPr wrap="square" lIns="91349" tIns="45678" rIns="91349" bIns="45678" rtlCol="0">
            <a:spAutoFit/>
          </a:bodyPr>
          <a:lstStyle/>
          <a:p>
            <a:r>
              <a:rPr lang="zh-CN" altLang="en-US" dirty="0">
                <a:solidFill>
                  <a:prstClr val="black"/>
                </a:solidFill>
              </a:rPr>
              <a:t>以前，沃尔玛采取的是人工蹲点方式进行采样分析；每个潜在新址花费约几万元。</a:t>
            </a:r>
          </a:p>
        </p:txBody>
      </p:sp>
      <p:sp>
        <p:nvSpPr>
          <p:cNvPr id="60"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defTabSz="685617">
              <a:defRPr/>
            </a:pPr>
            <a:r>
              <a:rPr lang="zh-CN" altLang="en-US" sz="3500" b="0" spc="-100" dirty="0">
                <a:latin typeface="黑体" panose="02010609060101010101" pitchFamily="49" charset="-122"/>
              </a:rPr>
              <a:t>大数据的应用</a:t>
            </a:r>
            <a:r>
              <a:rPr lang="en-US" altLang="zh-CN" sz="3500" b="0" spc="-100" dirty="0">
                <a:latin typeface="黑体" panose="02010609060101010101" pitchFamily="49" charset="-122"/>
              </a:rPr>
              <a:t>--</a:t>
            </a:r>
            <a:r>
              <a:rPr lang="zh-CN" altLang="en-US" sz="3500" b="0" spc="-100" dirty="0">
                <a:latin typeface="黑体" panose="02010609060101010101" pitchFamily="49" charset="-122"/>
              </a:rPr>
              <a:t>商业（</a:t>
            </a:r>
            <a:r>
              <a:rPr lang="en-US" altLang="zh-CN" sz="3500" b="0" spc="-100" dirty="0">
                <a:latin typeface="黑体" panose="02010609060101010101" pitchFamily="49" charset="-122"/>
              </a:rPr>
              <a:t>1</a:t>
            </a:r>
            <a:r>
              <a:rPr lang="zh-CN" altLang="en-US" sz="3500" b="0" spc="-100" dirty="0">
                <a:latin typeface="黑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419100" indent="-419100" eaLnBrk="1" hangingPunct="1">
              <a:buSzTx/>
              <a:buFont typeface="Wingdings" pitchFamily="2" charset="2"/>
              <a:buAutoNum type="arabicPeriod"/>
            </a:pPr>
            <a:r>
              <a:rPr lang="zh-CN" altLang="en-US" b="1" dirty="0"/>
              <a:t>大数据时代</a:t>
            </a:r>
          </a:p>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大数据的应用领域</a:t>
            </a:r>
          </a:p>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大数据时代的机遇和挑战</a:t>
            </a:r>
          </a:p>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华为大数据解决方案</a:t>
            </a:r>
          </a:p>
          <a:p>
            <a:endParaRPr lang="zh-CN" altLang="en-US" dirty="0">
              <a:solidFill>
                <a:schemeClr val="bg1">
                  <a:lumMod val="50000"/>
                </a:schemeClr>
              </a:solidFill>
            </a:endParaRPr>
          </a:p>
        </p:txBody>
      </p:sp>
    </p:spTree>
    <p:extLst>
      <p:ext uri="{BB962C8B-B14F-4D97-AF65-F5344CB8AC3E}">
        <p14:creationId xmlns:p14="http://schemas.microsoft.com/office/powerpoint/2010/main" val="31412771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页脚占位符 3"/>
          <p:cNvSpPr txBox="1">
            <a:spLocks noGrp="1"/>
          </p:cNvSpPr>
          <p:nvPr/>
        </p:nvSpPr>
        <p:spPr bwMode="auto">
          <a:xfrm>
            <a:off x="7046948" y="8095942"/>
            <a:ext cx="2133600" cy="244412"/>
          </a:xfrm>
          <a:prstGeom prst="rect">
            <a:avLst/>
          </a:prstGeom>
          <a:noFill/>
          <a:ln w="9525">
            <a:noFill/>
            <a:miter lim="800000"/>
            <a:headEnd/>
            <a:tailEnd/>
          </a:ln>
        </p:spPr>
        <p:txBody>
          <a:bodyPr lIns="81438" tIns="40720" rIns="81438" bIns="40720"/>
          <a:lstStyle/>
          <a:p>
            <a:pPr defTabSz="813702"/>
            <a:r>
              <a:rPr lang="en-US" altLang="zh-CN" sz="1800" dirty="0">
                <a:latin typeface="Calibri" pitchFamily="34" charset="0"/>
                <a:ea typeface="宋体" pitchFamily="2" charset="-122"/>
              </a:rPr>
              <a:t>   </a:t>
            </a:r>
          </a:p>
          <a:p>
            <a:pPr defTabSz="813702"/>
            <a:r>
              <a:rPr lang="en-US" altLang="zh-CN" sz="1800" dirty="0">
                <a:latin typeface="Calibri" pitchFamily="34" charset="0"/>
                <a:ea typeface="宋体" pitchFamily="2" charset="-122"/>
              </a:rPr>
              <a:t>   </a:t>
            </a:r>
          </a:p>
        </p:txBody>
      </p:sp>
      <p:sp>
        <p:nvSpPr>
          <p:cNvPr id="157" name="页脚占位符 3"/>
          <p:cNvSpPr txBox="1">
            <a:spLocks noGrp="1"/>
          </p:cNvSpPr>
          <p:nvPr/>
        </p:nvSpPr>
        <p:spPr bwMode="auto">
          <a:xfrm>
            <a:off x="7046948" y="8095942"/>
            <a:ext cx="2133600" cy="244412"/>
          </a:xfrm>
          <a:prstGeom prst="rect">
            <a:avLst/>
          </a:prstGeom>
          <a:noFill/>
          <a:ln w="9525">
            <a:noFill/>
            <a:miter lim="800000"/>
            <a:headEnd/>
            <a:tailEnd/>
          </a:ln>
        </p:spPr>
        <p:txBody>
          <a:bodyPr lIns="81438" tIns="40720" rIns="81438" bIns="40720"/>
          <a:lstStyle/>
          <a:p>
            <a:pPr defTabSz="813702"/>
            <a:r>
              <a:rPr lang="en-US" altLang="zh-CN" sz="1800" dirty="0">
                <a:latin typeface="Calibri" pitchFamily="34" charset="0"/>
                <a:ea typeface="宋体" pitchFamily="2" charset="-122"/>
              </a:rPr>
              <a:t>   </a:t>
            </a:r>
          </a:p>
          <a:p>
            <a:pPr defTabSz="813702"/>
            <a:r>
              <a:rPr lang="en-US" altLang="zh-CN" sz="1800" dirty="0">
                <a:latin typeface="Calibri" pitchFamily="34" charset="0"/>
                <a:ea typeface="宋体" pitchFamily="2" charset="-122"/>
              </a:rPr>
              <a:t>   </a:t>
            </a:r>
          </a:p>
        </p:txBody>
      </p:sp>
      <p:sp>
        <p:nvSpPr>
          <p:cNvPr id="59" name="矩形 58"/>
          <p:cNvSpPr/>
          <p:nvPr/>
        </p:nvSpPr>
        <p:spPr>
          <a:xfrm>
            <a:off x="1043610" y="3716619"/>
            <a:ext cx="1152128" cy="338469"/>
          </a:xfrm>
          <a:prstGeom prst="rect">
            <a:avLst/>
          </a:prstGeom>
        </p:spPr>
        <p:txBody>
          <a:bodyPr wrap="square" lIns="91349" tIns="45678" rIns="91349" bIns="45678">
            <a:spAutoFit/>
          </a:bodyPr>
          <a:lstStyle/>
          <a:p>
            <a:pPr algn="ctr" defTabSz="913495" fontAlgn="auto">
              <a:spcBef>
                <a:spcPts val="0"/>
              </a:spcBef>
              <a:spcAft>
                <a:spcPts val="0"/>
              </a:spcAft>
              <a:defRPr/>
            </a:pPr>
            <a:r>
              <a:rPr lang="zh-CN" altLang="en-US" b="1" kern="0" dirty="0">
                <a:solidFill>
                  <a:prstClr val="black"/>
                </a:solidFill>
                <a:latin typeface="+mn-lt"/>
              </a:rPr>
              <a:t>万达广场</a:t>
            </a:r>
          </a:p>
        </p:txBody>
      </p:sp>
      <p:sp>
        <p:nvSpPr>
          <p:cNvPr id="60" name="右箭头 59"/>
          <p:cNvSpPr/>
          <p:nvPr/>
        </p:nvSpPr>
        <p:spPr bwMode="auto">
          <a:xfrm>
            <a:off x="2267744" y="3500654"/>
            <a:ext cx="936104" cy="359946"/>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91349" tIns="45678" rIns="91349" bIns="45678"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800" kern="0" dirty="0">
              <a:solidFill>
                <a:prstClr val="black"/>
              </a:solidFill>
              <a:latin typeface="微软雅黑" pitchFamily="34" charset="-122"/>
              <a:ea typeface="微软雅黑" pitchFamily="34" charset="-122"/>
            </a:endParaRPr>
          </a:p>
        </p:txBody>
      </p:sp>
      <p:pic>
        <p:nvPicPr>
          <p:cNvPr id="61" name="Picture 4" descr="C:\Users\p00216847.CHINA\AppData\Local\Microsoft\Windows\Temporary Internet Files\Content.IE5\IFFGWH1S\MC900441533[1].png"/>
          <p:cNvPicPr>
            <a:picLocks noChangeAspect="1" noChangeArrowheads="1"/>
          </p:cNvPicPr>
          <p:nvPr/>
        </p:nvPicPr>
        <p:blipFill>
          <a:blip r:embed="rId3" cstate="print"/>
          <a:srcRect/>
          <a:stretch>
            <a:fillRect/>
          </a:stretch>
        </p:blipFill>
        <p:spPr bwMode="auto">
          <a:xfrm>
            <a:off x="3563890" y="3140705"/>
            <a:ext cx="1095333" cy="1079839"/>
          </a:xfrm>
          <a:prstGeom prst="rect">
            <a:avLst/>
          </a:prstGeom>
          <a:noFill/>
        </p:spPr>
      </p:pic>
      <p:grpSp>
        <p:nvGrpSpPr>
          <p:cNvPr id="2" name="组合 35"/>
          <p:cNvGrpSpPr/>
          <p:nvPr/>
        </p:nvGrpSpPr>
        <p:grpSpPr>
          <a:xfrm>
            <a:off x="935592" y="4148556"/>
            <a:ext cx="2376266" cy="575914"/>
            <a:chOff x="2380505" y="2370"/>
            <a:chExt cx="1334988" cy="867742"/>
          </a:xfrm>
          <a:solidFill>
            <a:srgbClr val="0070C0"/>
          </a:solidFill>
          <a:scene3d>
            <a:camera prst="orthographicFront">
              <a:rot lat="0" lon="0" rev="0"/>
            </a:camera>
            <a:lightRig rig="threePt" dir="t">
              <a:rot lat="0" lon="0" rev="1200000"/>
            </a:lightRig>
          </a:scene3d>
        </p:grpSpPr>
        <p:sp>
          <p:nvSpPr>
            <p:cNvPr id="63" name="圆角矩形 62"/>
            <p:cNvSpPr/>
            <p:nvPr/>
          </p:nvSpPr>
          <p:spPr>
            <a:xfrm>
              <a:off x="2380505" y="2370"/>
              <a:ext cx="1334988" cy="867742"/>
            </a:xfrm>
            <a:prstGeom prst="roundRect">
              <a:avLst/>
            </a:prstGeom>
            <a:solidFill>
              <a:srgbClr val="4BACC6">
                <a:lumMod val="20000"/>
                <a:lumOff val="8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64" name="圆角矩形 4"/>
            <p:cNvSpPr/>
            <p:nvPr/>
          </p:nvSpPr>
          <p:spPr>
            <a:xfrm>
              <a:off x="2380505" y="183150"/>
              <a:ext cx="1250268" cy="542339"/>
            </a:xfrm>
            <a:prstGeom prst="rect">
              <a:avLst/>
            </a:prstGeom>
            <a:solidFill>
              <a:srgbClr val="4BACC6">
                <a:lumMod val="20000"/>
                <a:lumOff val="80000"/>
              </a:srgbClr>
            </a:solidFill>
            <a:ln>
              <a:noFill/>
            </a:ln>
            <a:effectLst/>
            <a:sp3d/>
          </p:spPr>
          <p:txBody>
            <a:bodyPr spcFirstLastPara="0" vert="horz" wrap="square" lIns="45708" tIns="45708" rIns="45708" bIns="45708" numCol="1" spcCol="1270" anchor="ctr" anchorCtr="0">
              <a:noAutofit/>
            </a:bodyPr>
            <a:lstStyle/>
            <a:p>
              <a:pPr algn="ctr" defTabSz="710494" fontAlgn="auto">
                <a:lnSpc>
                  <a:spcPct val="90000"/>
                </a:lnSpc>
                <a:spcBef>
                  <a:spcPts val="0"/>
                </a:spcBef>
                <a:spcAft>
                  <a:spcPct val="35000"/>
                </a:spcAft>
                <a:defRPr/>
              </a:pPr>
              <a:r>
                <a:rPr lang="zh-CN" altLang="en-US" b="1" kern="0" dirty="0">
                  <a:solidFill>
                    <a:prstClr val="black"/>
                  </a:solidFill>
                  <a:latin typeface="+mn-lt"/>
                </a:rPr>
                <a:t>业态</a:t>
              </a:r>
              <a:r>
                <a:rPr lang="en-US" altLang="zh-CN" b="1" kern="0" dirty="0">
                  <a:solidFill>
                    <a:prstClr val="black"/>
                  </a:solidFill>
                  <a:latin typeface="+mn-lt"/>
                </a:rPr>
                <a:t>:</a:t>
              </a:r>
              <a:r>
                <a:rPr lang="en-US" altLang="zh-CN" b="1" kern="0" dirty="0">
                  <a:solidFill>
                    <a:srgbClr val="C00000"/>
                  </a:solidFill>
                  <a:latin typeface="+mn-lt"/>
                </a:rPr>
                <a:t>Shopping MALL</a:t>
              </a:r>
              <a:endParaRPr lang="zh-CN" altLang="en-US" b="1" kern="0" dirty="0">
                <a:solidFill>
                  <a:srgbClr val="C00000"/>
                </a:solidFill>
                <a:latin typeface="+mn-lt"/>
              </a:endParaRPr>
            </a:p>
          </p:txBody>
        </p:sp>
      </p:grpSp>
      <p:sp>
        <p:nvSpPr>
          <p:cNvPr id="65" name="TextBox 64"/>
          <p:cNvSpPr txBox="1"/>
          <p:nvPr/>
        </p:nvSpPr>
        <p:spPr>
          <a:xfrm>
            <a:off x="665664" y="1277260"/>
            <a:ext cx="7956686" cy="919307"/>
          </a:xfrm>
          <a:prstGeom prst="roundRect">
            <a:avLst/>
          </a:prstGeom>
          <a:solidFill>
            <a:sysClr val="window" lastClr="FFFFFF"/>
          </a:solidFill>
          <a:ln w="25400" cap="flat" cmpd="sng" algn="ctr">
            <a:noFill/>
            <a:prstDash val="solid"/>
          </a:ln>
          <a:effectLst/>
        </p:spPr>
        <p:txBody>
          <a:bodyPr wrap="square" lIns="91349" tIns="45678" rIns="91349" bIns="45678" rtlCol="0">
            <a:spAutoFit/>
          </a:bodyPr>
          <a:lstStyle/>
          <a:p>
            <a:pPr defTabSz="913495" fontAlgn="auto">
              <a:spcBef>
                <a:spcPts val="0"/>
              </a:spcBef>
              <a:spcAft>
                <a:spcPts val="0"/>
              </a:spcAft>
              <a:defRPr/>
            </a:pPr>
            <a:r>
              <a:rPr lang="zh-CN" altLang="en-US" b="1" kern="0" dirty="0">
                <a:solidFill>
                  <a:schemeClr val="tx1"/>
                </a:solidFill>
                <a:latin typeface="+mn-lt"/>
              </a:rPr>
              <a:t>通过配置自己的店铺位置</a:t>
            </a:r>
            <a:r>
              <a:rPr lang="en-US" altLang="zh-CN" b="1" kern="0" dirty="0">
                <a:solidFill>
                  <a:schemeClr val="tx1"/>
                </a:solidFill>
                <a:latin typeface="+mn-lt"/>
              </a:rPr>
              <a:t>,</a:t>
            </a:r>
            <a:r>
              <a:rPr lang="zh-CN" altLang="en-US" b="1" kern="0" dirty="0">
                <a:solidFill>
                  <a:schemeClr val="tx1"/>
                </a:solidFill>
                <a:latin typeface="+mn-lt"/>
              </a:rPr>
              <a:t>可以为综合性购物中心</a:t>
            </a:r>
            <a:r>
              <a:rPr lang="en-US" altLang="zh-CN" b="1" kern="0" dirty="0">
                <a:solidFill>
                  <a:schemeClr val="tx1"/>
                </a:solidFill>
                <a:latin typeface="+mn-lt"/>
              </a:rPr>
              <a:t>MALL,</a:t>
            </a:r>
            <a:r>
              <a:rPr lang="zh-CN" altLang="en-US" b="1" kern="0" dirty="0">
                <a:solidFill>
                  <a:schemeClr val="tx1"/>
                </a:solidFill>
                <a:latin typeface="+mn-lt"/>
              </a:rPr>
              <a:t>百货</a:t>
            </a:r>
            <a:r>
              <a:rPr lang="en-US" altLang="zh-CN" b="1" kern="0" dirty="0">
                <a:solidFill>
                  <a:schemeClr val="tx1"/>
                </a:solidFill>
                <a:latin typeface="+mn-lt"/>
              </a:rPr>
              <a:t>,</a:t>
            </a:r>
            <a:r>
              <a:rPr lang="zh-CN" altLang="en-US" b="1" kern="0" dirty="0">
                <a:solidFill>
                  <a:schemeClr val="tx1"/>
                </a:solidFill>
                <a:latin typeface="+mn-lt"/>
              </a:rPr>
              <a:t>大卖场和专业连锁客户进行所在区域人流量和人群特征分析，人群来访频次和时段偏好分析，品牌分析提供经营辅助和帮助。</a:t>
            </a:r>
          </a:p>
        </p:txBody>
      </p:sp>
      <p:grpSp>
        <p:nvGrpSpPr>
          <p:cNvPr id="3" name="组合 65"/>
          <p:cNvGrpSpPr/>
          <p:nvPr/>
        </p:nvGrpSpPr>
        <p:grpSpPr>
          <a:xfrm>
            <a:off x="3635897" y="2132856"/>
            <a:ext cx="1872208" cy="431936"/>
            <a:chOff x="2380505" y="2370"/>
            <a:chExt cx="1334988" cy="867742"/>
          </a:xfrm>
          <a:solidFill>
            <a:srgbClr val="0070C0"/>
          </a:solidFill>
          <a:scene3d>
            <a:camera prst="orthographicFront">
              <a:rot lat="0" lon="0" rev="0"/>
            </a:camera>
            <a:lightRig rig="threePt" dir="t">
              <a:rot lat="0" lon="0" rev="1200000"/>
            </a:lightRig>
          </a:scene3d>
        </p:grpSpPr>
        <p:sp>
          <p:nvSpPr>
            <p:cNvPr id="67" name="圆角矩形 66"/>
            <p:cNvSpPr/>
            <p:nvPr/>
          </p:nvSpPr>
          <p:spPr>
            <a:xfrm>
              <a:off x="2380505" y="2370"/>
              <a:ext cx="1334988" cy="867742"/>
            </a:xfrm>
            <a:prstGeom prst="round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68" name="圆角矩形 4"/>
            <p:cNvSpPr/>
            <p:nvPr/>
          </p:nvSpPr>
          <p:spPr>
            <a:xfrm>
              <a:off x="2426381" y="146994"/>
              <a:ext cx="1250268" cy="542339"/>
            </a:xfrm>
            <a:prstGeom prst="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45708" tIns="45708" rIns="45708" bIns="45708" numCol="1" spcCol="1270" anchor="ctr" anchorCtr="0">
              <a:noAutofit/>
            </a:bodyPr>
            <a:lstStyle/>
            <a:p>
              <a:pPr algn="ctr" defTabSz="710494" fontAlgn="auto">
                <a:lnSpc>
                  <a:spcPct val="90000"/>
                </a:lnSpc>
                <a:spcBef>
                  <a:spcPts val="0"/>
                </a:spcBef>
                <a:spcAft>
                  <a:spcPct val="35000"/>
                </a:spcAft>
                <a:defRPr/>
              </a:pPr>
              <a:r>
                <a:rPr lang="zh-CN" altLang="en-US" b="1" kern="0" dirty="0">
                  <a:solidFill>
                    <a:sysClr val="window" lastClr="FFFFFF"/>
                  </a:solidFill>
                  <a:latin typeface="+mn-lt"/>
                </a:rPr>
                <a:t>人群流向分析</a:t>
              </a:r>
            </a:p>
          </p:txBody>
        </p:sp>
      </p:grpSp>
      <p:grpSp>
        <p:nvGrpSpPr>
          <p:cNvPr id="4" name="组合 68"/>
          <p:cNvGrpSpPr/>
          <p:nvPr/>
        </p:nvGrpSpPr>
        <p:grpSpPr>
          <a:xfrm>
            <a:off x="4788023" y="2636780"/>
            <a:ext cx="1872208" cy="431936"/>
            <a:chOff x="2380505" y="2370"/>
            <a:chExt cx="1334988" cy="867742"/>
          </a:xfrm>
          <a:solidFill>
            <a:srgbClr val="0070C0"/>
          </a:solidFill>
          <a:scene3d>
            <a:camera prst="orthographicFront">
              <a:rot lat="0" lon="0" rev="0"/>
            </a:camera>
            <a:lightRig rig="threePt" dir="t">
              <a:rot lat="0" lon="0" rev="1200000"/>
            </a:lightRig>
          </a:scene3d>
        </p:grpSpPr>
        <p:sp>
          <p:nvSpPr>
            <p:cNvPr id="70" name="圆角矩形 69"/>
            <p:cNvSpPr/>
            <p:nvPr/>
          </p:nvSpPr>
          <p:spPr>
            <a:xfrm>
              <a:off x="2380505" y="2370"/>
              <a:ext cx="1334988" cy="867742"/>
            </a:xfrm>
            <a:prstGeom prst="round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71" name="圆角矩形 4"/>
            <p:cNvSpPr/>
            <p:nvPr/>
          </p:nvSpPr>
          <p:spPr>
            <a:xfrm>
              <a:off x="2426381" y="146994"/>
              <a:ext cx="1250268" cy="542339"/>
            </a:xfrm>
            <a:prstGeom prst="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45708" tIns="45708" rIns="45708" bIns="45708" numCol="1" spcCol="1270" anchor="ctr" anchorCtr="0">
              <a:noAutofit/>
            </a:bodyPr>
            <a:lstStyle/>
            <a:p>
              <a:pPr algn="ctr" defTabSz="710494" fontAlgn="auto">
                <a:lnSpc>
                  <a:spcPct val="90000"/>
                </a:lnSpc>
                <a:spcBef>
                  <a:spcPts val="0"/>
                </a:spcBef>
                <a:spcAft>
                  <a:spcPct val="35000"/>
                </a:spcAft>
                <a:defRPr/>
              </a:pPr>
              <a:r>
                <a:rPr lang="zh-CN" altLang="en-US" b="1" kern="0" dirty="0">
                  <a:solidFill>
                    <a:sysClr val="window" lastClr="FFFFFF"/>
                  </a:solidFill>
                  <a:latin typeface="+mn-lt"/>
                </a:rPr>
                <a:t>人流量分析</a:t>
              </a:r>
            </a:p>
          </p:txBody>
        </p:sp>
      </p:grpSp>
      <p:grpSp>
        <p:nvGrpSpPr>
          <p:cNvPr id="5" name="组合 71"/>
          <p:cNvGrpSpPr/>
          <p:nvPr/>
        </p:nvGrpSpPr>
        <p:grpSpPr>
          <a:xfrm>
            <a:off x="5436095" y="4220544"/>
            <a:ext cx="1872208" cy="431936"/>
            <a:chOff x="2380505" y="2370"/>
            <a:chExt cx="1334988" cy="867742"/>
          </a:xfrm>
          <a:solidFill>
            <a:srgbClr val="0070C0"/>
          </a:solidFill>
          <a:scene3d>
            <a:camera prst="orthographicFront">
              <a:rot lat="0" lon="0" rev="0"/>
            </a:camera>
            <a:lightRig rig="threePt" dir="t">
              <a:rot lat="0" lon="0" rev="1200000"/>
            </a:lightRig>
          </a:scene3d>
        </p:grpSpPr>
        <p:sp>
          <p:nvSpPr>
            <p:cNvPr id="73" name="圆角矩形 72"/>
            <p:cNvSpPr/>
            <p:nvPr/>
          </p:nvSpPr>
          <p:spPr>
            <a:xfrm>
              <a:off x="2380505" y="2370"/>
              <a:ext cx="1334988" cy="867742"/>
            </a:xfrm>
            <a:prstGeom prst="round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74" name="圆角矩形 4"/>
            <p:cNvSpPr/>
            <p:nvPr/>
          </p:nvSpPr>
          <p:spPr>
            <a:xfrm>
              <a:off x="2426381" y="146994"/>
              <a:ext cx="1250268" cy="542339"/>
            </a:xfrm>
            <a:prstGeom prst="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45708" tIns="45708" rIns="45708" bIns="45708" numCol="1" spcCol="1270" anchor="ctr" anchorCtr="0">
              <a:noAutofit/>
            </a:bodyPr>
            <a:lstStyle/>
            <a:p>
              <a:pPr algn="ctr" defTabSz="710494" fontAlgn="auto">
                <a:lnSpc>
                  <a:spcPct val="90000"/>
                </a:lnSpc>
                <a:spcBef>
                  <a:spcPts val="0"/>
                </a:spcBef>
                <a:spcAft>
                  <a:spcPct val="35000"/>
                </a:spcAft>
                <a:defRPr/>
              </a:pPr>
              <a:r>
                <a:rPr lang="zh-CN" altLang="en-US" b="1" kern="0" dirty="0">
                  <a:solidFill>
                    <a:sysClr val="window" lastClr="FFFFFF"/>
                  </a:solidFill>
                  <a:latin typeface="+mn-lt"/>
                </a:rPr>
                <a:t>来访时段偏好</a:t>
              </a:r>
            </a:p>
          </p:txBody>
        </p:sp>
      </p:grpSp>
      <p:grpSp>
        <p:nvGrpSpPr>
          <p:cNvPr id="7" name="组合 74"/>
          <p:cNvGrpSpPr/>
          <p:nvPr/>
        </p:nvGrpSpPr>
        <p:grpSpPr>
          <a:xfrm>
            <a:off x="4788023" y="4724469"/>
            <a:ext cx="1872208" cy="431936"/>
            <a:chOff x="2380505" y="2370"/>
            <a:chExt cx="1334988" cy="867742"/>
          </a:xfrm>
          <a:solidFill>
            <a:srgbClr val="0070C0"/>
          </a:solidFill>
          <a:scene3d>
            <a:camera prst="orthographicFront">
              <a:rot lat="0" lon="0" rev="0"/>
            </a:camera>
            <a:lightRig rig="threePt" dir="t">
              <a:rot lat="0" lon="0" rev="1200000"/>
            </a:lightRig>
          </a:scene3d>
        </p:grpSpPr>
        <p:sp>
          <p:nvSpPr>
            <p:cNvPr id="76" name="圆角矩形 75"/>
            <p:cNvSpPr/>
            <p:nvPr/>
          </p:nvSpPr>
          <p:spPr>
            <a:xfrm>
              <a:off x="2380505" y="2370"/>
              <a:ext cx="1334988" cy="867742"/>
            </a:xfrm>
            <a:prstGeom prst="round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77" name="圆角矩形 4"/>
            <p:cNvSpPr/>
            <p:nvPr/>
          </p:nvSpPr>
          <p:spPr>
            <a:xfrm>
              <a:off x="2426381" y="146994"/>
              <a:ext cx="1250268" cy="542339"/>
            </a:xfrm>
            <a:prstGeom prst="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45708" tIns="45708" rIns="45708" bIns="45708" numCol="1" spcCol="1270" anchor="ctr" anchorCtr="0">
              <a:noAutofit/>
            </a:bodyPr>
            <a:lstStyle/>
            <a:p>
              <a:pPr algn="ctr" defTabSz="710494" fontAlgn="auto">
                <a:lnSpc>
                  <a:spcPct val="90000"/>
                </a:lnSpc>
                <a:spcBef>
                  <a:spcPts val="0"/>
                </a:spcBef>
                <a:spcAft>
                  <a:spcPct val="35000"/>
                </a:spcAft>
                <a:defRPr/>
              </a:pPr>
              <a:r>
                <a:rPr lang="zh-CN" altLang="en-US" b="1" kern="0" dirty="0">
                  <a:solidFill>
                    <a:sysClr val="window" lastClr="FFFFFF"/>
                  </a:solidFill>
                  <a:latin typeface="+mn-lt"/>
                </a:rPr>
                <a:t>品牌分析</a:t>
              </a:r>
            </a:p>
          </p:txBody>
        </p:sp>
      </p:grpSp>
      <p:grpSp>
        <p:nvGrpSpPr>
          <p:cNvPr id="8" name="组合 77"/>
          <p:cNvGrpSpPr/>
          <p:nvPr/>
        </p:nvGrpSpPr>
        <p:grpSpPr>
          <a:xfrm>
            <a:off x="5814021" y="3695766"/>
            <a:ext cx="1728192" cy="431936"/>
            <a:chOff x="2374527" y="2370"/>
            <a:chExt cx="1340966" cy="867742"/>
          </a:xfrm>
          <a:solidFill>
            <a:srgbClr val="0070C0"/>
          </a:solidFill>
          <a:scene3d>
            <a:camera prst="orthographicFront">
              <a:rot lat="0" lon="0" rev="0"/>
            </a:camera>
            <a:lightRig rig="threePt" dir="t">
              <a:rot lat="0" lon="0" rev="1200000"/>
            </a:lightRig>
          </a:scene3d>
        </p:grpSpPr>
        <p:sp>
          <p:nvSpPr>
            <p:cNvPr id="79" name="圆角矩形 78"/>
            <p:cNvSpPr/>
            <p:nvPr/>
          </p:nvSpPr>
          <p:spPr>
            <a:xfrm>
              <a:off x="2380505" y="2370"/>
              <a:ext cx="1334988" cy="867742"/>
            </a:xfrm>
            <a:prstGeom prst="round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80" name="圆角矩形 4"/>
            <p:cNvSpPr/>
            <p:nvPr/>
          </p:nvSpPr>
          <p:spPr>
            <a:xfrm>
              <a:off x="2374527" y="146994"/>
              <a:ext cx="1250268" cy="542339"/>
            </a:xfrm>
            <a:prstGeom prst="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45708" tIns="45708" rIns="45708" bIns="45708" numCol="1" spcCol="1270" anchor="ctr" anchorCtr="0">
              <a:noAutofit/>
            </a:bodyPr>
            <a:lstStyle/>
            <a:p>
              <a:pPr algn="ctr" defTabSz="710494" fontAlgn="auto">
                <a:lnSpc>
                  <a:spcPct val="90000"/>
                </a:lnSpc>
                <a:spcBef>
                  <a:spcPts val="0"/>
                </a:spcBef>
                <a:spcAft>
                  <a:spcPct val="35000"/>
                </a:spcAft>
                <a:defRPr/>
              </a:pPr>
              <a:r>
                <a:rPr lang="zh-CN" altLang="en-US" b="1" kern="0" dirty="0">
                  <a:solidFill>
                    <a:sysClr val="window" lastClr="FFFFFF"/>
                  </a:solidFill>
                  <a:latin typeface="+mn-lt"/>
                </a:rPr>
                <a:t>来访频次偏好</a:t>
              </a:r>
            </a:p>
          </p:txBody>
        </p:sp>
      </p:grpSp>
      <p:grpSp>
        <p:nvGrpSpPr>
          <p:cNvPr id="9" name="组合 80"/>
          <p:cNvGrpSpPr/>
          <p:nvPr/>
        </p:nvGrpSpPr>
        <p:grpSpPr>
          <a:xfrm>
            <a:off x="2843810" y="4940437"/>
            <a:ext cx="1872208" cy="431936"/>
            <a:chOff x="2374527" y="2370"/>
            <a:chExt cx="1340966" cy="867742"/>
          </a:xfrm>
          <a:solidFill>
            <a:srgbClr val="0070C0"/>
          </a:solidFill>
          <a:scene3d>
            <a:camera prst="orthographicFront">
              <a:rot lat="0" lon="0" rev="0"/>
            </a:camera>
            <a:lightRig rig="threePt" dir="t">
              <a:rot lat="0" lon="0" rev="1200000"/>
            </a:lightRig>
          </a:scene3d>
        </p:grpSpPr>
        <p:sp>
          <p:nvSpPr>
            <p:cNvPr id="82" name="圆角矩形 81"/>
            <p:cNvSpPr/>
            <p:nvPr/>
          </p:nvSpPr>
          <p:spPr>
            <a:xfrm>
              <a:off x="2380505" y="2370"/>
              <a:ext cx="1334988" cy="867742"/>
            </a:xfrm>
            <a:prstGeom prst="round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83" name="圆角矩形 4"/>
            <p:cNvSpPr/>
            <p:nvPr/>
          </p:nvSpPr>
          <p:spPr>
            <a:xfrm>
              <a:off x="2374527" y="146994"/>
              <a:ext cx="1289390" cy="542339"/>
            </a:xfrm>
            <a:prstGeom prst="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45708" tIns="45708" rIns="45708" bIns="45708" numCol="1" spcCol="1270" anchor="ctr" anchorCtr="0">
              <a:noAutofit/>
            </a:bodyPr>
            <a:lstStyle/>
            <a:p>
              <a:pPr algn="ctr" defTabSz="710494" fontAlgn="auto">
                <a:lnSpc>
                  <a:spcPct val="90000"/>
                </a:lnSpc>
                <a:spcBef>
                  <a:spcPts val="0"/>
                </a:spcBef>
                <a:spcAft>
                  <a:spcPct val="35000"/>
                </a:spcAft>
                <a:defRPr/>
              </a:pPr>
              <a:r>
                <a:rPr lang="zh-CN" altLang="en-US" b="1" kern="0" dirty="0">
                  <a:solidFill>
                    <a:sysClr val="window" lastClr="FFFFFF"/>
                  </a:solidFill>
                  <a:latin typeface="+mn-lt"/>
                </a:rPr>
                <a:t>订阅店面经营报表</a:t>
              </a:r>
            </a:p>
          </p:txBody>
        </p:sp>
      </p:grpSp>
      <p:grpSp>
        <p:nvGrpSpPr>
          <p:cNvPr id="10" name="组合 83"/>
          <p:cNvGrpSpPr/>
          <p:nvPr/>
        </p:nvGrpSpPr>
        <p:grpSpPr>
          <a:xfrm>
            <a:off x="5508103" y="3140705"/>
            <a:ext cx="1728192" cy="431936"/>
            <a:chOff x="2374527" y="2370"/>
            <a:chExt cx="1340966" cy="867742"/>
          </a:xfrm>
          <a:solidFill>
            <a:srgbClr val="0070C0"/>
          </a:solidFill>
          <a:scene3d>
            <a:camera prst="orthographicFront">
              <a:rot lat="0" lon="0" rev="0"/>
            </a:camera>
            <a:lightRig rig="threePt" dir="t">
              <a:rot lat="0" lon="0" rev="1200000"/>
            </a:lightRig>
          </a:scene3d>
        </p:grpSpPr>
        <p:sp>
          <p:nvSpPr>
            <p:cNvPr id="85" name="圆角矩形 84"/>
            <p:cNvSpPr/>
            <p:nvPr/>
          </p:nvSpPr>
          <p:spPr>
            <a:xfrm>
              <a:off x="2380505" y="2370"/>
              <a:ext cx="1334988" cy="867742"/>
            </a:xfrm>
            <a:prstGeom prst="round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sp>
        <p:sp>
          <p:nvSpPr>
            <p:cNvPr id="86" name="圆角矩形 4"/>
            <p:cNvSpPr/>
            <p:nvPr/>
          </p:nvSpPr>
          <p:spPr>
            <a:xfrm>
              <a:off x="2374527" y="146994"/>
              <a:ext cx="1250268" cy="542339"/>
            </a:xfrm>
            <a:prstGeom prst="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45708" tIns="45708" rIns="45708" bIns="45708" numCol="1" spcCol="1270" anchor="ctr" anchorCtr="0">
              <a:noAutofit/>
            </a:bodyPr>
            <a:lstStyle/>
            <a:p>
              <a:pPr algn="ctr" defTabSz="710494" fontAlgn="auto">
                <a:lnSpc>
                  <a:spcPct val="90000"/>
                </a:lnSpc>
                <a:spcBef>
                  <a:spcPts val="0"/>
                </a:spcBef>
                <a:spcAft>
                  <a:spcPct val="35000"/>
                </a:spcAft>
                <a:defRPr/>
              </a:pPr>
              <a:r>
                <a:rPr lang="zh-CN" altLang="en-US" b="1" kern="0" dirty="0">
                  <a:solidFill>
                    <a:sysClr val="window" lastClr="FFFFFF"/>
                  </a:solidFill>
                  <a:latin typeface="+mn-lt"/>
                </a:rPr>
                <a:t>人群特征分析</a:t>
              </a:r>
            </a:p>
          </p:txBody>
        </p:sp>
      </p:grpSp>
      <p:pic>
        <p:nvPicPr>
          <p:cNvPr id="87" name="Picture 1" descr="C:\Users\p00216847.CHINA\AppData\Local\Microsoft\Windows\Temporary Internet Files\Content.IE5\6QFSXHOQ\MC900441739[1].png"/>
          <p:cNvPicPr>
            <a:picLocks noChangeAspect="1" noChangeArrowheads="1"/>
          </p:cNvPicPr>
          <p:nvPr/>
        </p:nvPicPr>
        <p:blipFill>
          <a:blip r:embed="rId4" cstate="print"/>
          <a:srcRect/>
          <a:stretch>
            <a:fillRect/>
          </a:stretch>
        </p:blipFill>
        <p:spPr bwMode="auto">
          <a:xfrm>
            <a:off x="1187625" y="2636780"/>
            <a:ext cx="824828" cy="1118109"/>
          </a:xfrm>
          <a:prstGeom prst="rect">
            <a:avLst/>
          </a:prstGeom>
          <a:noFill/>
        </p:spPr>
      </p:pic>
      <p:cxnSp>
        <p:nvCxnSpPr>
          <p:cNvPr id="88" name="直接连接符 87"/>
          <p:cNvCxnSpPr/>
          <p:nvPr/>
        </p:nvCxnSpPr>
        <p:spPr bwMode="auto">
          <a:xfrm flipV="1">
            <a:off x="4283967" y="2636781"/>
            <a:ext cx="0" cy="503925"/>
          </a:xfrm>
          <a:prstGeom prst="line">
            <a:avLst/>
          </a:prstGeom>
          <a:noFill/>
          <a:ln w="9525" cap="flat" cmpd="sng" algn="ctr">
            <a:solidFill>
              <a:sysClr val="windowText" lastClr="000000">
                <a:shade val="95000"/>
                <a:satMod val="105000"/>
              </a:sys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连接符 88"/>
          <p:cNvCxnSpPr/>
          <p:nvPr/>
        </p:nvCxnSpPr>
        <p:spPr bwMode="auto">
          <a:xfrm flipV="1">
            <a:off x="4499992" y="3140706"/>
            <a:ext cx="360040" cy="143978"/>
          </a:xfrm>
          <a:prstGeom prst="line">
            <a:avLst/>
          </a:prstGeom>
          <a:noFill/>
          <a:ln w="9525" cap="flat" cmpd="sng" algn="ctr">
            <a:solidFill>
              <a:sysClr val="windowText" lastClr="000000">
                <a:shade val="95000"/>
                <a:satMod val="105000"/>
              </a:sys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连接符 89"/>
          <p:cNvCxnSpPr/>
          <p:nvPr/>
        </p:nvCxnSpPr>
        <p:spPr bwMode="auto">
          <a:xfrm flipV="1">
            <a:off x="4571999" y="3356674"/>
            <a:ext cx="792088" cy="143978"/>
          </a:xfrm>
          <a:prstGeom prst="line">
            <a:avLst/>
          </a:prstGeom>
          <a:noFill/>
          <a:ln w="9525" cap="flat" cmpd="sng" algn="ctr">
            <a:solidFill>
              <a:sysClr val="windowText" lastClr="000000">
                <a:shade val="95000"/>
                <a:satMod val="105000"/>
              </a:sys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接连接符 90"/>
          <p:cNvCxnSpPr/>
          <p:nvPr/>
        </p:nvCxnSpPr>
        <p:spPr bwMode="auto">
          <a:xfrm>
            <a:off x="4644009" y="3644630"/>
            <a:ext cx="1152128" cy="215968"/>
          </a:xfrm>
          <a:prstGeom prst="line">
            <a:avLst/>
          </a:prstGeom>
          <a:noFill/>
          <a:ln w="9525" cap="flat" cmpd="sng" algn="ctr">
            <a:solidFill>
              <a:sysClr val="windowText" lastClr="000000">
                <a:shade val="95000"/>
                <a:satMod val="105000"/>
              </a:sys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p:nvPr/>
        </p:nvCxnSpPr>
        <p:spPr bwMode="auto">
          <a:xfrm>
            <a:off x="4644008" y="3860598"/>
            <a:ext cx="648072" cy="431936"/>
          </a:xfrm>
          <a:prstGeom prst="line">
            <a:avLst/>
          </a:prstGeom>
          <a:noFill/>
          <a:ln w="9525" cap="flat" cmpd="sng" algn="ctr">
            <a:solidFill>
              <a:sysClr val="windowText" lastClr="000000">
                <a:shade val="95000"/>
                <a:satMod val="105000"/>
              </a:sys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接连接符 92"/>
          <p:cNvCxnSpPr/>
          <p:nvPr/>
        </p:nvCxnSpPr>
        <p:spPr bwMode="auto">
          <a:xfrm>
            <a:off x="4427983" y="4076568"/>
            <a:ext cx="432048" cy="503925"/>
          </a:xfrm>
          <a:prstGeom prst="line">
            <a:avLst/>
          </a:prstGeom>
          <a:noFill/>
          <a:ln w="9525" cap="flat" cmpd="sng" algn="ctr">
            <a:solidFill>
              <a:sysClr val="windowText" lastClr="000000">
                <a:shade val="95000"/>
                <a:satMod val="105000"/>
              </a:sys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p:nvPr/>
        </p:nvCxnSpPr>
        <p:spPr bwMode="auto">
          <a:xfrm>
            <a:off x="4283974" y="4220545"/>
            <a:ext cx="1" cy="719893"/>
          </a:xfrm>
          <a:prstGeom prst="line">
            <a:avLst/>
          </a:prstGeom>
          <a:noFill/>
          <a:ln w="9525" cap="flat" cmpd="sng" algn="ctr">
            <a:solidFill>
              <a:sysClr val="windowText" lastClr="000000">
                <a:shade val="95000"/>
                <a:satMod val="105000"/>
              </a:sys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TextBox 41"/>
          <p:cNvSpPr txBox="1"/>
          <p:nvPr/>
        </p:nvSpPr>
        <p:spPr>
          <a:xfrm>
            <a:off x="1466888" y="5510592"/>
            <a:ext cx="5670163" cy="646246"/>
          </a:xfrm>
          <a:prstGeom prst="rect">
            <a:avLst/>
          </a:prstGeom>
          <a:solidFill>
            <a:schemeClr val="accent1">
              <a:lumMod val="75000"/>
            </a:schemeClr>
          </a:solidFill>
        </p:spPr>
        <p:txBody>
          <a:bodyPr wrap="square" lIns="91349" tIns="45678" rIns="91349" bIns="45678" rtlCol="0">
            <a:spAutoFit/>
          </a:bodyPr>
          <a:lstStyle/>
          <a:p>
            <a:r>
              <a:rPr lang="zh-CN" altLang="en-US" sz="1800" dirty="0">
                <a:solidFill>
                  <a:prstClr val="black"/>
                </a:solidFill>
                <a:latin typeface="+mn-lt"/>
              </a:rPr>
              <a:t>沃尔玛从</a:t>
            </a:r>
            <a:r>
              <a:rPr lang="en-US" altLang="zh-CN" sz="1800" dirty="0">
                <a:solidFill>
                  <a:prstClr val="black"/>
                </a:solidFill>
                <a:latin typeface="+mn-lt"/>
              </a:rPr>
              <a:t>AC</a:t>
            </a:r>
            <a:r>
              <a:rPr lang="zh-CN" altLang="en-US" sz="1800" dirty="0">
                <a:solidFill>
                  <a:prstClr val="black"/>
                </a:solidFill>
                <a:latin typeface="+mn-lt"/>
              </a:rPr>
              <a:t>尼尔森购买全国渠道监测报告，但价格昂贵，且只覆盖几个大城市。</a:t>
            </a:r>
          </a:p>
        </p:txBody>
      </p:sp>
      <p:sp>
        <p:nvSpPr>
          <p:cNvPr id="43"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defTabSz="685617">
              <a:defRPr/>
            </a:pPr>
            <a:r>
              <a:rPr lang="zh-CN" altLang="en-US" sz="3500" b="0" spc="-100" dirty="0">
                <a:latin typeface="黑体" panose="02010609060101010101" pitchFamily="49" charset="-122"/>
              </a:rPr>
              <a:t>大数据的应用</a:t>
            </a:r>
            <a:r>
              <a:rPr lang="en-US" altLang="zh-CN" sz="3500" b="0" spc="-100" dirty="0">
                <a:latin typeface="黑体" panose="02010609060101010101" pitchFamily="49" charset="-122"/>
              </a:rPr>
              <a:t>—</a:t>
            </a:r>
            <a:r>
              <a:rPr lang="zh-CN" altLang="en-US" sz="3500" b="0" spc="-100" dirty="0">
                <a:latin typeface="黑体" panose="02010609060101010101" pitchFamily="49" charset="-122"/>
              </a:rPr>
              <a:t>商业（</a:t>
            </a:r>
            <a:r>
              <a:rPr lang="en-US" altLang="zh-CN" sz="3500" b="0" spc="-100" dirty="0">
                <a:latin typeface="黑体" panose="02010609060101010101" pitchFamily="49" charset="-122"/>
              </a:rPr>
              <a:t>2</a:t>
            </a:r>
            <a:r>
              <a:rPr lang="zh-CN" altLang="en-US" sz="3500" b="0" spc="-100" dirty="0">
                <a:latin typeface="黑体" panose="02010609060101010101" pitchFamily="49" charset="-122"/>
              </a:rPr>
              <a:t>）</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683568" y="1412776"/>
            <a:ext cx="3393694" cy="400025"/>
          </a:xfrm>
          <a:prstGeom prst="rect">
            <a:avLst/>
          </a:prstGeom>
        </p:spPr>
        <p:txBody>
          <a:bodyPr wrap="none" lIns="91349" tIns="45678" rIns="91349" bIns="45678">
            <a:spAutoFit/>
          </a:bodyPr>
          <a:lstStyle/>
          <a:p>
            <a:r>
              <a:rPr lang="zh-CN" altLang="en-US" sz="2000" b="1" dirty="0">
                <a:solidFill>
                  <a:prstClr val="black"/>
                </a:solidFill>
                <a:latin typeface="+mj-ea"/>
                <a:ea typeface="+mj-ea"/>
              </a:rPr>
              <a:t>公共安全场景</a:t>
            </a:r>
            <a:r>
              <a:rPr lang="zh-CN" altLang="en-US" sz="2000" dirty="0">
                <a:solidFill>
                  <a:prstClr val="black"/>
                </a:solidFill>
                <a:latin typeface="+mj-ea"/>
                <a:ea typeface="+mj-ea"/>
              </a:rPr>
              <a:t>－</a:t>
            </a:r>
            <a:r>
              <a:rPr lang="zh-CN" altLang="en-US" dirty="0">
                <a:solidFill>
                  <a:prstClr val="black"/>
                </a:solidFill>
                <a:latin typeface="+mj-ea"/>
                <a:ea typeface="+mj-ea"/>
              </a:rPr>
              <a:t>自动预警与联动</a:t>
            </a:r>
            <a:endParaRPr lang="zh-CN" altLang="en-US" sz="2400" dirty="0">
              <a:solidFill>
                <a:prstClr val="black"/>
              </a:solidFill>
              <a:latin typeface="+mj-ea"/>
              <a:ea typeface="+mj-ea"/>
            </a:endParaRPr>
          </a:p>
        </p:txBody>
      </p:sp>
      <p:grpSp>
        <p:nvGrpSpPr>
          <p:cNvPr id="5" name="组合 4"/>
          <p:cNvGrpSpPr/>
          <p:nvPr/>
        </p:nvGrpSpPr>
        <p:grpSpPr>
          <a:xfrm>
            <a:off x="1162164" y="2204864"/>
            <a:ext cx="7082244" cy="3674705"/>
            <a:chOff x="3383868" y="2276667"/>
            <a:chExt cx="3996952" cy="3369924"/>
          </a:xfrm>
        </p:grpSpPr>
        <p:grpSp>
          <p:nvGrpSpPr>
            <p:cNvPr id="2" name="组合 43"/>
            <p:cNvGrpSpPr/>
            <p:nvPr/>
          </p:nvGrpSpPr>
          <p:grpSpPr>
            <a:xfrm>
              <a:off x="3383868" y="2276667"/>
              <a:ext cx="3996952" cy="3369924"/>
              <a:chOff x="690891" y="1268760"/>
              <a:chExt cx="7239643" cy="4558243"/>
            </a:xfrm>
          </p:grpSpPr>
          <p:pic>
            <p:nvPicPr>
              <p:cNvPr id="42" name="Picture 1" descr="C:\Users\l00192320.CHINA\Desktop\untitled.bmp"/>
              <p:cNvPicPr>
                <a:picLocks noChangeAspect="1" noChangeArrowheads="1"/>
              </p:cNvPicPr>
              <p:nvPr/>
            </p:nvPicPr>
            <p:blipFill>
              <a:blip r:embed="rId3" cstate="print"/>
              <a:srcRect/>
              <a:stretch>
                <a:fillRect/>
              </a:stretch>
            </p:blipFill>
            <p:spPr bwMode="auto">
              <a:xfrm>
                <a:off x="3728497" y="4370522"/>
                <a:ext cx="1537955" cy="1018896"/>
              </a:xfrm>
              <a:prstGeom prst="rect">
                <a:avLst/>
              </a:prstGeom>
              <a:noFill/>
            </p:spPr>
          </p:pic>
          <p:sp>
            <p:nvSpPr>
              <p:cNvPr id="43" name="TextBox 42"/>
              <p:cNvSpPr txBox="1"/>
              <p:nvPr/>
            </p:nvSpPr>
            <p:spPr>
              <a:xfrm>
                <a:off x="6562383" y="1556791"/>
                <a:ext cx="1368151" cy="649022"/>
              </a:xfrm>
              <a:prstGeom prst="rect">
                <a:avLst/>
              </a:prstGeom>
              <a:noFill/>
              <a:ln>
                <a:solidFill>
                  <a:sysClr val="windowText" lastClr="000000"/>
                </a:solidFill>
                <a:prstDash val="dash"/>
              </a:ln>
            </p:spPr>
            <p:txBody>
              <a:bodyPr wrap="square" rtlCol="0">
                <a:spAutoFit/>
              </a:bodyPr>
              <a:lstStyle/>
              <a:p>
                <a:pPr defTabSz="913495" fontAlgn="auto">
                  <a:spcBef>
                    <a:spcPts val="0"/>
                  </a:spcBef>
                  <a:spcAft>
                    <a:spcPts val="0"/>
                  </a:spcAft>
                  <a:defRPr/>
                </a:pPr>
                <a:r>
                  <a:rPr lang="zh-CN" altLang="en-US" sz="1400" b="1" kern="0" dirty="0">
                    <a:solidFill>
                      <a:prstClr val="black"/>
                    </a:solidFill>
                    <a:latin typeface="+mn-lt"/>
                  </a:rPr>
                  <a:t>监管部门即时定位初期问题。</a:t>
                </a:r>
                <a:endParaRPr lang="en-US" altLang="zh-CN" sz="1400" b="1" kern="0" dirty="0">
                  <a:solidFill>
                    <a:prstClr val="black"/>
                  </a:solidFill>
                  <a:latin typeface="+mn-lt"/>
                </a:endParaRPr>
              </a:p>
            </p:txBody>
          </p:sp>
          <p:sp>
            <p:nvSpPr>
              <p:cNvPr id="44" name="TextBox 43"/>
              <p:cNvSpPr txBox="1"/>
              <p:nvPr/>
            </p:nvSpPr>
            <p:spPr>
              <a:xfrm>
                <a:off x="971598" y="4092619"/>
                <a:ext cx="2448269" cy="624459"/>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algn="ctr" defTabSz="913495" fontAlgn="auto">
                  <a:spcBef>
                    <a:spcPts val="0"/>
                  </a:spcBef>
                  <a:spcAft>
                    <a:spcPts val="0"/>
                  </a:spcAft>
                  <a:defRPr/>
                </a:pPr>
                <a:r>
                  <a:rPr lang="zh-CN" altLang="en-US" sz="1200" b="1" kern="0" dirty="0">
                    <a:solidFill>
                      <a:prstClr val="white"/>
                    </a:solidFill>
                    <a:latin typeface="微软雅黑" pitchFamily="34" charset="-122"/>
                    <a:ea typeface="微软雅黑" pitchFamily="34" charset="-122"/>
                  </a:rPr>
                  <a:t>人流异常增多预警</a:t>
                </a:r>
              </a:p>
            </p:txBody>
          </p:sp>
          <p:pic>
            <p:nvPicPr>
              <p:cNvPr id="45" name="Picture 2"/>
              <p:cNvPicPr>
                <a:picLocks noChangeAspect="1" noChangeArrowheads="1"/>
              </p:cNvPicPr>
              <p:nvPr/>
            </p:nvPicPr>
            <p:blipFill>
              <a:blip r:embed="rId4" cstate="print"/>
              <a:srcRect/>
              <a:stretch>
                <a:fillRect/>
              </a:stretch>
            </p:blipFill>
            <p:spPr bwMode="auto">
              <a:xfrm>
                <a:off x="690891" y="1463509"/>
                <a:ext cx="2991523" cy="2603439"/>
              </a:xfrm>
              <a:prstGeom prst="rect">
                <a:avLst/>
              </a:prstGeom>
              <a:noFill/>
              <a:ln w="9525">
                <a:noFill/>
                <a:miter lim="800000"/>
                <a:headEnd/>
                <a:tailEnd/>
              </a:ln>
            </p:spPr>
          </p:pic>
          <p:sp>
            <p:nvSpPr>
              <p:cNvPr id="46" name="椭圆 45"/>
              <p:cNvSpPr/>
              <p:nvPr/>
            </p:nvSpPr>
            <p:spPr bwMode="auto">
              <a:xfrm>
                <a:off x="1907703" y="2050727"/>
                <a:ext cx="1195429" cy="970775"/>
              </a:xfrm>
              <a:prstGeom prst="ellipse">
                <a:avLst/>
              </a:prstGeom>
              <a:noFill/>
              <a:ln w="2222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200" kern="0" dirty="0">
                  <a:solidFill>
                    <a:prstClr val="black"/>
                  </a:solidFill>
                  <a:latin typeface="微软雅黑" pitchFamily="34" charset="-122"/>
                  <a:ea typeface="微软雅黑" pitchFamily="34" charset="-122"/>
                </a:endParaRPr>
              </a:p>
            </p:txBody>
          </p:sp>
          <p:sp>
            <p:nvSpPr>
              <p:cNvPr id="47" name="TextBox 46"/>
              <p:cNvSpPr txBox="1"/>
              <p:nvPr/>
            </p:nvSpPr>
            <p:spPr>
              <a:xfrm>
                <a:off x="821887" y="1560884"/>
                <a:ext cx="2143655" cy="381778"/>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defTabSz="913495" fontAlgn="auto">
                  <a:spcBef>
                    <a:spcPts val="0"/>
                  </a:spcBef>
                  <a:spcAft>
                    <a:spcPts val="0"/>
                  </a:spcAft>
                  <a:defRPr/>
                </a:pPr>
                <a:r>
                  <a:rPr lang="zh-CN" altLang="en-US" sz="1400" kern="0" dirty="0">
                    <a:solidFill>
                      <a:srgbClr val="FF0000"/>
                    </a:solidFill>
                    <a:latin typeface="+mn-lt"/>
                  </a:rPr>
                  <a:t>区域人流阈值</a:t>
                </a:r>
                <a:r>
                  <a:rPr lang="en-US" altLang="zh-CN" sz="1400" kern="0" dirty="0">
                    <a:solidFill>
                      <a:srgbClr val="FF0000"/>
                    </a:solidFill>
                    <a:latin typeface="+mn-lt"/>
                  </a:rPr>
                  <a:t>&gt;10000 </a:t>
                </a:r>
                <a:r>
                  <a:rPr lang="zh-CN" altLang="en-US" sz="1400" kern="0" dirty="0">
                    <a:solidFill>
                      <a:srgbClr val="FF0000"/>
                    </a:solidFill>
                    <a:latin typeface="+mn-lt"/>
                  </a:rPr>
                  <a:t>人</a:t>
                </a:r>
              </a:p>
            </p:txBody>
          </p:sp>
          <p:sp>
            <p:nvSpPr>
              <p:cNvPr id="48" name="TextBox 47"/>
              <p:cNvSpPr txBox="1"/>
              <p:nvPr/>
            </p:nvSpPr>
            <p:spPr>
              <a:xfrm>
                <a:off x="3440466" y="5445225"/>
                <a:ext cx="2097796" cy="381778"/>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defTabSz="913495" fontAlgn="auto">
                  <a:spcBef>
                    <a:spcPts val="0"/>
                  </a:spcBef>
                  <a:spcAft>
                    <a:spcPts val="0"/>
                  </a:spcAft>
                  <a:defRPr/>
                </a:pPr>
                <a:r>
                  <a:rPr lang="zh-CN" altLang="en-US" sz="1400" b="1" kern="0" dirty="0">
                    <a:solidFill>
                      <a:schemeClr val="bg1"/>
                    </a:solidFill>
                    <a:latin typeface="+mn-lt"/>
                  </a:rPr>
                  <a:t>城市</a:t>
                </a:r>
                <a:r>
                  <a:rPr lang="en-US" altLang="zh-CN" sz="1400" b="1" kern="0" dirty="0">
                    <a:solidFill>
                      <a:schemeClr val="bg1"/>
                    </a:solidFill>
                    <a:latin typeface="+mn-lt"/>
                  </a:rPr>
                  <a:t>/</a:t>
                </a:r>
                <a:r>
                  <a:rPr lang="zh-CN" altLang="en-US" sz="1400" b="1" kern="0" dirty="0">
                    <a:solidFill>
                      <a:schemeClr val="bg1"/>
                    </a:solidFill>
                    <a:latin typeface="+mn-lt"/>
                  </a:rPr>
                  <a:t>社区监控系统确认</a:t>
                </a:r>
              </a:p>
            </p:txBody>
          </p:sp>
          <p:sp>
            <p:nvSpPr>
              <p:cNvPr id="49" name="TextBox 48"/>
              <p:cNvSpPr txBox="1"/>
              <p:nvPr/>
            </p:nvSpPr>
            <p:spPr>
              <a:xfrm>
                <a:off x="5914524" y="5445225"/>
                <a:ext cx="1826140" cy="381778"/>
              </a:xfrm>
              <a:prstGeom prst="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defTabSz="913495" fontAlgn="auto">
                  <a:spcBef>
                    <a:spcPts val="0"/>
                  </a:spcBef>
                  <a:spcAft>
                    <a:spcPts val="0"/>
                  </a:spcAft>
                  <a:defRPr/>
                </a:pPr>
                <a:r>
                  <a:rPr lang="zh-CN" altLang="en-US" sz="1400" b="1" kern="0" dirty="0">
                    <a:solidFill>
                      <a:schemeClr val="bg1"/>
                    </a:solidFill>
                    <a:latin typeface="+mn-lt"/>
                  </a:rPr>
                  <a:t>事务处理职务部门</a:t>
                </a:r>
              </a:p>
            </p:txBody>
          </p:sp>
          <p:sp>
            <p:nvSpPr>
              <p:cNvPr id="50" name="TextBox 49"/>
              <p:cNvSpPr txBox="1"/>
              <p:nvPr/>
            </p:nvSpPr>
            <p:spPr>
              <a:xfrm>
                <a:off x="2394164" y="3428999"/>
                <a:ext cx="1288250" cy="649022"/>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defTabSz="913495" fontAlgn="auto">
                  <a:spcBef>
                    <a:spcPts val="0"/>
                  </a:spcBef>
                  <a:spcAft>
                    <a:spcPts val="0"/>
                  </a:spcAft>
                  <a:defRPr/>
                </a:pPr>
                <a:r>
                  <a:rPr lang="zh-CN" altLang="en-US" sz="1400" kern="0" dirty="0">
                    <a:solidFill>
                      <a:srgbClr val="FF0000"/>
                    </a:solidFill>
                    <a:latin typeface="+mn-lt"/>
                  </a:rPr>
                  <a:t>区域人流阈值</a:t>
                </a:r>
                <a:r>
                  <a:rPr lang="en-US" altLang="zh-CN" sz="1400" kern="0" dirty="0">
                    <a:solidFill>
                      <a:srgbClr val="FF0000"/>
                    </a:solidFill>
                    <a:latin typeface="+mn-lt"/>
                  </a:rPr>
                  <a:t>&gt;2000</a:t>
                </a:r>
                <a:r>
                  <a:rPr lang="zh-CN" altLang="en-US" sz="1400" kern="0" dirty="0">
                    <a:solidFill>
                      <a:srgbClr val="FF0000"/>
                    </a:solidFill>
                    <a:latin typeface="+mn-lt"/>
                  </a:rPr>
                  <a:t>人</a:t>
                </a:r>
              </a:p>
            </p:txBody>
          </p:sp>
          <p:sp>
            <p:nvSpPr>
              <p:cNvPr id="51" name="椭圆 50"/>
              <p:cNvSpPr/>
              <p:nvPr/>
            </p:nvSpPr>
            <p:spPr bwMode="auto">
              <a:xfrm>
                <a:off x="1763688" y="3429000"/>
                <a:ext cx="504056" cy="504056"/>
              </a:xfrm>
              <a:prstGeom prst="ellipse">
                <a:avLst/>
              </a:prstGeom>
              <a:noFill/>
              <a:ln w="22225">
                <a:solidFill>
                  <a:srgbClr val="FF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200" kern="0" dirty="0">
                  <a:solidFill>
                    <a:prstClr val="black"/>
                  </a:solidFill>
                  <a:latin typeface="微软雅黑" pitchFamily="34" charset="-122"/>
                  <a:ea typeface="微软雅黑" pitchFamily="34" charset="-122"/>
                </a:endParaRPr>
              </a:p>
            </p:txBody>
          </p:sp>
          <p:sp>
            <p:nvSpPr>
              <p:cNvPr id="52" name="右箭头 51"/>
              <p:cNvSpPr/>
              <p:nvPr/>
            </p:nvSpPr>
            <p:spPr bwMode="auto">
              <a:xfrm>
                <a:off x="3779915" y="1626047"/>
                <a:ext cx="1345510" cy="506808"/>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200" kern="0" dirty="0">
                  <a:solidFill>
                    <a:prstClr val="black"/>
                  </a:solidFill>
                  <a:latin typeface="微软雅黑" pitchFamily="34" charset="-122"/>
                  <a:ea typeface="微软雅黑" pitchFamily="34" charset="-122"/>
                </a:endParaRPr>
              </a:p>
            </p:txBody>
          </p:sp>
          <p:sp>
            <p:nvSpPr>
              <p:cNvPr id="53" name="右箭头 52"/>
              <p:cNvSpPr/>
              <p:nvPr/>
            </p:nvSpPr>
            <p:spPr bwMode="auto">
              <a:xfrm rot="7203332" flipV="1">
                <a:off x="4559049" y="3278600"/>
                <a:ext cx="1481550" cy="393728"/>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200" kern="0" dirty="0">
                  <a:solidFill>
                    <a:prstClr val="black"/>
                  </a:solidFill>
                  <a:latin typeface="微软雅黑" pitchFamily="34" charset="-122"/>
                  <a:ea typeface="微软雅黑" pitchFamily="34" charset="-122"/>
                </a:endParaRPr>
              </a:p>
            </p:txBody>
          </p:sp>
          <p:sp>
            <p:nvSpPr>
              <p:cNvPr id="54" name="右箭头 53"/>
              <p:cNvSpPr/>
              <p:nvPr/>
            </p:nvSpPr>
            <p:spPr bwMode="auto">
              <a:xfrm>
                <a:off x="5338459" y="4869160"/>
                <a:ext cx="1101839" cy="294740"/>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200" kern="0" dirty="0">
                  <a:solidFill>
                    <a:prstClr val="black"/>
                  </a:solidFill>
                  <a:latin typeface="微软雅黑" pitchFamily="34" charset="-122"/>
                  <a:ea typeface="微软雅黑" pitchFamily="34" charset="-122"/>
                </a:endParaRPr>
              </a:p>
            </p:txBody>
          </p:sp>
          <p:pic>
            <p:nvPicPr>
              <p:cNvPr id="55" name="Picture 2"/>
              <p:cNvPicPr>
                <a:picLocks noChangeAspect="1" noChangeArrowheads="1"/>
              </p:cNvPicPr>
              <p:nvPr/>
            </p:nvPicPr>
            <p:blipFill>
              <a:blip r:embed="rId5" cstate="print"/>
              <a:srcRect/>
              <a:stretch>
                <a:fillRect/>
              </a:stretch>
            </p:blipFill>
            <p:spPr bwMode="auto">
              <a:xfrm>
                <a:off x="6543917" y="4149080"/>
                <a:ext cx="666751" cy="504825"/>
              </a:xfrm>
              <a:prstGeom prst="rect">
                <a:avLst/>
              </a:prstGeom>
              <a:noFill/>
              <a:ln w="9525">
                <a:noFill/>
                <a:miter lim="800000"/>
                <a:headEnd/>
                <a:tailEnd/>
              </a:ln>
            </p:spPr>
          </p:pic>
          <p:pic>
            <p:nvPicPr>
              <p:cNvPr id="56" name="Picture 3"/>
              <p:cNvPicPr>
                <a:picLocks noChangeAspect="1" noChangeArrowheads="1"/>
              </p:cNvPicPr>
              <p:nvPr/>
            </p:nvPicPr>
            <p:blipFill>
              <a:blip r:embed="rId6" cstate="print"/>
              <a:srcRect/>
              <a:stretch>
                <a:fillRect/>
              </a:stretch>
            </p:blipFill>
            <p:spPr bwMode="auto">
              <a:xfrm>
                <a:off x="6626999" y="4797152"/>
                <a:ext cx="515108" cy="575920"/>
              </a:xfrm>
              <a:prstGeom prst="rect">
                <a:avLst/>
              </a:prstGeom>
              <a:noFill/>
              <a:ln w="9525">
                <a:noFill/>
                <a:miter lim="800000"/>
                <a:headEnd/>
                <a:tailEnd/>
              </a:ln>
            </p:spPr>
          </p:pic>
          <p:sp>
            <p:nvSpPr>
              <p:cNvPr id="57" name="矩形 56"/>
              <p:cNvSpPr/>
              <p:nvPr/>
            </p:nvSpPr>
            <p:spPr>
              <a:xfrm>
                <a:off x="5275792" y="4441641"/>
                <a:ext cx="1277466" cy="381778"/>
              </a:xfrm>
              <a:prstGeom prst="rect">
                <a:avLst/>
              </a:prstGeom>
            </p:spPr>
            <p:txBody>
              <a:bodyPr wrap="square">
                <a:spAutoFit/>
              </a:bodyPr>
              <a:lstStyle/>
              <a:p>
                <a:pPr defTabSz="913495" fontAlgn="auto">
                  <a:spcBef>
                    <a:spcPts val="0"/>
                  </a:spcBef>
                  <a:spcAft>
                    <a:spcPts val="0"/>
                  </a:spcAft>
                  <a:defRPr/>
                </a:pPr>
                <a:r>
                  <a:rPr lang="zh-CN" altLang="en-US" sz="1400" b="1" kern="0" dirty="0">
                    <a:solidFill>
                      <a:prstClr val="black"/>
                    </a:solidFill>
                    <a:latin typeface="+mn-lt"/>
                  </a:rPr>
                  <a:t>通报上级部门</a:t>
                </a:r>
              </a:p>
            </p:txBody>
          </p:sp>
          <p:sp>
            <p:nvSpPr>
              <p:cNvPr id="62" name="矩形 61"/>
              <p:cNvSpPr/>
              <p:nvPr/>
            </p:nvSpPr>
            <p:spPr>
              <a:xfrm>
                <a:off x="3826289" y="2205813"/>
                <a:ext cx="1512171" cy="916267"/>
              </a:xfrm>
              <a:prstGeom prst="rect">
                <a:avLst/>
              </a:prstGeom>
            </p:spPr>
            <p:txBody>
              <a:bodyPr wrap="square">
                <a:spAutoFit/>
              </a:bodyPr>
              <a:lstStyle/>
              <a:p>
                <a:pPr defTabSz="913495" fontAlgn="auto">
                  <a:spcBef>
                    <a:spcPts val="0"/>
                  </a:spcBef>
                  <a:spcAft>
                    <a:spcPts val="0"/>
                  </a:spcAft>
                  <a:defRPr/>
                </a:pPr>
                <a:r>
                  <a:rPr lang="zh-CN" altLang="en-US" sz="1400" b="1" kern="0" dirty="0">
                    <a:solidFill>
                      <a:prstClr val="black"/>
                    </a:solidFill>
                    <a:latin typeface="+mn-lt"/>
                  </a:rPr>
                  <a:t>自动预警系统：</a:t>
                </a:r>
                <a:endParaRPr lang="en-US" altLang="zh-CN" sz="1400" b="1" kern="0" dirty="0">
                  <a:solidFill>
                    <a:prstClr val="black"/>
                  </a:solidFill>
                  <a:latin typeface="+mn-lt"/>
                </a:endParaRPr>
              </a:p>
              <a:p>
                <a:pPr defTabSz="913495" fontAlgn="auto">
                  <a:spcBef>
                    <a:spcPts val="0"/>
                  </a:spcBef>
                  <a:spcAft>
                    <a:spcPts val="0"/>
                  </a:spcAft>
                  <a:defRPr/>
                </a:pPr>
                <a:r>
                  <a:rPr lang="zh-CN" altLang="en-US" sz="1400" kern="0" dirty="0">
                    <a:solidFill>
                      <a:srgbClr val="FF0000"/>
                    </a:solidFill>
                    <a:latin typeface="+mn-lt"/>
                  </a:rPr>
                  <a:t>富华大厦右侧异常人群超警戒。</a:t>
                </a:r>
                <a:endParaRPr lang="en-US" altLang="zh-CN" sz="1400" kern="0" dirty="0">
                  <a:solidFill>
                    <a:srgbClr val="FF0000"/>
                  </a:solidFill>
                  <a:latin typeface="+mn-lt"/>
                </a:endParaRPr>
              </a:p>
            </p:txBody>
          </p:sp>
          <p:pic>
            <p:nvPicPr>
              <p:cNvPr id="66" name="Picture 4"/>
              <p:cNvPicPr>
                <a:picLocks noChangeAspect="1" noChangeArrowheads="1"/>
              </p:cNvPicPr>
              <p:nvPr/>
            </p:nvPicPr>
            <p:blipFill>
              <a:blip r:embed="rId7" cstate="print"/>
              <a:srcRect/>
              <a:stretch>
                <a:fillRect/>
              </a:stretch>
            </p:blipFill>
            <p:spPr bwMode="auto">
              <a:xfrm>
                <a:off x="5266452" y="1268760"/>
                <a:ext cx="1228726" cy="1400174"/>
              </a:xfrm>
              <a:prstGeom prst="rect">
                <a:avLst/>
              </a:prstGeom>
              <a:noFill/>
              <a:ln w="9525">
                <a:noFill/>
                <a:miter lim="800000"/>
                <a:headEnd/>
                <a:tailEnd/>
              </a:ln>
            </p:spPr>
          </p:pic>
          <p:sp>
            <p:nvSpPr>
              <p:cNvPr id="69" name="矩形 68"/>
              <p:cNvSpPr/>
              <p:nvPr/>
            </p:nvSpPr>
            <p:spPr>
              <a:xfrm>
                <a:off x="5432187" y="3257855"/>
                <a:ext cx="1008112" cy="381778"/>
              </a:xfrm>
              <a:prstGeom prst="rect">
                <a:avLst/>
              </a:prstGeom>
            </p:spPr>
            <p:txBody>
              <a:bodyPr wrap="square">
                <a:spAutoFit/>
              </a:bodyPr>
              <a:lstStyle/>
              <a:p>
                <a:pPr defTabSz="913495" fontAlgn="auto">
                  <a:spcBef>
                    <a:spcPts val="0"/>
                  </a:spcBef>
                  <a:spcAft>
                    <a:spcPts val="0"/>
                  </a:spcAft>
                  <a:defRPr/>
                </a:pPr>
                <a:r>
                  <a:rPr lang="zh-CN" altLang="en-US" sz="1400" b="1" kern="0" dirty="0">
                    <a:solidFill>
                      <a:prstClr val="black"/>
                    </a:solidFill>
                    <a:latin typeface="+mn-lt"/>
                  </a:rPr>
                  <a:t>发送确认</a:t>
                </a:r>
              </a:p>
            </p:txBody>
          </p:sp>
          <p:sp>
            <p:nvSpPr>
              <p:cNvPr id="72" name="矩形 71"/>
              <p:cNvSpPr/>
              <p:nvPr/>
            </p:nvSpPr>
            <p:spPr>
              <a:xfrm>
                <a:off x="6440298" y="2924944"/>
                <a:ext cx="1440159" cy="916267"/>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a:spAutoFit/>
              </a:bodyPr>
              <a:lstStyle/>
              <a:p>
                <a:pPr defTabSz="913495" fontAlgn="auto">
                  <a:spcBef>
                    <a:spcPts val="0"/>
                  </a:spcBef>
                  <a:spcAft>
                    <a:spcPts val="0"/>
                  </a:spcAft>
                  <a:defRPr/>
                </a:pPr>
                <a:r>
                  <a:rPr lang="zh-CN" altLang="en-US" sz="1400" kern="0" dirty="0">
                    <a:solidFill>
                      <a:prstClr val="black"/>
                    </a:solidFill>
                    <a:latin typeface="+mn-lt"/>
                  </a:rPr>
                  <a:t>因群体性斗殴时间引发群众聚集围观。</a:t>
                </a:r>
              </a:p>
            </p:txBody>
          </p:sp>
        </p:grpSp>
        <p:sp>
          <p:nvSpPr>
            <p:cNvPr id="71" name="TextBox 70"/>
            <p:cNvSpPr txBox="1"/>
            <p:nvPr/>
          </p:nvSpPr>
          <p:spPr>
            <a:xfrm>
              <a:off x="3417595" y="4946446"/>
              <a:ext cx="1276561" cy="536197"/>
            </a:xfrm>
            <a:prstGeom prst="rect">
              <a:avLst/>
            </a:prstGeom>
            <a:solidFill>
              <a:schemeClr val="accent1">
                <a:lumMod val="75000"/>
              </a:schemeClr>
            </a:solidFill>
          </p:spPr>
          <p:txBody>
            <a:bodyPr wrap="square" lIns="91349" tIns="45678" rIns="91349" bIns="45678" rtlCol="0">
              <a:spAutoFit/>
            </a:bodyPr>
            <a:lstStyle/>
            <a:p>
              <a:pPr defTabSz="913495" fontAlgn="auto">
                <a:spcBef>
                  <a:spcPts val="0"/>
                </a:spcBef>
                <a:spcAft>
                  <a:spcPts val="0"/>
                </a:spcAft>
                <a:defRPr/>
              </a:pPr>
              <a:r>
                <a:rPr lang="zh-CN" altLang="en-US" kern="0" dirty="0">
                  <a:solidFill>
                    <a:prstClr val="black"/>
                  </a:solidFill>
                  <a:latin typeface="+mn-lt"/>
                </a:rPr>
                <a:t>可满足城市人口流向监测分析</a:t>
              </a:r>
            </a:p>
          </p:txBody>
        </p:sp>
      </p:grpSp>
      <p:sp>
        <p:nvSpPr>
          <p:cNvPr id="73"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defRPr/>
            </a:pPr>
            <a:r>
              <a:rPr lang="zh-CN" altLang="en-US" sz="3500" b="0" spc="-100" dirty="0">
                <a:latin typeface="黑体" panose="02010609060101010101" pitchFamily="49" charset="-122"/>
              </a:rPr>
              <a:t>大数据的应用领域</a:t>
            </a:r>
            <a:r>
              <a:rPr lang="en-US" altLang="zh-CN" sz="3500" b="0" spc="-100" dirty="0">
                <a:latin typeface="黑体" panose="02010609060101010101" pitchFamily="49" charset="-122"/>
              </a:rPr>
              <a:t>——</a:t>
            </a:r>
            <a:r>
              <a:rPr lang="zh-CN" altLang="en-US" sz="3500" b="0" spc="-100" dirty="0">
                <a:latin typeface="黑体" panose="02010609060101010101" pitchFamily="49" charset="-122"/>
              </a:rPr>
              <a:t>政府公共安全，交通规划</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89"/>
          <p:cNvGrpSpPr/>
          <p:nvPr/>
        </p:nvGrpSpPr>
        <p:grpSpPr>
          <a:xfrm>
            <a:off x="1207708" y="1917226"/>
            <a:ext cx="7396542" cy="4176069"/>
            <a:chOff x="683568" y="1157843"/>
            <a:chExt cx="8032548" cy="4718569"/>
          </a:xfrm>
        </p:grpSpPr>
        <p:grpSp>
          <p:nvGrpSpPr>
            <p:cNvPr id="4" name="组合 13"/>
            <p:cNvGrpSpPr/>
            <p:nvPr/>
          </p:nvGrpSpPr>
          <p:grpSpPr>
            <a:xfrm>
              <a:off x="3991914" y="4508260"/>
              <a:ext cx="4180488" cy="1368152"/>
              <a:chOff x="1907704" y="3716172"/>
              <a:chExt cx="4180488" cy="1368152"/>
            </a:xfrm>
          </p:grpSpPr>
          <p:pic>
            <p:nvPicPr>
              <p:cNvPr id="132" name="Picture 1" descr="C:\Users\l00192320.CHINA\Desktop\imagesCAP2FEET.jpg"/>
              <p:cNvPicPr>
                <a:picLocks noChangeAspect="1" noChangeArrowheads="1"/>
              </p:cNvPicPr>
              <p:nvPr/>
            </p:nvPicPr>
            <p:blipFill>
              <a:blip r:embed="rId3" cstate="print"/>
              <a:srcRect/>
              <a:stretch>
                <a:fillRect/>
              </a:stretch>
            </p:blipFill>
            <p:spPr bwMode="auto">
              <a:xfrm>
                <a:off x="1907704" y="4105416"/>
                <a:ext cx="1457722" cy="978908"/>
              </a:xfrm>
              <a:prstGeom prst="rect">
                <a:avLst/>
              </a:prstGeom>
              <a:solidFill>
                <a:sysClr val="window" lastClr="FFFFFF"/>
              </a:solidFill>
              <a:ln w="25400" cap="flat" cmpd="sng" algn="ctr">
                <a:solidFill>
                  <a:srgbClr val="4F81BD"/>
                </a:solidFill>
                <a:prstDash val="solid"/>
              </a:ln>
              <a:effectLst/>
            </p:spPr>
          </p:pic>
          <p:sp>
            <p:nvSpPr>
              <p:cNvPr id="133" name="TextBox 132"/>
              <p:cNvSpPr txBox="1"/>
              <p:nvPr/>
            </p:nvSpPr>
            <p:spPr>
              <a:xfrm>
                <a:off x="2123729" y="3745376"/>
                <a:ext cx="980441" cy="347759"/>
              </a:xfrm>
              <a:prstGeom prst="rect">
                <a:avLst/>
              </a:prstGeom>
              <a:noFill/>
            </p:spPr>
            <p:txBody>
              <a:bodyPr wrap="none" rtlCol="0">
                <a:spAutoFit/>
              </a:bodyPr>
              <a:lstStyle/>
              <a:p>
                <a:pPr defTabSz="913495" fontAlgn="auto">
                  <a:spcBef>
                    <a:spcPts val="0"/>
                  </a:spcBef>
                  <a:spcAft>
                    <a:spcPts val="0"/>
                  </a:spcAft>
                  <a:defRPr/>
                </a:pPr>
                <a:r>
                  <a:rPr lang="zh-CN" altLang="en-US" sz="1400" b="1" kern="0" dirty="0">
                    <a:solidFill>
                      <a:prstClr val="black"/>
                    </a:solidFill>
                    <a:latin typeface="+mn-lt"/>
                  </a:rPr>
                  <a:t>路网规划</a:t>
                </a:r>
              </a:p>
            </p:txBody>
          </p:sp>
          <p:pic>
            <p:nvPicPr>
              <p:cNvPr id="134" name="Picture 5" descr="C:\Users\l00192320.CHINA\Desktop\imagesCABF9FGO.jpg"/>
              <p:cNvPicPr>
                <a:picLocks noChangeAspect="1" noChangeArrowheads="1"/>
              </p:cNvPicPr>
              <p:nvPr/>
            </p:nvPicPr>
            <p:blipFill>
              <a:blip r:embed="rId4" cstate="print"/>
              <a:srcRect/>
              <a:stretch>
                <a:fillRect/>
              </a:stretch>
            </p:blipFill>
            <p:spPr bwMode="auto">
              <a:xfrm>
                <a:off x="4499993" y="4076212"/>
                <a:ext cx="1588199" cy="1008112"/>
              </a:xfrm>
              <a:prstGeom prst="rect">
                <a:avLst/>
              </a:prstGeom>
              <a:solidFill>
                <a:sysClr val="window" lastClr="FFFFFF"/>
              </a:solidFill>
              <a:ln w="25400" cap="flat" cmpd="sng" algn="ctr">
                <a:solidFill>
                  <a:srgbClr val="4F81BD"/>
                </a:solidFill>
                <a:prstDash val="solid"/>
              </a:ln>
              <a:effectLst/>
            </p:spPr>
          </p:pic>
          <p:sp>
            <p:nvSpPr>
              <p:cNvPr id="135" name="TextBox 134"/>
              <p:cNvSpPr txBox="1"/>
              <p:nvPr/>
            </p:nvSpPr>
            <p:spPr>
              <a:xfrm>
                <a:off x="4524381" y="3716172"/>
                <a:ext cx="1370389" cy="347759"/>
              </a:xfrm>
              <a:prstGeom prst="rect">
                <a:avLst/>
              </a:prstGeom>
              <a:noFill/>
            </p:spPr>
            <p:txBody>
              <a:bodyPr wrap="none" rtlCol="0">
                <a:spAutoFit/>
              </a:bodyPr>
              <a:lstStyle/>
              <a:p>
                <a:pPr defTabSz="913495" fontAlgn="auto">
                  <a:spcBef>
                    <a:spcPts val="0"/>
                  </a:spcBef>
                  <a:spcAft>
                    <a:spcPts val="0"/>
                  </a:spcAft>
                  <a:defRPr/>
                </a:pPr>
                <a:r>
                  <a:rPr lang="zh-CN" altLang="en-US" sz="1400" b="1" kern="0" dirty="0">
                    <a:solidFill>
                      <a:prstClr val="black"/>
                    </a:solidFill>
                    <a:latin typeface="+mn-lt"/>
                  </a:rPr>
                  <a:t>公交线路规划</a:t>
                </a:r>
              </a:p>
            </p:txBody>
          </p:sp>
        </p:grpSp>
        <p:pic>
          <p:nvPicPr>
            <p:cNvPr id="84" name="Picture 2"/>
            <p:cNvPicPr>
              <a:picLocks noChangeAspect="1" noChangeArrowheads="1"/>
            </p:cNvPicPr>
            <p:nvPr/>
          </p:nvPicPr>
          <p:blipFill>
            <a:blip r:embed="rId5" cstate="print"/>
            <a:srcRect/>
            <a:stretch>
              <a:fillRect/>
            </a:stretch>
          </p:blipFill>
          <p:spPr bwMode="auto">
            <a:xfrm>
              <a:off x="683568" y="1196752"/>
              <a:ext cx="2854832" cy="3096344"/>
            </a:xfrm>
            <a:prstGeom prst="rect">
              <a:avLst/>
            </a:prstGeom>
            <a:noFill/>
            <a:ln w="9525">
              <a:noFill/>
              <a:miter lim="800000"/>
              <a:headEnd/>
              <a:tailEnd/>
            </a:ln>
          </p:spPr>
        </p:pic>
        <p:sp>
          <p:nvSpPr>
            <p:cNvPr id="95" name="TextBox 94"/>
            <p:cNvSpPr txBox="1"/>
            <p:nvPr/>
          </p:nvSpPr>
          <p:spPr>
            <a:xfrm>
              <a:off x="3923929" y="1332059"/>
              <a:ext cx="1656183" cy="591190"/>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defTabSz="913495" fontAlgn="auto">
                <a:spcBef>
                  <a:spcPts val="0"/>
                </a:spcBef>
                <a:spcAft>
                  <a:spcPts val="0"/>
                </a:spcAft>
                <a:defRPr/>
              </a:pPr>
              <a:r>
                <a:rPr lang="zh-CN" altLang="en-US" sz="1400" b="1" kern="0" dirty="0">
                  <a:solidFill>
                    <a:srgbClr val="FF0000"/>
                  </a:solidFill>
                  <a:latin typeface="+mn-lt"/>
                </a:rPr>
                <a:t>历史人流量超阈值区域</a:t>
              </a:r>
            </a:p>
          </p:txBody>
        </p:sp>
        <p:sp>
          <p:nvSpPr>
            <p:cNvPr id="96" name="TextBox 95"/>
            <p:cNvSpPr txBox="1"/>
            <p:nvPr/>
          </p:nvSpPr>
          <p:spPr>
            <a:xfrm>
              <a:off x="3923929" y="2348879"/>
              <a:ext cx="1175416" cy="347759"/>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none" rtlCol="0">
              <a:spAutoFit/>
            </a:bodyPr>
            <a:lstStyle/>
            <a:p>
              <a:pPr defTabSz="913495" fontAlgn="auto">
                <a:spcBef>
                  <a:spcPts val="0"/>
                </a:spcBef>
                <a:spcAft>
                  <a:spcPts val="0"/>
                </a:spcAft>
                <a:defRPr/>
              </a:pPr>
              <a:r>
                <a:rPr lang="zh-CN" altLang="en-US" sz="1400" b="1" kern="0" dirty="0">
                  <a:solidFill>
                    <a:srgbClr val="FF0000"/>
                  </a:solidFill>
                  <a:latin typeface="+mn-lt"/>
                </a:rPr>
                <a:t>按人群分析</a:t>
              </a:r>
            </a:p>
          </p:txBody>
        </p:sp>
        <p:sp>
          <p:nvSpPr>
            <p:cNvPr id="97" name="椭圆 96"/>
            <p:cNvSpPr/>
            <p:nvPr/>
          </p:nvSpPr>
          <p:spPr bwMode="auto">
            <a:xfrm>
              <a:off x="3347864" y="1412776"/>
              <a:ext cx="288032" cy="288032"/>
            </a:xfrm>
            <a:prstGeom prst="ellips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sp>
          <p:nvSpPr>
            <p:cNvPr id="98" name="椭圆 97"/>
            <p:cNvSpPr/>
            <p:nvPr/>
          </p:nvSpPr>
          <p:spPr bwMode="auto">
            <a:xfrm>
              <a:off x="3347864" y="2492896"/>
              <a:ext cx="288032" cy="288032"/>
            </a:xfrm>
            <a:prstGeom prst="ellips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sp>
          <p:nvSpPr>
            <p:cNvPr id="99" name="椭圆 98"/>
            <p:cNvSpPr/>
            <p:nvPr/>
          </p:nvSpPr>
          <p:spPr bwMode="auto">
            <a:xfrm>
              <a:off x="3347864" y="3573016"/>
              <a:ext cx="288032" cy="288032"/>
            </a:xfrm>
            <a:prstGeom prst="ellipse">
              <a:avLst/>
            </a:prstGeom>
            <a:solidFill>
              <a:srgbClr val="C0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sp>
          <p:nvSpPr>
            <p:cNvPr id="100" name="TextBox 99"/>
            <p:cNvSpPr txBox="1"/>
            <p:nvPr/>
          </p:nvSpPr>
          <p:spPr>
            <a:xfrm>
              <a:off x="6183444" y="2409707"/>
              <a:ext cx="2468464" cy="347759"/>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defTabSz="913495" fontAlgn="auto">
                <a:spcBef>
                  <a:spcPts val="0"/>
                </a:spcBef>
                <a:spcAft>
                  <a:spcPts val="0"/>
                </a:spcAft>
                <a:defRPr/>
              </a:pPr>
              <a:r>
                <a:rPr lang="zh-CN" altLang="en-US" sz="1400" b="1" kern="0" dirty="0">
                  <a:solidFill>
                    <a:srgbClr val="FF0000"/>
                  </a:solidFill>
                  <a:latin typeface="+mn-lt"/>
                </a:rPr>
                <a:t>按出行方式比例分析</a:t>
              </a:r>
            </a:p>
          </p:txBody>
        </p:sp>
        <p:sp>
          <p:nvSpPr>
            <p:cNvPr id="101" name="右箭头 100"/>
            <p:cNvSpPr/>
            <p:nvPr/>
          </p:nvSpPr>
          <p:spPr bwMode="auto">
            <a:xfrm rot="5400000" flipV="1">
              <a:off x="5891572" y="4168214"/>
              <a:ext cx="385191" cy="720079"/>
            </a:xfrm>
            <a:prstGeom prst="rightArrow">
              <a:avLst/>
            </a:prstGeom>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6"/>
            </a:lnRef>
            <a:fillRef idx="2">
              <a:schemeClr val="accent6"/>
            </a:fillRef>
            <a:effectRef idx="1">
              <a:schemeClr val="accent6"/>
            </a:effectRef>
            <a:fontRef idx="minor">
              <a:schemeClr val="dk1"/>
            </a:fontRef>
          </p:style>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sp>
          <p:nvSpPr>
            <p:cNvPr id="102" name="矩形 101"/>
            <p:cNvSpPr/>
            <p:nvPr/>
          </p:nvSpPr>
          <p:spPr bwMode="auto">
            <a:xfrm>
              <a:off x="6612612" y="3060829"/>
              <a:ext cx="191636" cy="648072"/>
            </a:xfrm>
            <a:prstGeom prst="rect">
              <a:avLst/>
            </a:prstGeom>
            <a:solidFill>
              <a:srgbClr val="FFC0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sp>
          <p:nvSpPr>
            <p:cNvPr id="103" name="矩形 102"/>
            <p:cNvSpPr/>
            <p:nvPr/>
          </p:nvSpPr>
          <p:spPr bwMode="auto">
            <a:xfrm>
              <a:off x="7136772" y="3140968"/>
              <a:ext cx="191635" cy="567933"/>
            </a:xfrm>
            <a:prstGeom prst="rect">
              <a:avLst/>
            </a:prstGeom>
            <a:solidFill>
              <a:srgbClr val="4F81BD">
                <a:lumMod val="40000"/>
                <a:lumOff val="60000"/>
              </a:srgbClr>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sp>
          <p:nvSpPr>
            <p:cNvPr id="104" name="矩形 103"/>
            <p:cNvSpPr/>
            <p:nvPr/>
          </p:nvSpPr>
          <p:spPr bwMode="auto">
            <a:xfrm>
              <a:off x="7661276" y="3284983"/>
              <a:ext cx="168404" cy="423917"/>
            </a:xfrm>
            <a:prstGeom prst="rect">
              <a:avLst/>
            </a:prstGeom>
            <a:solidFill>
              <a:srgbClr val="FFFF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cxnSp>
          <p:nvCxnSpPr>
            <p:cNvPr id="105" name="直接箭头连接符 104"/>
            <p:cNvCxnSpPr/>
            <p:nvPr/>
          </p:nvCxnSpPr>
          <p:spPr bwMode="auto">
            <a:xfrm>
              <a:off x="6540604" y="3708901"/>
              <a:ext cx="1944216" cy="0"/>
            </a:xfrm>
            <a:prstGeom prst="straightConnector1">
              <a:avLst/>
            </a:prstGeom>
            <a:noFill/>
            <a:ln w="9525" cap="flat" cmpd="sng" algn="ctr">
              <a:solidFill>
                <a:sysClr val="windowText" lastClr="000000">
                  <a:shade val="95000"/>
                  <a:satMod val="105000"/>
                </a:sysClr>
              </a:solidFill>
              <a:prstDash val="soli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6" name="矩形 105"/>
            <p:cNvSpPr/>
            <p:nvPr/>
          </p:nvSpPr>
          <p:spPr>
            <a:xfrm>
              <a:off x="6339182" y="3717032"/>
              <a:ext cx="590493" cy="347759"/>
            </a:xfrm>
            <a:prstGeom prst="rect">
              <a:avLst/>
            </a:prstGeom>
          </p:spPr>
          <p:txBody>
            <a:bodyPr wrap="none">
              <a:spAutoFit/>
            </a:bodyPr>
            <a:lstStyle/>
            <a:p>
              <a:pPr defTabSz="913495" fontAlgn="auto">
                <a:spcBef>
                  <a:spcPts val="0"/>
                </a:spcBef>
                <a:spcAft>
                  <a:spcPts val="0"/>
                </a:spcAft>
                <a:defRPr/>
              </a:pPr>
              <a:r>
                <a:rPr lang="zh-CN" altLang="en-US" sz="1400" b="1" kern="0" dirty="0">
                  <a:solidFill>
                    <a:prstClr val="black"/>
                  </a:solidFill>
                  <a:latin typeface="+mn-lt"/>
                </a:rPr>
                <a:t>公交</a:t>
              </a:r>
            </a:p>
          </p:txBody>
        </p:sp>
        <p:sp>
          <p:nvSpPr>
            <p:cNvPr id="107" name="矩形 106"/>
            <p:cNvSpPr/>
            <p:nvPr/>
          </p:nvSpPr>
          <p:spPr>
            <a:xfrm>
              <a:off x="6828636" y="3708900"/>
              <a:ext cx="590493" cy="347759"/>
            </a:xfrm>
            <a:prstGeom prst="rect">
              <a:avLst/>
            </a:prstGeom>
          </p:spPr>
          <p:txBody>
            <a:bodyPr wrap="none">
              <a:spAutoFit/>
            </a:bodyPr>
            <a:lstStyle/>
            <a:p>
              <a:pPr defTabSz="913495" fontAlgn="auto">
                <a:spcBef>
                  <a:spcPts val="0"/>
                </a:spcBef>
                <a:spcAft>
                  <a:spcPts val="0"/>
                </a:spcAft>
                <a:defRPr/>
              </a:pPr>
              <a:r>
                <a:rPr lang="zh-CN" altLang="en-US" sz="1400" b="1" kern="0" dirty="0">
                  <a:solidFill>
                    <a:prstClr val="black"/>
                  </a:solidFill>
                  <a:latin typeface="+mn-lt"/>
                </a:rPr>
                <a:t>地铁</a:t>
              </a:r>
            </a:p>
          </p:txBody>
        </p:sp>
        <p:sp>
          <p:nvSpPr>
            <p:cNvPr id="108" name="矩形 107"/>
            <p:cNvSpPr/>
            <p:nvPr/>
          </p:nvSpPr>
          <p:spPr>
            <a:xfrm>
              <a:off x="7293010" y="3708900"/>
              <a:ext cx="590493" cy="347759"/>
            </a:xfrm>
            <a:prstGeom prst="rect">
              <a:avLst/>
            </a:prstGeom>
          </p:spPr>
          <p:txBody>
            <a:bodyPr wrap="none">
              <a:spAutoFit/>
            </a:bodyPr>
            <a:lstStyle/>
            <a:p>
              <a:pPr defTabSz="913495" fontAlgn="auto">
                <a:spcBef>
                  <a:spcPts val="0"/>
                </a:spcBef>
                <a:spcAft>
                  <a:spcPts val="0"/>
                </a:spcAft>
                <a:defRPr/>
              </a:pPr>
              <a:r>
                <a:rPr lang="zh-CN" altLang="en-US" sz="1400" b="1" kern="0" dirty="0">
                  <a:solidFill>
                    <a:prstClr val="black"/>
                  </a:solidFill>
                  <a:latin typeface="+mn-lt"/>
                </a:rPr>
                <a:t>汽车</a:t>
              </a:r>
            </a:p>
          </p:txBody>
        </p:sp>
        <p:sp>
          <p:nvSpPr>
            <p:cNvPr id="109" name="矩形 108"/>
            <p:cNvSpPr/>
            <p:nvPr/>
          </p:nvSpPr>
          <p:spPr bwMode="auto">
            <a:xfrm>
              <a:off x="8065565" y="3204845"/>
              <a:ext cx="144016" cy="504056"/>
            </a:xfrm>
            <a:prstGeom prst="rect">
              <a:avLst/>
            </a:prstGeom>
            <a:solidFill>
              <a:srgbClr val="C0504D">
                <a:lumMod val="40000"/>
                <a:lumOff val="60000"/>
              </a:srgbClr>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sp>
          <p:nvSpPr>
            <p:cNvPr id="110" name="矩形 109"/>
            <p:cNvSpPr/>
            <p:nvPr/>
          </p:nvSpPr>
          <p:spPr>
            <a:xfrm>
              <a:off x="7814269" y="3708900"/>
              <a:ext cx="901847" cy="347759"/>
            </a:xfrm>
            <a:prstGeom prst="rect">
              <a:avLst/>
            </a:prstGeom>
          </p:spPr>
          <p:txBody>
            <a:bodyPr wrap="square">
              <a:spAutoFit/>
            </a:bodyPr>
            <a:lstStyle/>
            <a:p>
              <a:pPr defTabSz="913495" fontAlgn="auto">
                <a:spcBef>
                  <a:spcPts val="0"/>
                </a:spcBef>
                <a:spcAft>
                  <a:spcPts val="0"/>
                </a:spcAft>
                <a:defRPr/>
              </a:pPr>
              <a:r>
                <a:rPr lang="zh-CN" altLang="en-US" sz="1400" b="1" kern="0" dirty="0">
                  <a:solidFill>
                    <a:prstClr val="black"/>
                  </a:solidFill>
                  <a:latin typeface="+mn-lt"/>
                </a:rPr>
                <a:t>其他</a:t>
              </a:r>
            </a:p>
          </p:txBody>
        </p:sp>
        <p:sp>
          <p:nvSpPr>
            <p:cNvPr id="111" name="TextBox 110"/>
            <p:cNvSpPr txBox="1"/>
            <p:nvPr/>
          </p:nvSpPr>
          <p:spPr>
            <a:xfrm>
              <a:off x="5724127" y="1157843"/>
              <a:ext cx="2771802" cy="834622"/>
            </a:xfrm>
            <a:prstGeom prst="rect">
              <a:avLst/>
            </a:prstGeom>
            <a:noFill/>
          </p:spPr>
          <p:txBody>
            <a:bodyPr wrap="square" rtlCol="0">
              <a:spAutoFit/>
            </a:bodyPr>
            <a:lstStyle/>
            <a:p>
              <a:pPr defTabSz="913495" fontAlgn="auto">
                <a:spcBef>
                  <a:spcPts val="0"/>
                </a:spcBef>
                <a:spcAft>
                  <a:spcPts val="0"/>
                </a:spcAft>
                <a:defRPr/>
              </a:pPr>
              <a:r>
                <a:rPr lang="en-US" altLang="zh-CN" sz="1400" kern="0" dirty="0">
                  <a:solidFill>
                    <a:prstClr val="black">
                      <a:lumMod val="95000"/>
                      <a:lumOff val="5000"/>
                    </a:prstClr>
                  </a:solidFill>
                  <a:latin typeface="+mn-lt"/>
                </a:rPr>
                <a:t>1</a:t>
              </a:r>
              <a:r>
                <a:rPr lang="zh-CN" altLang="en-US" sz="1400" kern="0" dirty="0">
                  <a:solidFill>
                    <a:prstClr val="black">
                      <a:lumMod val="95000"/>
                      <a:lumOff val="5000"/>
                    </a:prstClr>
                  </a:solidFill>
                  <a:latin typeface="+mn-lt"/>
                </a:rPr>
                <a:t>、工体北门：人流超</a:t>
              </a:r>
              <a:r>
                <a:rPr lang="en-US" altLang="zh-CN" sz="1400" kern="0" dirty="0">
                  <a:solidFill>
                    <a:prstClr val="black">
                      <a:lumMod val="95000"/>
                      <a:lumOff val="5000"/>
                    </a:prstClr>
                  </a:solidFill>
                  <a:latin typeface="+mn-lt"/>
                </a:rPr>
                <a:t>500/H</a:t>
              </a:r>
            </a:p>
            <a:p>
              <a:pPr defTabSz="913495" fontAlgn="auto">
                <a:spcBef>
                  <a:spcPts val="0"/>
                </a:spcBef>
                <a:spcAft>
                  <a:spcPts val="0"/>
                </a:spcAft>
                <a:defRPr/>
              </a:pPr>
              <a:r>
                <a:rPr lang="en-US" altLang="zh-CN" sz="1400" kern="0" dirty="0">
                  <a:solidFill>
                    <a:prstClr val="black">
                      <a:lumMod val="95000"/>
                      <a:lumOff val="5000"/>
                    </a:prstClr>
                  </a:solidFill>
                  <a:latin typeface="+mn-lt"/>
                </a:rPr>
                <a:t>2</a:t>
              </a:r>
              <a:r>
                <a:rPr lang="zh-CN" altLang="en-US" sz="1400" kern="0" dirty="0">
                  <a:solidFill>
                    <a:prstClr val="black">
                      <a:lumMod val="95000"/>
                      <a:lumOff val="5000"/>
                    </a:prstClr>
                  </a:solidFill>
                  <a:latin typeface="+mn-lt"/>
                </a:rPr>
                <a:t>、三里屯：人流超</a:t>
              </a:r>
              <a:r>
                <a:rPr lang="en-US" altLang="zh-CN" sz="1400" kern="0" dirty="0">
                  <a:solidFill>
                    <a:prstClr val="black">
                      <a:lumMod val="95000"/>
                      <a:lumOff val="5000"/>
                    </a:prstClr>
                  </a:solidFill>
                  <a:latin typeface="+mn-lt"/>
                </a:rPr>
                <a:t>800/H</a:t>
              </a:r>
            </a:p>
            <a:p>
              <a:pPr defTabSz="913495" fontAlgn="auto">
                <a:spcBef>
                  <a:spcPts val="0"/>
                </a:spcBef>
                <a:spcAft>
                  <a:spcPts val="0"/>
                </a:spcAft>
                <a:defRPr/>
              </a:pPr>
              <a:r>
                <a:rPr lang="en-US" altLang="zh-CN" sz="1400" kern="0" dirty="0">
                  <a:solidFill>
                    <a:prstClr val="black">
                      <a:lumMod val="95000"/>
                      <a:lumOff val="5000"/>
                    </a:prstClr>
                  </a:solidFill>
                  <a:latin typeface="+mn-lt"/>
                </a:rPr>
                <a:t>3</a:t>
              </a:r>
              <a:r>
                <a:rPr lang="zh-CN" altLang="en-US" sz="1400" kern="0" dirty="0">
                  <a:solidFill>
                    <a:prstClr val="black">
                      <a:lumMod val="95000"/>
                      <a:lumOff val="5000"/>
                    </a:prstClr>
                  </a:solidFill>
                  <a:latin typeface="+mn-lt"/>
                </a:rPr>
                <a:t>、北京工体：人流</a:t>
              </a:r>
              <a:r>
                <a:rPr lang="en-US" altLang="zh-CN" sz="1400" kern="0" dirty="0">
                  <a:solidFill>
                    <a:prstClr val="black">
                      <a:lumMod val="95000"/>
                      <a:lumOff val="5000"/>
                    </a:prstClr>
                  </a:solidFill>
                  <a:latin typeface="+mn-lt"/>
                </a:rPr>
                <a:t>1500/H</a:t>
              </a:r>
              <a:endParaRPr lang="zh-CN" altLang="en-US" sz="1400" kern="0" dirty="0">
                <a:solidFill>
                  <a:prstClr val="black">
                    <a:lumMod val="95000"/>
                    <a:lumOff val="5000"/>
                  </a:prstClr>
                </a:solidFill>
                <a:latin typeface="+mn-lt"/>
              </a:endParaRPr>
            </a:p>
          </p:txBody>
        </p:sp>
        <p:sp>
          <p:nvSpPr>
            <p:cNvPr id="112" name="矩形 111"/>
            <p:cNvSpPr/>
            <p:nvPr/>
          </p:nvSpPr>
          <p:spPr>
            <a:xfrm>
              <a:off x="7900670" y="2937224"/>
              <a:ext cx="611384" cy="347759"/>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mn-lt"/>
                </a:rPr>
                <a:t>10</a:t>
              </a:r>
              <a:r>
                <a:rPr lang="zh-CN" altLang="en-US" sz="1400" kern="0" dirty="0">
                  <a:solidFill>
                    <a:prstClr val="black"/>
                  </a:solidFill>
                  <a:latin typeface="+mn-lt"/>
                </a:rPr>
                <a:t>％</a:t>
              </a:r>
            </a:p>
          </p:txBody>
        </p:sp>
        <p:sp>
          <p:nvSpPr>
            <p:cNvPr id="113" name="矩形 112"/>
            <p:cNvSpPr/>
            <p:nvPr/>
          </p:nvSpPr>
          <p:spPr>
            <a:xfrm>
              <a:off x="6938521" y="2871392"/>
              <a:ext cx="611384" cy="347759"/>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mn-lt"/>
                </a:rPr>
                <a:t>30</a:t>
              </a:r>
              <a:r>
                <a:rPr lang="zh-CN" altLang="en-US" sz="1400" kern="0" dirty="0">
                  <a:solidFill>
                    <a:prstClr val="black"/>
                  </a:solidFill>
                  <a:latin typeface="+mn-lt"/>
                </a:rPr>
                <a:t>％</a:t>
              </a:r>
            </a:p>
          </p:txBody>
        </p:sp>
        <p:sp>
          <p:nvSpPr>
            <p:cNvPr id="114" name="矩形 113"/>
            <p:cNvSpPr/>
            <p:nvPr/>
          </p:nvSpPr>
          <p:spPr bwMode="auto">
            <a:xfrm>
              <a:off x="4139952" y="3119482"/>
              <a:ext cx="144016" cy="648072"/>
            </a:xfrm>
            <a:prstGeom prst="rect">
              <a:avLst/>
            </a:prstGeom>
            <a:solidFill>
              <a:srgbClr val="FFC0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sp>
          <p:nvSpPr>
            <p:cNvPr id="115" name="矩形 114"/>
            <p:cNvSpPr/>
            <p:nvPr/>
          </p:nvSpPr>
          <p:spPr bwMode="auto">
            <a:xfrm>
              <a:off x="4572000" y="3335506"/>
              <a:ext cx="144016" cy="432048"/>
            </a:xfrm>
            <a:prstGeom prst="rect">
              <a:avLst/>
            </a:prstGeom>
            <a:solidFill>
              <a:srgbClr val="4F81BD">
                <a:lumMod val="40000"/>
                <a:lumOff val="60000"/>
              </a:srgbClr>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sp>
          <p:nvSpPr>
            <p:cNvPr id="116" name="矩形 115"/>
            <p:cNvSpPr/>
            <p:nvPr/>
          </p:nvSpPr>
          <p:spPr bwMode="auto">
            <a:xfrm>
              <a:off x="5004048" y="3119482"/>
              <a:ext cx="144016" cy="648072"/>
            </a:xfrm>
            <a:prstGeom prst="rect">
              <a:avLst/>
            </a:prstGeom>
            <a:solidFill>
              <a:srgbClr val="FFFF00"/>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cxnSp>
          <p:nvCxnSpPr>
            <p:cNvPr id="117" name="直接箭头连接符 116"/>
            <p:cNvCxnSpPr/>
            <p:nvPr/>
          </p:nvCxnSpPr>
          <p:spPr bwMode="auto">
            <a:xfrm>
              <a:off x="4067944" y="3767554"/>
              <a:ext cx="1944216" cy="0"/>
            </a:xfrm>
            <a:prstGeom prst="straightConnector1">
              <a:avLst/>
            </a:prstGeom>
            <a:noFill/>
            <a:ln w="9525" cap="flat" cmpd="sng" algn="ctr">
              <a:solidFill>
                <a:sysClr val="windowText" lastClr="000000">
                  <a:shade val="95000"/>
                  <a:satMod val="105000"/>
                </a:sysClr>
              </a:solidFill>
              <a:prstDash val="soli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矩形 117"/>
            <p:cNvSpPr/>
            <p:nvPr/>
          </p:nvSpPr>
          <p:spPr>
            <a:xfrm>
              <a:off x="3672191" y="3748970"/>
              <a:ext cx="827803" cy="347759"/>
            </a:xfrm>
            <a:prstGeom prst="rect">
              <a:avLst/>
            </a:prstGeom>
          </p:spPr>
          <p:txBody>
            <a:bodyPr wrap="square">
              <a:spAutoFit/>
            </a:bodyPr>
            <a:lstStyle/>
            <a:p>
              <a:pPr defTabSz="913495" fontAlgn="auto">
                <a:spcBef>
                  <a:spcPts val="0"/>
                </a:spcBef>
                <a:spcAft>
                  <a:spcPts val="0"/>
                </a:spcAft>
                <a:defRPr/>
              </a:pPr>
              <a:r>
                <a:rPr lang="en-US" altLang="zh-CN" sz="1400" b="1" kern="0" dirty="0">
                  <a:solidFill>
                    <a:prstClr val="black"/>
                  </a:solidFill>
                  <a:latin typeface="+mn-lt"/>
                </a:rPr>
                <a:t>20</a:t>
              </a:r>
              <a:r>
                <a:rPr lang="zh-CN" altLang="en-US" sz="1400" b="1" kern="0" dirty="0">
                  <a:solidFill>
                    <a:prstClr val="black"/>
                  </a:solidFill>
                  <a:latin typeface="+mn-lt"/>
                </a:rPr>
                <a:t>以下</a:t>
              </a:r>
            </a:p>
          </p:txBody>
        </p:sp>
        <p:sp>
          <p:nvSpPr>
            <p:cNvPr id="119" name="矩形 118"/>
            <p:cNvSpPr/>
            <p:nvPr/>
          </p:nvSpPr>
          <p:spPr>
            <a:xfrm>
              <a:off x="4388181" y="3747806"/>
              <a:ext cx="519476" cy="591190"/>
            </a:xfrm>
            <a:prstGeom prst="rect">
              <a:avLst/>
            </a:prstGeom>
          </p:spPr>
          <p:txBody>
            <a:bodyPr wrap="square">
              <a:spAutoFit/>
            </a:bodyPr>
            <a:lstStyle/>
            <a:p>
              <a:pPr defTabSz="913495" fontAlgn="auto">
                <a:spcBef>
                  <a:spcPts val="0"/>
                </a:spcBef>
                <a:spcAft>
                  <a:spcPts val="0"/>
                </a:spcAft>
                <a:defRPr/>
              </a:pPr>
              <a:r>
                <a:rPr lang="en-US" altLang="zh-CN" sz="1400" b="1" kern="0" dirty="0">
                  <a:solidFill>
                    <a:prstClr val="black"/>
                  </a:solidFill>
                  <a:latin typeface="+mn-lt"/>
                </a:rPr>
                <a:t>20~30</a:t>
              </a:r>
              <a:endParaRPr lang="zh-CN" altLang="en-US" sz="1400" b="1" kern="0" dirty="0">
                <a:solidFill>
                  <a:prstClr val="black"/>
                </a:solidFill>
                <a:latin typeface="+mn-lt"/>
              </a:endParaRPr>
            </a:p>
          </p:txBody>
        </p:sp>
        <p:sp>
          <p:nvSpPr>
            <p:cNvPr id="120" name="矩形 119"/>
            <p:cNvSpPr/>
            <p:nvPr/>
          </p:nvSpPr>
          <p:spPr>
            <a:xfrm>
              <a:off x="4867676" y="3753948"/>
              <a:ext cx="655368" cy="591190"/>
            </a:xfrm>
            <a:prstGeom prst="rect">
              <a:avLst/>
            </a:prstGeom>
          </p:spPr>
          <p:txBody>
            <a:bodyPr wrap="square">
              <a:spAutoFit/>
            </a:bodyPr>
            <a:lstStyle/>
            <a:p>
              <a:pPr defTabSz="913495" fontAlgn="auto">
                <a:spcBef>
                  <a:spcPts val="0"/>
                </a:spcBef>
                <a:spcAft>
                  <a:spcPts val="0"/>
                </a:spcAft>
                <a:defRPr/>
              </a:pPr>
              <a:r>
                <a:rPr lang="en-US" altLang="zh-CN" sz="1400" b="1" kern="0" dirty="0">
                  <a:solidFill>
                    <a:prstClr val="black"/>
                  </a:solidFill>
                  <a:latin typeface="+mn-lt"/>
                </a:rPr>
                <a:t>30</a:t>
              </a:r>
              <a:r>
                <a:rPr lang="zh-CN" altLang="en-US" sz="1400" b="1" kern="0" dirty="0">
                  <a:solidFill>
                    <a:prstClr val="black"/>
                  </a:solidFill>
                  <a:latin typeface="+mn-lt"/>
                </a:rPr>
                <a:t>－</a:t>
              </a:r>
              <a:r>
                <a:rPr lang="en-US" altLang="zh-CN" sz="1400" b="1" kern="0" dirty="0">
                  <a:solidFill>
                    <a:prstClr val="black"/>
                  </a:solidFill>
                  <a:latin typeface="+mn-lt"/>
                </a:rPr>
                <a:t>40</a:t>
              </a:r>
              <a:endParaRPr lang="zh-CN" altLang="en-US" sz="1400" b="1" kern="0" dirty="0">
                <a:solidFill>
                  <a:prstClr val="black"/>
                </a:solidFill>
                <a:latin typeface="+mn-lt"/>
              </a:endParaRPr>
            </a:p>
          </p:txBody>
        </p:sp>
        <p:sp>
          <p:nvSpPr>
            <p:cNvPr id="121" name="矩形 120"/>
            <p:cNvSpPr/>
            <p:nvPr/>
          </p:nvSpPr>
          <p:spPr bwMode="auto">
            <a:xfrm>
              <a:off x="5436096" y="3263498"/>
              <a:ext cx="144016" cy="504056"/>
            </a:xfrm>
            <a:prstGeom prst="rect">
              <a:avLst/>
            </a:prstGeom>
            <a:solidFill>
              <a:srgbClr val="C0504D">
                <a:lumMod val="40000"/>
                <a:lumOff val="60000"/>
              </a:srgbClr>
            </a:solidFill>
            <a:ln>
              <a:solidFill>
                <a:sysClr val="windowText" lastClr="000000"/>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defTabSz="913495" fontAlgn="auto">
                <a:spcBef>
                  <a:spcPts val="0"/>
                </a:spcBef>
                <a:spcAft>
                  <a:spcPts val="0"/>
                </a:spcAft>
                <a:buClr>
                  <a:srgbClr val="CC9900"/>
                </a:buClr>
                <a:buFont typeface="Wingdings" pitchFamily="2" charset="2"/>
                <a:buChar char="n"/>
                <a:defRPr/>
              </a:pPr>
              <a:endParaRPr lang="zh-CN" altLang="en-US" sz="1125" kern="0" dirty="0">
                <a:solidFill>
                  <a:prstClr val="black"/>
                </a:solidFill>
                <a:latin typeface="微软雅黑" pitchFamily="34" charset="-122"/>
                <a:ea typeface="微软雅黑" pitchFamily="34" charset="-122"/>
              </a:endParaRPr>
            </a:p>
          </p:txBody>
        </p:sp>
        <p:sp>
          <p:nvSpPr>
            <p:cNvPr id="122" name="矩形 121"/>
            <p:cNvSpPr/>
            <p:nvPr/>
          </p:nvSpPr>
          <p:spPr>
            <a:xfrm>
              <a:off x="3924192" y="2883714"/>
              <a:ext cx="611384" cy="347759"/>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mn-lt"/>
                </a:rPr>
                <a:t>35</a:t>
              </a:r>
              <a:r>
                <a:rPr lang="zh-CN" altLang="en-US" sz="1400" kern="0" dirty="0">
                  <a:solidFill>
                    <a:prstClr val="black"/>
                  </a:solidFill>
                  <a:latin typeface="+mn-lt"/>
                </a:rPr>
                <a:t>％</a:t>
              </a:r>
            </a:p>
          </p:txBody>
        </p:sp>
        <p:sp>
          <p:nvSpPr>
            <p:cNvPr id="123" name="矩形 122"/>
            <p:cNvSpPr/>
            <p:nvPr/>
          </p:nvSpPr>
          <p:spPr>
            <a:xfrm>
              <a:off x="4373748" y="3066638"/>
              <a:ext cx="611384" cy="347759"/>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mn-lt"/>
                </a:rPr>
                <a:t>20</a:t>
              </a:r>
              <a:r>
                <a:rPr lang="zh-CN" altLang="en-US" sz="1400" kern="0" dirty="0">
                  <a:solidFill>
                    <a:prstClr val="black"/>
                  </a:solidFill>
                  <a:latin typeface="+mn-lt"/>
                </a:rPr>
                <a:t>％</a:t>
              </a:r>
            </a:p>
          </p:txBody>
        </p:sp>
        <p:sp>
          <p:nvSpPr>
            <p:cNvPr id="124" name="矩形 123"/>
            <p:cNvSpPr/>
            <p:nvPr/>
          </p:nvSpPr>
          <p:spPr>
            <a:xfrm>
              <a:off x="5364092" y="3747806"/>
              <a:ext cx="806357" cy="347759"/>
            </a:xfrm>
            <a:prstGeom prst="rect">
              <a:avLst/>
            </a:prstGeom>
          </p:spPr>
          <p:txBody>
            <a:bodyPr wrap="none">
              <a:spAutoFit/>
            </a:bodyPr>
            <a:lstStyle/>
            <a:p>
              <a:pPr defTabSz="913495" fontAlgn="auto">
                <a:spcBef>
                  <a:spcPts val="0"/>
                </a:spcBef>
                <a:spcAft>
                  <a:spcPts val="0"/>
                </a:spcAft>
                <a:defRPr/>
              </a:pPr>
              <a:r>
                <a:rPr lang="en-US" altLang="zh-CN" sz="1400" b="1" kern="0" dirty="0">
                  <a:solidFill>
                    <a:prstClr val="black"/>
                  </a:solidFill>
                  <a:latin typeface="+mn-lt"/>
                </a:rPr>
                <a:t>50</a:t>
              </a:r>
              <a:r>
                <a:rPr lang="zh-CN" altLang="en-US" sz="1400" b="1" kern="0" dirty="0">
                  <a:solidFill>
                    <a:prstClr val="black"/>
                  </a:solidFill>
                  <a:latin typeface="+mn-lt"/>
                </a:rPr>
                <a:t>以上</a:t>
              </a:r>
            </a:p>
          </p:txBody>
        </p:sp>
        <p:cxnSp>
          <p:nvCxnSpPr>
            <p:cNvPr id="125" name="直接连接符 124"/>
            <p:cNvCxnSpPr/>
            <p:nvPr/>
          </p:nvCxnSpPr>
          <p:spPr bwMode="auto">
            <a:xfrm>
              <a:off x="3995936" y="2060848"/>
              <a:ext cx="4680520" cy="0"/>
            </a:xfrm>
            <a:prstGeom prst="line">
              <a:avLst/>
            </a:prstGeom>
            <a:noFill/>
            <a:ln w="9525" cap="flat" cmpd="sng" algn="ctr">
              <a:solidFill>
                <a:sysClr val="windowText" lastClr="000000">
                  <a:shade val="95000"/>
                  <a:satMod val="105000"/>
                </a:sys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接连接符 125"/>
            <p:cNvCxnSpPr/>
            <p:nvPr/>
          </p:nvCxnSpPr>
          <p:spPr bwMode="auto">
            <a:xfrm>
              <a:off x="6156176" y="2060848"/>
              <a:ext cx="0" cy="2232248"/>
            </a:xfrm>
            <a:prstGeom prst="line">
              <a:avLst/>
            </a:prstGeom>
            <a:noFill/>
            <a:ln w="9525" cap="flat" cmpd="sng" algn="ctr">
              <a:solidFill>
                <a:sysClr val="windowText" lastClr="000000">
                  <a:shade val="95000"/>
                  <a:satMod val="105000"/>
                </a:sysClr>
              </a:solidFill>
              <a:prstDash val="soli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 name="TextBox 126"/>
            <p:cNvSpPr txBox="1"/>
            <p:nvPr/>
          </p:nvSpPr>
          <p:spPr>
            <a:xfrm>
              <a:off x="683568" y="4508259"/>
              <a:ext cx="2345261" cy="347759"/>
            </a:xfrm>
            <a:prstGeom prst="rect">
              <a:avLst/>
            </a:prstGeom>
            <a:solidFill>
              <a:srgbClr val="C00000"/>
            </a:solidFill>
          </p:spPr>
          <p:txBody>
            <a:bodyPr wrap="none" rtlCol="0">
              <a:spAutoFit/>
            </a:bodyPr>
            <a:lstStyle/>
            <a:p>
              <a:pPr defTabSz="913495" fontAlgn="auto">
                <a:spcBef>
                  <a:spcPts val="0"/>
                </a:spcBef>
                <a:spcAft>
                  <a:spcPts val="0"/>
                </a:spcAft>
                <a:defRPr/>
              </a:pPr>
              <a:r>
                <a:rPr lang="zh-CN" altLang="en-US" sz="1400" b="1" kern="0" dirty="0">
                  <a:solidFill>
                    <a:schemeClr val="bg1"/>
                  </a:solidFill>
                  <a:latin typeface="+mn-lt"/>
                </a:rPr>
                <a:t>结合人群的交通预测建议</a:t>
              </a:r>
            </a:p>
          </p:txBody>
        </p:sp>
        <p:sp>
          <p:nvSpPr>
            <p:cNvPr id="128" name="矩形 127"/>
            <p:cNvSpPr/>
            <p:nvPr/>
          </p:nvSpPr>
          <p:spPr>
            <a:xfrm>
              <a:off x="4788022" y="2780928"/>
              <a:ext cx="611384" cy="347759"/>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mn-lt"/>
                </a:rPr>
                <a:t>35</a:t>
              </a:r>
              <a:r>
                <a:rPr lang="zh-CN" altLang="en-US" sz="1400" kern="0" dirty="0">
                  <a:solidFill>
                    <a:prstClr val="black"/>
                  </a:solidFill>
                  <a:latin typeface="+mn-lt"/>
                </a:rPr>
                <a:t>％</a:t>
              </a:r>
            </a:p>
          </p:txBody>
        </p:sp>
        <p:sp>
          <p:nvSpPr>
            <p:cNvPr id="129" name="矩形 128"/>
            <p:cNvSpPr/>
            <p:nvPr/>
          </p:nvSpPr>
          <p:spPr>
            <a:xfrm>
              <a:off x="5292080" y="2924943"/>
              <a:ext cx="611384" cy="347759"/>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mn-lt"/>
                </a:rPr>
                <a:t>15</a:t>
              </a:r>
              <a:r>
                <a:rPr lang="zh-CN" altLang="en-US" sz="1400" kern="0" dirty="0">
                  <a:solidFill>
                    <a:prstClr val="black"/>
                  </a:solidFill>
                  <a:latin typeface="+mn-lt"/>
                </a:rPr>
                <a:t>％</a:t>
              </a:r>
            </a:p>
          </p:txBody>
        </p:sp>
        <p:sp>
          <p:nvSpPr>
            <p:cNvPr id="130" name="矩形 129"/>
            <p:cNvSpPr/>
            <p:nvPr/>
          </p:nvSpPr>
          <p:spPr>
            <a:xfrm>
              <a:off x="6372200" y="2775095"/>
              <a:ext cx="611384" cy="347759"/>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mn-lt"/>
                </a:rPr>
                <a:t>40</a:t>
              </a:r>
              <a:r>
                <a:rPr lang="zh-CN" altLang="en-US" sz="1400" kern="0" dirty="0">
                  <a:solidFill>
                    <a:prstClr val="black"/>
                  </a:solidFill>
                  <a:latin typeface="+mn-lt"/>
                </a:rPr>
                <a:t>％</a:t>
              </a:r>
            </a:p>
          </p:txBody>
        </p:sp>
        <p:sp>
          <p:nvSpPr>
            <p:cNvPr id="131" name="矩形 130"/>
            <p:cNvSpPr/>
            <p:nvPr/>
          </p:nvSpPr>
          <p:spPr>
            <a:xfrm>
              <a:off x="7426274" y="3020280"/>
              <a:ext cx="611384" cy="347759"/>
            </a:xfrm>
            <a:prstGeom prst="rect">
              <a:avLst/>
            </a:prstGeom>
          </p:spPr>
          <p:txBody>
            <a:bodyPr wrap="none">
              <a:spAutoFit/>
            </a:bodyPr>
            <a:lstStyle/>
            <a:p>
              <a:pPr defTabSz="913495" fontAlgn="auto">
                <a:spcBef>
                  <a:spcPts val="0"/>
                </a:spcBef>
                <a:spcAft>
                  <a:spcPts val="0"/>
                </a:spcAft>
                <a:defRPr/>
              </a:pPr>
              <a:r>
                <a:rPr lang="en-US" altLang="zh-CN" sz="1400" kern="0" dirty="0">
                  <a:solidFill>
                    <a:prstClr val="black"/>
                  </a:solidFill>
                  <a:latin typeface="+mn-lt"/>
                </a:rPr>
                <a:t>20</a:t>
              </a:r>
              <a:r>
                <a:rPr lang="zh-CN" altLang="en-US" sz="1400" kern="0" dirty="0">
                  <a:solidFill>
                    <a:prstClr val="black"/>
                  </a:solidFill>
                  <a:latin typeface="+mn-lt"/>
                </a:rPr>
                <a:t>％</a:t>
              </a:r>
            </a:p>
          </p:txBody>
        </p:sp>
      </p:grpSp>
      <p:sp>
        <p:nvSpPr>
          <p:cNvPr id="136" name="矩形 135"/>
          <p:cNvSpPr/>
          <p:nvPr/>
        </p:nvSpPr>
        <p:spPr>
          <a:xfrm>
            <a:off x="683568" y="1376772"/>
            <a:ext cx="3797651" cy="400025"/>
          </a:xfrm>
          <a:prstGeom prst="rect">
            <a:avLst/>
          </a:prstGeom>
        </p:spPr>
        <p:txBody>
          <a:bodyPr wrap="none" lIns="91349" tIns="45678" rIns="91349" bIns="45678">
            <a:spAutoFit/>
          </a:bodyPr>
          <a:lstStyle/>
          <a:p>
            <a:r>
              <a:rPr lang="zh-CN" altLang="en-US" sz="2000" b="1" dirty="0">
                <a:solidFill>
                  <a:prstClr val="black"/>
                </a:solidFill>
                <a:latin typeface="+mn-lt"/>
              </a:rPr>
              <a:t>交通规划场景</a:t>
            </a:r>
            <a:r>
              <a:rPr lang="zh-CN" altLang="en-US" sz="2000" dirty="0">
                <a:solidFill>
                  <a:prstClr val="black"/>
                </a:solidFill>
                <a:latin typeface="+mn-lt"/>
              </a:rPr>
              <a:t>－</a:t>
            </a:r>
            <a:r>
              <a:rPr lang="zh-CN" altLang="en-US" dirty="0">
                <a:solidFill>
                  <a:prstClr val="black"/>
                </a:solidFill>
                <a:latin typeface="+mn-lt"/>
              </a:rPr>
              <a:t>多维度交通人群分析</a:t>
            </a:r>
          </a:p>
        </p:txBody>
      </p:sp>
      <p:sp>
        <p:nvSpPr>
          <p:cNvPr id="73"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defRPr/>
            </a:pPr>
            <a:r>
              <a:rPr lang="zh-CN" altLang="en-US" sz="3500" b="0" spc="-100" dirty="0">
                <a:latin typeface="黑体" panose="02010609060101010101" pitchFamily="49" charset="-122"/>
              </a:rPr>
              <a:t>大数据的应用</a:t>
            </a:r>
            <a:r>
              <a:rPr lang="en-US" altLang="zh-CN" sz="3500" b="0" spc="-100" dirty="0">
                <a:latin typeface="黑体" panose="02010609060101010101" pitchFamily="49" charset="-122"/>
              </a:rPr>
              <a:t>—</a:t>
            </a:r>
            <a:r>
              <a:rPr lang="zh-CN" altLang="en-US" sz="3500" b="0" spc="-100" dirty="0">
                <a:latin typeface="黑体" panose="02010609060101010101" pitchFamily="49" charset="-122"/>
              </a:rPr>
              <a:t>政府公共安全</a:t>
            </a:r>
            <a:r>
              <a:rPr lang="en-US" altLang="zh-CN" sz="3500" b="0" spc="-100" dirty="0">
                <a:latin typeface="黑体" panose="02010609060101010101" pitchFamily="49" charset="-122"/>
              </a:rPr>
              <a:t>&amp;</a:t>
            </a:r>
            <a:r>
              <a:rPr lang="zh-CN" altLang="en-US" sz="3500" b="0" spc="-100" dirty="0">
                <a:latin typeface="黑体" panose="02010609060101010101" pitchFamily="49" charset="-122"/>
              </a:rPr>
              <a:t>交通</a:t>
            </a:r>
          </a:p>
        </p:txBody>
      </p:sp>
    </p:spTree>
    <p:extLst>
      <p:ext uri="{BB962C8B-B14F-4D97-AF65-F5344CB8AC3E}">
        <p14:creationId xmlns:p14="http://schemas.microsoft.com/office/powerpoint/2010/main" val="15559111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大数据时代</a:t>
            </a:r>
          </a:p>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大数据的应用领域</a:t>
            </a:r>
          </a:p>
          <a:p>
            <a:pPr marL="419100" indent="-419100" eaLnBrk="1" hangingPunct="1">
              <a:buSzTx/>
              <a:buFont typeface="Wingdings" pitchFamily="2" charset="2"/>
              <a:buAutoNum type="arabicPeriod"/>
            </a:pPr>
            <a:r>
              <a:rPr lang="zh-CN" altLang="en-US" b="1" dirty="0"/>
              <a:t>大数据时代的机遇和挑战</a:t>
            </a:r>
          </a:p>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华为大数据解决方案</a:t>
            </a:r>
          </a:p>
          <a:p>
            <a:endParaRPr lang="zh-CN" altLang="en-US" dirty="0">
              <a:solidFill>
                <a:schemeClr val="bg1">
                  <a:lumMod val="50000"/>
                </a:schemeClr>
              </a:solidFill>
            </a:endParaRPr>
          </a:p>
        </p:txBody>
      </p:sp>
    </p:spTree>
    <p:extLst>
      <p:ext uri="{BB962C8B-B14F-4D97-AF65-F5344CB8AC3E}">
        <p14:creationId xmlns:p14="http://schemas.microsoft.com/office/powerpoint/2010/main" val="28622982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4"/>
          <p:cNvSpPr txBox="1">
            <a:spLocks noChangeArrowheads="1"/>
          </p:cNvSpPr>
          <p:nvPr/>
        </p:nvSpPr>
        <p:spPr bwMode="auto">
          <a:xfrm>
            <a:off x="719572" y="2754210"/>
            <a:ext cx="3563532" cy="2677656"/>
          </a:xfrm>
          <a:prstGeom prst="rect">
            <a:avLst/>
          </a:prstGeom>
          <a:noFill/>
          <a:ln w="9525" algn="ctr">
            <a:noFill/>
            <a:miter lim="800000"/>
            <a:headEnd/>
            <a:tailEnd/>
          </a:ln>
        </p:spPr>
        <p:txBody>
          <a:bodyPr wrap="square">
            <a:spAutoFit/>
          </a:bodyPr>
          <a:lstStyle/>
          <a:p>
            <a:pPr>
              <a:lnSpc>
                <a:spcPct val="150000"/>
              </a:lnSpc>
            </a:pPr>
            <a:r>
              <a:rPr lang="zh-CN" altLang="en-US" sz="1400" dirty="0">
                <a:solidFill>
                  <a:schemeClr val="tx1"/>
                </a:solidFill>
                <a:latin typeface="+mn-lt"/>
              </a:rPr>
              <a:t>    今天，大数据似乎成了“灵丹妙药”，“包治百病”，无所不能。但千万别把“大数据”用做解决世界上所有问题的全能办法，人类的思想、个人的文化和行为模式、不同国家及社会的存在发展都非常复杂、曲折和独特，显然不能全部由计算机来“数字自己说话”。</a:t>
            </a:r>
            <a:r>
              <a:rPr lang="zh-CN" altLang="en-US" sz="1400" b="1" dirty="0">
                <a:solidFill>
                  <a:schemeClr val="tx1"/>
                </a:solidFill>
                <a:latin typeface="+mn-lt"/>
              </a:rPr>
              <a:t>无论到何时，其实都还是人在思考和“说话”。</a:t>
            </a:r>
            <a:endParaRPr lang="en-US" altLang="zh-CN" sz="1400" b="1" dirty="0">
              <a:solidFill>
                <a:schemeClr val="tx1"/>
              </a:solidFill>
              <a:latin typeface="+mn-lt"/>
            </a:endParaRPr>
          </a:p>
        </p:txBody>
      </p:sp>
      <p:sp>
        <p:nvSpPr>
          <p:cNvPr id="30725" name="WordArt 5"/>
          <p:cNvSpPr>
            <a:spLocks noChangeArrowheads="1" noChangeShapeType="1" noTextEdit="1"/>
          </p:cNvSpPr>
          <p:nvPr/>
        </p:nvSpPr>
        <p:spPr bwMode="auto">
          <a:xfrm>
            <a:off x="1042989" y="1593535"/>
            <a:ext cx="6192837" cy="755850"/>
          </a:xfrm>
          <a:prstGeom prst="rect">
            <a:avLst/>
          </a:prstGeom>
        </p:spPr>
        <p:txBody>
          <a:bodyPr wrap="none" fromWordArt="1">
            <a:prstTxWarp prst="textPlain">
              <a:avLst>
                <a:gd name="adj" fmla="val 50000"/>
              </a:avLst>
            </a:prstTxWarp>
          </a:bodyPr>
          <a:lstStyle/>
          <a:p>
            <a:pPr algn="ctr"/>
            <a:r>
              <a:rPr lang="zh-CN" altLang="en-US" sz="2699" kern="10" dirty="0">
                <a:ln w="9525">
                  <a:noFill/>
                  <a:round/>
                  <a:headEnd/>
                  <a:tailEnd/>
                </a:ln>
                <a:gradFill rotWithShape="0">
                  <a:gsLst>
                    <a:gs pos="0">
                      <a:srgbClr val="FFFF00"/>
                    </a:gs>
                    <a:gs pos="100000">
                      <a:srgbClr val="FF9933"/>
                    </a:gs>
                  </a:gsLst>
                  <a:path path="rect">
                    <a:fillToRect l="50000" t="50000" r="50000" b="50000"/>
                  </a:path>
                </a:gradFill>
                <a:latin typeface="+mn-lt"/>
              </a:rPr>
              <a:t>当你有了锤子，</a:t>
            </a:r>
          </a:p>
          <a:p>
            <a:pPr algn="ctr"/>
            <a:r>
              <a:rPr lang="zh-CN" altLang="en-US" sz="2699" kern="10" dirty="0">
                <a:ln w="9525">
                  <a:noFill/>
                  <a:round/>
                  <a:headEnd/>
                  <a:tailEnd/>
                </a:ln>
                <a:gradFill rotWithShape="0">
                  <a:gsLst>
                    <a:gs pos="0">
                      <a:srgbClr val="FFFF00"/>
                    </a:gs>
                    <a:gs pos="100000">
                      <a:srgbClr val="FF9933"/>
                    </a:gs>
                  </a:gsLst>
                  <a:path path="rect">
                    <a:fillToRect l="50000" t="50000" r="50000" b="50000"/>
                  </a:path>
                </a:gradFill>
                <a:latin typeface="+mn-lt"/>
              </a:rPr>
              <a:t>好像什么问题都看上去像钉子！</a:t>
            </a:r>
          </a:p>
        </p:txBody>
      </p:sp>
      <p:pic>
        <p:nvPicPr>
          <p:cNvPr id="30727" name="Picture 7" descr="untitled"/>
          <p:cNvPicPr>
            <a:picLocks noChangeAspect="1" noChangeArrowheads="1"/>
          </p:cNvPicPr>
          <p:nvPr/>
        </p:nvPicPr>
        <p:blipFill>
          <a:blip r:embed="rId2" cstate="print"/>
          <a:srcRect/>
          <a:stretch>
            <a:fillRect/>
          </a:stretch>
        </p:blipFill>
        <p:spPr bwMode="auto">
          <a:xfrm>
            <a:off x="4499992" y="2564904"/>
            <a:ext cx="3995737" cy="2866962"/>
          </a:xfrm>
          <a:prstGeom prst="rect">
            <a:avLst/>
          </a:prstGeom>
          <a:noFill/>
        </p:spPr>
      </p:pic>
      <p:sp>
        <p:nvSpPr>
          <p:cNvPr id="6"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defTabSz="685617">
              <a:defRPr/>
            </a:pPr>
            <a:r>
              <a:rPr lang="zh-CN" altLang="en-US" sz="3500" b="0" spc="-100" dirty="0">
                <a:latin typeface="黑体" panose="02010609060101010101" pitchFamily="49" charset="-122"/>
              </a:rPr>
              <a:t>大数据时代的机遇和挑战</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bwMode="auto">
          <a:xfrm>
            <a:off x="791578" y="1389929"/>
            <a:ext cx="7740861" cy="809613"/>
          </a:xfrm>
          <a:prstGeom prst="roundRect">
            <a:avLst/>
          </a:prstGeom>
          <a:solidFill>
            <a:schemeClr val="bg1"/>
          </a:solidFill>
          <a:ln w="9525" cap="flat" cmpd="sng" algn="ctr">
            <a:solidFill>
              <a:srgbClr val="3399FF"/>
            </a:solidFill>
            <a:prstDash val="solid"/>
            <a:round/>
            <a:headEnd type="none" w="med" len="med"/>
            <a:tailEnd type="none" w="med" len="med"/>
          </a:ln>
          <a:effectLst/>
        </p:spPr>
        <p:txBody>
          <a:bodyPr vert="horz" wrap="square" lIns="91427" tIns="45714" rIns="91427" bIns="45714" numCol="1" rtlCol="0" anchor="t" anchorCtr="0" compatLnSpc="1">
            <a:prstTxWarp prst="textNoShape">
              <a:avLst/>
            </a:prstTxWarp>
          </a:bodyPr>
          <a:lstStyle/>
          <a:p>
            <a:pPr defTabSz="914270">
              <a:buClr>
                <a:srgbClr val="CC9900"/>
              </a:buClr>
            </a:pPr>
            <a:endParaRPr lang="zh-CN" altLang="en-US" sz="1800" b="1" dirty="0">
              <a:solidFill>
                <a:schemeClr val="tx1"/>
              </a:solidFill>
              <a:latin typeface="Arial" charset="0"/>
              <a:ea typeface="SimSun" pitchFamily="2" charset="-122"/>
            </a:endParaRPr>
          </a:p>
        </p:txBody>
      </p:sp>
      <p:sp>
        <p:nvSpPr>
          <p:cNvPr id="44" name="圆角矩形 43"/>
          <p:cNvSpPr/>
          <p:nvPr/>
        </p:nvSpPr>
        <p:spPr bwMode="auto">
          <a:xfrm>
            <a:off x="791578" y="3069054"/>
            <a:ext cx="7740862" cy="729163"/>
          </a:xfrm>
          <a:prstGeom prst="roundRect">
            <a:avLst/>
          </a:prstGeom>
          <a:solidFill>
            <a:schemeClr val="bg1"/>
          </a:solidFill>
          <a:ln w="9525" cap="flat" cmpd="sng" algn="ctr">
            <a:solidFill>
              <a:srgbClr val="3399FF"/>
            </a:solidFill>
            <a:prstDash val="solid"/>
            <a:round/>
            <a:headEnd type="none" w="med" len="med"/>
            <a:tailEnd type="none" w="med" len="med"/>
          </a:ln>
          <a:effectLst/>
        </p:spPr>
        <p:txBody>
          <a:bodyPr vert="horz" wrap="square" lIns="91427" tIns="45714" rIns="91427" bIns="45714" numCol="1" rtlCol="0" anchor="t" anchorCtr="0" compatLnSpc="1">
            <a:prstTxWarp prst="textNoShape">
              <a:avLst/>
            </a:prstTxWarp>
          </a:bodyPr>
          <a:lstStyle/>
          <a:p>
            <a:pPr defTabSz="914270">
              <a:buClr>
                <a:srgbClr val="CC9900"/>
              </a:buClr>
              <a:buFont typeface="Wingdings" pitchFamily="2" charset="2"/>
              <a:buChar char="n"/>
            </a:pPr>
            <a:endParaRPr lang="zh-CN" altLang="en-US" sz="1800" b="1" dirty="0">
              <a:solidFill>
                <a:schemeClr val="tx1"/>
              </a:solidFill>
              <a:latin typeface="Arial" charset="0"/>
              <a:ea typeface="SimSun" pitchFamily="2" charset="-122"/>
            </a:endParaRPr>
          </a:p>
        </p:txBody>
      </p:sp>
      <p:sp>
        <p:nvSpPr>
          <p:cNvPr id="45" name="圆角矩形 44"/>
          <p:cNvSpPr/>
          <p:nvPr/>
        </p:nvSpPr>
        <p:spPr bwMode="auto">
          <a:xfrm>
            <a:off x="765804" y="3894434"/>
            <a:ext cx="7766636" cy="758383"/>
          </a:xfrm>
          <a:prstGeom prst="roundRect">
            <a:avLst/>
          </a:prstGeom>
          <a:solidFill>
            <a:schemeClr val="bg1"/>
          </a:solidFill>
          <a:ln w="9525" cap="flat" cmpd="sng" algn="ctr">
            <a:solidFill>
              <a:srgbClr val="3399FF"/>
            </a:solidFill>
            <a:prstDash val="solid"/>
            <a:round/>
            <a:headEnd type="none" w="med" len="med"/>
            <a:tailEnd type="none" w="med" len="med"/>
          </a:ln>
          <a:effectLst/>
        </p:spPr>
        <p:txBody>
          <a:bodyPr vert="horz" wrap="square" lIns="91427" tIns="45714" rIns="91427" bIns="45714" numCol="1" rtlCol="0" anchor="t" anchorCtr="0" compatLnSpc="1">
            <a:prstTxWarp prst="textNoShape">
              <a:avLst/>
            </a:prstTxWarp>
          </a:bodyPr>
          <a:lstStyle/>
          <a:p>
            <a:pPr defTabSz="914270">
              <a:buClr>
                <a:srgbClr val="CC9900"/>
              </a:buClr>
              <a:buFont typeface="Wingdings" pitchFamily="2" charset="2"/>
              <a:buChar char="n"/>
            </a:pPr>
            <a:endParaRPr lang="zh-CN" altLang="en-US" sz="1800" b="1" dirty="0">
              <a:solidFill>
                <a:schemeClr val="tx1"/>
              </a:solidFill>
              <a:latin typeface="Arial" charset="0"/>
              <a:ea typeface="SimSun" pitchFamily="2" charset="-122"/>
            </a:endParaRPr>
          </a:p>
        </p:txBody>
      </p:sp>
      <p:sp>
        <p:nvSpPr>
          <p:cNvPr id="46" name="圆角矩形 45"/>
          <p:cNvSpPr/>
          <p:nvPr/>
        </p:nvSpPr>
        <p:spPr bwMode="auto">
          <a:xfrm>
            <a:off x="765804" y="4710553"/>
            <a:ext cx="7766636" cy="975295"/>
          </a:xfrm>
          <a:prstGeom prst="roundRect">
            <a:avLst/>
          </a:prstGeom>
          <a:solidFill>
            <a:schemeClr val="bg1"/>
          </a:solidFill>
          <a:ln w="9525" cap="flat" cmpd="sng" algn="ctr">
            <a:solidFill>
              <a:srgbClr val="3399FF"/>
            </a:solidFill>
            <a:prstDash val="solid"/>
            <a:round/>
            <a:headEnd type="none" w="med" len="med"/>
            <a:tailEnd type="none" w="med" len="med"/>
          </a:ln>
          <a:effectLst/>
        </p:spPr>
        <p:txBody>
          <a:bodyPr vert="horz" wrap="square" lIns="91427" tIns="45714" rIns="91427" bIns="45714" numCol="1" rtlCol="0" anchor="t" anchorCtr="0" compatLnSpc="1">
            <a:prstTxWarp prst="textNoShape">
              <a:avLst/>
            </a:prstTxWarp>
          </a:bodyPr>
          <a:lstStyle/>
          <a:p>
            <a:pPr defTabSz="914270">
              <a:buClr>
                <a:srgbClr val="CC9900"/>
              </a:buClr>
              <a:buFont typeface="Wingdings" pitchFamily="2" charset="2"/>
              <a:buChar char="n"/>
            </a:pPr>
            <a:endParaRPr lang="zh-CN" altLang="en-US" sz="1800" b="1" dirty="0">
              <a:solidFill>
                <a:schemeClr val="tx1"/>
              </a:solidFill>
              <a:latin typeface="Arial" charset="0"/>
              <a:ea typeface="SimSun" pitchFamily="2" charset="-122"/>
            </a:endParaRPr>
          </a:p>
        </p:txBody>
      </p:sp>
      <p:sp>
        <p:nvSpPr>
          <p:cNvPr id="47" name="圆角矩形 46"/>
          <p:cNvSpPr/>
          <p:nvPr/>
        </p:nvSpPr>
        <p:spPr bwMode="auto">
          <a:xfrm>
            <a:off x="791578" y="2286795"/>
            <a:ext cx="7740862" cy="705638"/>
          </a:xfrm>
          <a:prstGeom prst="roundRect">
            <a:avLst/>
          </a:prstGeom>
          <a:solidFill>
            <a:schemeClr val="bg1"/>
          </a:solidFill>
          <a:ln w="9525" cap="flat" cmpd="sng" algn="ctr">
            <a:solidFill>
              <a:srgbClr val="3399FF"/>
            </a:solidFill>
            <a:prstDash val="solid"/>
            <a:round/>
            <a:headEnd type="none" w="med" len="med"/>
            <a:tailEnd type="none" w="med" len="med"/>
          </a:ln>
          <a:effectLst/>
        </p:spPr>
        <p:txBody>
          <a:bodyPr vert="horz" wrap="square" lIns="91427" tIns="45714" rIns="91427" bIns="45714" numCol="1" rtlCol="0" anchor="t" anchorCtr="0" compatLnSpc="1">
            <a:prstTxWarp prst="textNoShape">
              <a:avLst/>
            </a:prstTxWarp>
          </a:bodyPr>
          <a:lstStyle/>
          <a:p>
            <a:pPr defTabSz="914270">
              <a:buClr>
                <a:srgbClr val="CC9900"/>
              </a:buClr>
              <a:buFont typeface="Wingdings" pitchFamily="2" charset="2"/>
              <a:buChar char="n"/>
            </a:pPr>
            <a:endParaRPr lang="zh-CN" altLang="en-US" sz="1800" b="1" dirty="0">
              <a:solidFill>
                <a:schemeClr val="tx1"/>
              </a:solidFill>
              <a:latin typeface="Arial" charset="0"/>
              <a:ea typeface="SimSun" pitchFamily="2" charset="-122"/>
            </a:endParaRPr>
          </a:p>
        </p:txBody>
      </p:sp>
      <p:sp>
        <p:nvSpPr>
          <p:cNvPr id="26" name="TextBox 45"/>
          <p:cNvSpPr txBox="1">
            <a:spLocks noChangeArrowheads="1"/>
          </p:cNvSpPr>
          <p:nvPr/>
        </p:nvSpPr>
        <p:spPr bwMode="auto">
          <a:xfrm>
            <a:off x="1448114" y="2344530"/>
            <a:ext cx="5641380" cy="246221"/>
          </a:xfrm>
          <a:prstGeom prst="rect">
            <a:avLst/>
          </a:prstGeom>
          <a:noFill/>
          <a:ln w="9525">
            <a:noFill/>
            <a:miter lim="800000"/>
            <a:headEnd/>
            <a:tailEnd/>
          </a:ln>
        </p:spPr>
        <p:txBody>
          <a:bodyPr wrap="square" lIns="0" tIns="0" rIns="0" bIns="0">
            <a:spAutoFit/>
          </a:bodyPr>
          <a:lstStyle/>
          <a:p>
            <a:pPr marL="285750" indent="-285750">
              <a:buClr>
                <a:schemeClr val="bg1">
                  <a:lumMod val="50000"/>
                </a:schemeClr>
              </a:buClr>
              <a:buSzPct val="60000"/>
              <a:buFont typeface="Wingdings" panose="05000000000000000000" pitchFamily="2" charset="2"/>
              <a:buChar char="l"/>
            </a:pPr>
            <a:r>
              <a:rPr lang="zh-CN" altLang="en-US" b="1" dirty="0">
                <a:solidFill>
                  <a:schemeClr val="tx1"/>
                </a:solidFill>
                <a:latin typeface="+mn-lt"/>
                <a:cs typeface="Arial" pitchFamily="34" charset="0"/>
              </a:rPr>
              <a:t> 不能替代有效的商业模式</a:t>
            </a:r>
          </a:p>
        </p:txBody>
      </p:sp>
      <p:sp>
        <p:nvSpPr>
          <p:cNvPr id="27" name="TextBox 45"/>
          <p:cNvSpPr txBox="1">
            <a:spLocks noChangeArrowheads="1"/>
          </p:cNvSpPr>
          <p:nvPr/>
        </p:nvSpPr>
        <p:spPr bwMode="auto">
          <a:xfrm>
            <a:off x="1475476" y="1432283"/>
            <a:ext cx="6315890" cy="246221"/>
          </a:xfrm>
          <a:prstGeom prst="rect">
            <a:avLst/>
          </a:prstGeom>
          <a:noFill/>
          <a:ln w="9525">
            <a:noFill/>
            <a:miter lim="800000"/>
            <a:headEnd/>
            <a:tailEnd/>
          </a:ln>
        </p:spPr>
        <p:txBody>
          <a:bodyPr wrap="square" lIns="0" tIns="0" rIns="0" bIns="0">
            <a:spAutoFit/>
          </a:bodyPr>
          <a:lstStyle/>
          <a:p>
            <a:pPr marL="285750" indent="-285750">
              <a:buClr>
                <a:schemeClr val="bg1">
                  <a:lumMod val="50000"/>
                </a:schemeClr>
              </a:buClr>
              <a:buSzPct val="60000"/>
              <a:buFont typeface="Wingdings" panose="05000000000000000000" pitchFamily="2" charset="2"/>
              <a:buChar char="l"/>
            </a:pPr>
            <a:r>
              <a:rPr lang="zh-CN" altLang="en-US" b="1" dirty="0">
                <a:solidFill>
                  <a:schemeClr val="tx1"/>
                </a:solidFill>
                <a:latin typeface="+mn-lt"/>
                <a:cs typeface="Arial" pitchFamily="34" charset="0"/>
              </a:rPr>
              <a:t> 不能替代管理的决策力</a:t>
            </a:r>
          </a:p>
        </p:txBody>
      </p:sp>
      <p:sp>
        <p:nvSpPr>
          <p:cNvPr id="28" name="TextBox 45"/>
          <p:cNvSpPr txBox="1">
            <a:spLocks noChangeArrowheads="1"/>
          </p:cNvSpPr>
          <p:nvPr/>
        </p:nvSpPr>
        <p:spPr bwMode="auto">
          <a:xfrm>
            <a:off x="1448115" y="3141043"/>
            <a:ext cx="5680705" cy="246221"/>
          </a:xfrm>
          <a:prstGeom prst="rect">
            <a:avLst/>
          </a:prstGeom>
          <a:noFill/>
          <a:ln w="9525">
            <a:noFill/>
            <a:miter lim="800000"/>
            <a:headEnd/>
            <a:tailEnd/>
          </a:ln>
        </p:spPr>
        <p:txBody>
          <a:bodyPr wrap="square" lIns="0" tIns="0" rIns="0" bIns="0">
            <a:spAutoFit/>
          </a:bodyPr>
          <a:lstStyle/>
          <a:p>
            <a:pPr marL="285750" indent="-285750">
              <a:buClr>
                <a:schemeClr val="bg1">
                  <a:lumMod val="50000"/>
                </a:schemeClr>
              </a:buClr>
              <a:buSzPct val="60000"/>
              <a:buFont typeface="Wingdings" panose="05000000000000000000" pitchFamily="2" charset="2"/>
              <a:buChar char="l"/>
            </a:pPr>
            <a:r>
              <a:rPr lang="zh-CN" altLang="en-US" b="1" dirty="0">
                <a:solidFill>
                  <a:schemeClr val="tx1"/>
                </a:solidFill>
                <a:latin typeface="+mn-lt"/>
                <a:cs typeface="Arial" pitchFamily="34" charset="0"/>
              </a:rPr>
              <a:t> 不能无目的地发现知识</a:t>
            </a:r>
          </a:p>
        </p:txBody>
      </p:sp>
      <p:sp>
        <p:nvSpPr>
          <p:cNvPr id="29" name="TextBox 45"/>
          <p:cNvSpPr txBox="1">
            <a:spLocks noChangeArrowheads="1"/>
          </p:cNvSpPr>
          <p:nvPr/>
        </p:nvSpPr>
        <p:spPr bwMode="auto">
          <a:xfrm>
            <a:off x="1494274" y="3932925"/>
            <a:ext cx="5742023" cy="246221"/>
          </a:xfrm>
          <a:prstGeom prst="rect">
            <a:avLst/>
          </a:prstGeom>
          <a:noFill/>
          <a:ln w="9525">
            <a:noFill/>
            <a:miter lim="800000"/>
            <a:headEnd/>
            <a:tailEnd/>
          </a:ln>
        </p:spPr>
        <p:txBody>
          <a:bodyPr wrap="square" lIns="0" tIns="0" rIns="0" bIns="0">
            <a:spAutoFit/>
          </a:bodyPr>
          <a:lstStyle/>
          <a:p>
            <a:pPr marL="285750" indent="-285750">
              <a:buClr>
                <a:schemeClr val="bg1">
                  <a:lumMod val="50000"/>
                </a:schemeClr>
              </a:buClr>
              <a:buSzPct val="60000"/>
              <a:buFont typeface="Wingdings" panose="05000000000000000000" pitchFamily="2" charset="2"/>
              <a:buChar char="l"/>
            </a:pPr>
            <a:r>
              <a:rPr lang="zh-CN" altLang="en-US" b="1" dirty="0">
                <a:solidFill>
                  <a:schemeClr val="tx1"/>
                </a:solidFill>
                <a:latin typeface="+mn-lt"/>
                <a:cs typeface="Arial" pitchFamily="34" charset="0"/>
              </a:rPr>
              <a:t> 不能替代专家的作用</a:t>
            </a:r>
            <a:endParaRPr lang="en-US" altLang="zh-CN" b="1" dirty="0">
              <a:solidFill>
                <a:schemeClr val="tx1"/>
              </a:solidFill>
              <a:latin typeface="+mn-lt"/>
              <a:cs typeface="Arial" pitchFamily="34" charset="0"/>
            </a:endParaRPr>
          </a:p>
        </p:txBody>
      </p:sp>
      <p:sp>
        <p:nvSpPr>
          <p:cNvPr id="30" name="TextBox 45"/>
          <p:cNvSpPr txBox="1">
            <a:spLocks noChangeArrowheads="1"/>
          </p:cNvSpPr>
          <p:nvPr/>
        </p:nvSpPr>
        <p:spPr bwMode="auto">
          <a:xfrm>
            <a:off x="1480718" y="4789562"/>
            <a:ext cx="7051723" cy="246221"/>
          </a:xfrm>
          <a:prstGeom prst="rect">
            <a:avLst/>
          </a:prstGeom>
          <a:noFill/>
          <a:ln w="9525">
            <a:noFill/>
            <a:miter lim="800000"/>
            <a:headEnd/>
            <a:tailEnd/>
          </a:ln>
        </p:spPr>
        <p:txBody>
          <a:bodyPr wrap="square" lIns="0" tIns="0" rIns="0" bIns="0">
            <a:spAutoFit/>
          </a:bodyPr>
          <a:lstStyle/>
          <a:p>
            <a:pPr marL="285750" indent="-285750">
              <a:buClr>
                <a:schemeClr val="bg1">
                  <a:lumMod val="50000"/>
                </a:schemeClr>
              </a:buClr>
              <a:buSzPct val="60000"/>
              <a:buFont typeface="Wingdings" panose="05000000000000000000" pitchFamily="2" charset="2"/>
              <a:buChar char="l"/>
            </a:pPr>
            <a:r>
              <a:rPr lang="zh-CN" altLang="en-US" b="1" dirty="0">
                <a:solidFill>
                  <a:schemeClr val="tx1"/>
                </a:solidFill>
                <a:latin typeface="+mn-lt"/>
                <a:cs typeface="Arial" pitchFamily="34" charset="0"/>
              </a:rPr>
              <a:t> 不能一次建模终生受益</a:t>
            </a:r>
          </a:p>
        </p:txBody>
      </p:sp>
      <p:pic>
        <p:nvPicPr>
          <p:cNvPr id="38" name="Picture 2" descr="https://encrypted-tbn3.gstatic.com/images?q=tbn:ANd9GcQQh0ukLjXNAPMN8vCTiiWQuSFUcgKSXpfcGwqlw_Cq_tg7lGct">
            <a:hlinkClick r:id="rId3"/>
          </p:cNvPr>
          <p:cNvPicPr>
            <a:picLocks noChangeAspect="1" noChangeArrowheads="1"/>
          </p:cNvPicPr>
          <p:nvPr/>
        </p:nvPicPr>
        <p:blipFill>
          <a:blip r:embed="rId4" cstate="print"/>
          <a:srcRect/>
          <a:stretch>
            <a:fillRect/>
          </a:stretch>
        </p:blipFill>
        <p:spPr bwMode="auto">
          <a:xfrm>
            <a:off x="824061" y="1557280"/>
            <a:ext cx="579588" cy="575914"/>
          </a:xfrm>
          <a:prstGeom prst="rect">
            <a:avLst/>
          </a:prstGeom>
          <a:noFill/>
        </p:spPr>
      </p:pic>
      <p:pic>
        <p:nvPicPr>
          <p:cNvPr id="39" name="Picture 2" descr="http://graphics8.nytimes.com/images/2012/06/26/business/Catsjp/Catsjp-articleInline.jpg"/>
          <p:cNvPicPr>
            <a:picLocks noChangeAspect="1" noChangeArrowheads="1"/>
          </p:cNvPicPr>
          <p:nvPr/>
        </p:nvPicPr>
        <p:blipFill>
          <a:blip r:embed="rId5" cstate="print"/>
          <a:srcRect/>
          <a:stretch>
            <a:fillRect/>
          </a:stretch>
        </p:blipFill>
        <p:spPr bwMode="auto">
          <a:xfrm>
            <a:off x="863588" y="4009919"/>
            <a:ext cx="565024" cy="498922"/>
          </a:xfrm>
          <a:prstGeom prst="rect">
            <a:avLst/>
          </a:prstGeom>
          <a:noFill/>
        </p:spPr>
      </p:pic>
      <p:pic>
        <p:nvPicPr>
          <p:cNvPr id="48" name="Picture 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327" t="1880" r="-1254" b="3444"/>
          <a:stretch/>
        </p:blipFill>
        <p:spPr bwMode="auto">
          <a:xfrm>
            <a:off x="863588" y="2378029"/>
            <a:ext cx="505153" cy="503925"/>
          </a:xfrm>
          <a:prstGeom prst="roundRect">
            <a:avLst>
              <a:gd name="adj" fmla="val 0"/>
            </a:avLst>
          </a:prstGeom>
          <a:solidFill>
            <a:srgbClr val="FFFFFF">
              <a:shade val="85000"/>
            </a:srgbClr>
          </a:solidFill>
          <a:ln>
            <a:noFill/>
          </a:ln>
          <a:effectLst/>
          <a:extLst/>
        </p:spPr>
      </p:pic>
      <p:pic>
        <p:nvPicPr>
          <p:cNvPr id="50" name="Picture 14" descr="C:\Users\z00124665\Desktop\shutterstock_98327726.jpg"/>
          <p:cNvPicPr>
            <a:picLocks noChangeAspect="1" noChangeArrowheads="1"/>
          </p:cNvPicPr>
          <p:nvPr/>
        </p:nvPicPr>
        <p:blipFill rotWithShape="1">
          <a:blip r:embed="rId7" cstate="email"/>
          <a:srcRect t="1838" r="6428" b="2325"/>
          <a:stretch/>
        </p:blipFill>
        <p:spPr bwMode="auto">
          <a:xfrm>
            <a:off x="824061" y="3150666"/>
            <a:ext cx="579587" cy="552410"/>
          </a:xfrm>
          <a:prstGeom prst="ellipse">
            <a:avLst/>
          </a:prstGeom>
          <a:ln w="63500" cap="rnd">
            <a:noFill/>
          </a:ln>
          <a:effectLst/>
        </p:spPr>
      </p:pic>
      <p:pic>
        <p:nvPicPr>
          <p:cNvPr id="230402" name="Picture 2"/>
          <p:cNvPicPr>
            <a:picLocks noChangeAspect="1" noChangeArrowheads="1"/>
          </p:cNvPicPr>
          <p:nvPr/>
        </p:nvPicPr>
        <p:blipFill>
          <a:blip r:embed="rId8" cstate="print"/>
          <a:srcRect/>
          <a:stretch>
            <a:fillRect/>
          </a:stretch>
        </p:blipFill>
        <p:spPr bwMode="auto">
          <a:xfrm>
            <a:off x="863588" y="4809690"/>
            <a:ext cx="582047" cy="510277"/>
          </a:xfrm>
          <a:prstGeom prst="rect">
            <a:avLst/>
          </a:prstGeom>
          <a:noFill/>
          <a:ln w="9525">
            <a:noFill/>
            <a:miter lim="800000"/>
            <a:headEnd/>
            <a:tailEnd/>
          </a:ln>
        </p:spPr>
      </p:pic>
      <p:sp>
        <p:nvSpPr>
          <p:cNvPr id="52" name="矩形 51"/>
          <p:cNvSpPr/>
          <p:nvPr/>
        </p:nvSpPr>
        <p:spPr>
          <a:xfrm>
            <a:off x="1544088" y="2511153"/>
            <a:ext cx="3312368" cy="523208"/>
          </a:xfrm>
          <a:prstGeom prst="rect">
            <a:avLst/>
          </a:prstGeom>
        </p:spPr>
        <p:txBody>
          <a:bodyPr wrap="square" lIns="91427" tIns="45714" rIns="91427" bIns="45714">
            <a:spAutoFit/>
          </a:bodyPr>
          <a:lstStyle/>
          <a:p>
            <a:pPr marL="171450" indent="-171450">
              <a:buClr>
                <a:schemeClr val="tx1">
                  <a:lumMod val="85000"/>
                  <a:lumOff val="15000"/>
                </a:schemeClr>
              </a:buClr>
              <a:buSzPct val="50000"/>
              <a:buFont typeface="Wingdings" pitchFamily="2" charset="2"/>
              <a:buChar char="p"/>
            </a:pPr>
            <a:r>
              <a:rPr lang="zh-CN" altLang="en-US" sz="1400" dirty="0">
                <a:solidFill>
                  <a:schemeClr val="tx1"/>
                </a:solidFill>
                <a:latin typeface="+mn-lt"/>
              </a:rPr>
              <a:t> 不是拥有大数据就一定能有收益（</a:t>
            </a:r>
            <a:r>
              <a:rPr lang="en-US" altLang="zh-CN" sz="1400" dirty="0">
                <a:solidFill>
                  <a:schemeClr val="tx1"/>
                </a:solidFill>
                <a:latin typeface="+mn-lt"/>
              </a:rPr>
              <a:t> balance </a:t>
            </a:r>
            <a:r>
              <a:rPr lang="zh-CN" altLang="en-US" sz="1400" dirty="0">
                <a:solidFill>
                  <a:schemeClr val="tx1"/>
                </a:solidFill>
                <a:latin typeface="+mn-lt"/>
              </a:rPr>
              <a:t>）</a:t>
            </a:r>
          </a:p>
        </p:txBody>
      </p:sp>
      <p:sp>
        <p:nvSpPr>
          <p:cNvPr id="53" name="矩形 52"/>
          <p:cNvSpPr/>
          <p:nvPr/>
        </p:nvSpPr>
        <p:spPr>
          <a:xfrm>
            <a:off x="4701742" y="2621044"/>
            <a:ext cx="3959344" cy="307764"/>
          </a:xfrm>
          <a:prstGeom prst="rect">
            <a:avLst/>
          </a:prstGeom>
        </p:spPr>
        <p:txBody>
          <a:bodyPr wrap="square" lIns="91427" tIns="45714" rIns="91427" bIns="45714">
            <a:spAutoFit/>
          </a:bodyPr>
          <a:lstStyle/>
          <a:p>
            <a:pPr marL="171450" indent="-171450">
              <a:buClr>
                <a:schemeClr val="tx1">
                  <a:lumMod val="85000"/>
                  <a:lumOff val="15000"/>
                </a:schemeClr>
              </a:buClr>
              <a:buSzPct val="50000"/>
              <a:buFont typeface="Wingdings" pitchFamily="2" charset="2"/>
              <a:buChar char="p"/>
            </a:pPr>
            <a:r>
              <a:rPr lang="zh-CN" altLang="en-US" sz="1400" dirty="0">
                <a:solidFill>
                  <a:schemeClr val="tx1"/>
                </a:solidFill>
                <a:latin typeface="+mn-lt"/>
              </a:rPr>
              <a:t>  商业模式是首要的，如何盈利要提前想清楚</a:t>
            </a:r>
          </a:p>
        </p:txBody>
      </p:sp>
      <p:sp>
        <p:nvSpPr>
          <p:cNvPr id="54" name="矩形 53"/>
          <p:cNvSpPr/>
          <p:nvPr/>
        </p:nvSpPr>
        <p:spPr>
          <a:xfrm>
            <a:off x="1544089" y="1705202"/>
            <a:ext cx="2775883" cy="523208"/>
          </a:xfrm>
          <a:prstGeom prst="rect">
            <a:avLst/>
          </a:prstGeom>
        </p:spPr>
        <p:txBody>
          <a:bodyPr wrap="square" lIns="91427" tIns="45714" rIns="91427" bIns="45714">
            <a:spAutoFit/>
          </a:bodyPr>
          <a:lstStyle/>
          <a:p>
            <a:pPr>
              <a:buClr>
                <a:schemeClr val="tx1">
                  <a:lumMod val="85000"/>
                  <a:lumOff val="15000"/>
                </a:schemeClr>
              </a:buClr>
              <a:buSzPct val="50000"/>
              <a:buFont typeface="Wingdings" pitchFamily="2" charset="2"/>
              <a:buChar char="p"/>
            </a:pPr>
            <a:r>
              <a:rPr lang="zh-CN" altLang="en-US" sz="1200" dirty="0">
                <a:solidFill>
                  <a:schemeClr val="tx1"/>
                </a:solidFill>
              </a:rPr>
              <a:t> </a:t>
            </a:r>
            <a:r>
              <a:rPr lang="zh-CN" altLang="en-US" sz="1400" dirty="0">
                <a:solidFill>
                  <a:schemeClr val="tx1"/>
                </a:solidFill>
                <a:latin typeface="+mn-lt"/>
              </a:rPr>
              <a:t>大数据不仅是一个技术问题，是管理决策的问题</a:t>
            </a:r>
          </a:p>
        </p:txBody>
      </p:sp>
      <p:sp>
        <p:nvSpPr>
          <p:cNvPr id="55" name="矩形 54"/>
          <p:cNvSpPr/>
          <p:nvPr/>
        </p:nvSpPr>
        <p:spPr>
          <a:xfrm>
            <a:off x="4695470" y="1843149"/>
            <a:ext cx="3600400" cy="307764"/>
          </a:xfrm>
          <a:prstGeom prst="rect">
            <a:avLst/>
          </a:prstGeom>
        </p:spPr>
        <p:txBody>
          <a:bodyPr wrap="square" lIns="91427" tIns="45714" rIns="91427" bIns="45714">
            <a:spAutoFit/>
          </a:bodyPr>
          <a:lstStyle/>
          <a:p>
            <a:pPr marL="171450" indent="-171450">
              <a:buClr>
                <a:schemeClr val="tx1">
                  <a:lumMod val="85000"/>
                  <a:lumOff val="15000"/>
                </a:schemeClr>
              </a:buClr>
              <a:buSzPct val="50000"/>
              <a:buFont typeface="Wingdings" pitchFamily="2" charset="2"/>
              <a:buChar char="p"/>
            </a:pPr>
            <a:r>
              <a:rPr lang="zh-CN" altLang="en-US" sz="1400" dirty="0">
                <a:solidFill>
                  <a:schemeClr val="tx1"/>
                </a:solidFill>
                <a:latin typeface="+mn-lt"/>
              </a:rPr>
              <a:t>  数据间的打通需要最高领导推动决策</a:t>
            </a:r>
          </a:p>
        </p:txBody>
      </p:sp>
      <p:sp>
        <p:nvSpPr>
          <p:cNvPr id="56" name="矩形 55"/>
          <p:cNvSpPr/>
          <p:nvPr/>
        </p:nvSpPr>
        <p:spPr>
          <a:xfrm>
            <a:off x="1572281" y="3446748"/>
            <a:ext cx="4032447" cy="307764"/>
          </a:xfrm>
          <a:prstGeom prst="rect">
            <a:avLst/>
          </a:prstGeom>
        </p:spPr>
        <p:txBody>
          <a:bodyPr wrap="square" lIns="91427" tIns="45714" rIns="91427" bIns="45714">
            <a:spAutoFit/>
          </a:bodyPr>
          <a:lstStyle/>
          <a:p>
            <a:pPr marL="171450" indent="-171450">
              <a:buClr>
                <a:schemeClr val="tx1">
                  <a:lumMod val="85000"/>
                  <a:lumOff val="15000"/>
                </a:schemeClr>
              </a:buClr>
              <a:buSzPct val="50000"/>
              <a:buFont typeface="Wingdings" pitchFamily="2" charset="2"/>
              <a:buChar char="p"/>
            </a:pPr>
            <a:r>
              <a:rPr lang="zh-CN" altLang="en-US" sz="1400" dirty="0">
                <a:solidFill>
                  <a:schemeClr val="tx1"/>
                </a:solidFill>
                <a:latin typeface="+mn-lt"/>
              </a:rPr>
              <a:t> 数据挖掘需要约束与目标，否则就是是徒劳的</a:t>
            </a:r>
          </a:p>
        </p:txBody>
      </p:sp>
      <p:sp>
        <p:nvSpPr>
          <p:cNvPr id="57" name="矩形 56"/>
          <p:cNvSpPr/>
          <p:nvPr/>
        </p:nvSpPr>
        <p:spPr>
          <a:xfrm>
            <a:off x="1547665" y="4159924"/>
            <a:ext cx="3384376" cy="523208"/>
          </a:xfrm>
          <a:prstGeom prst="rect">
            <a:avLst/>
          </a:prstGeom>
        </p:spPr>
        <p:txBody>
          <a:bodyPr wrap="square" lIns="91427" tIns="45714" rIns="91427" bIns="45714">
            <a:spAutoFit/>
          </a:bodyPr>
          <a:lstStyle/>
          <a:p>
            <a:pPr marL="171450" indent="-171450">
              <a:buClr>
                <a:schemeClr val="tx1">
                  <a:lumMod val="85000"/>
                  <a:lumOff val="15000"/>
                </a:schemeClr>
              </a:buClr>
              <a:buSzPct val="50000"/>
              <a:buFont typeface="Wingdings" pitchFamily="2" charset="2"/>
              <a:buChar char="p"/>
            </a:pPr>
            <a:r>
              <a:rPr lang="zh-CN" altLang="en-US" sz="1400" dirty="0">
                <a:solidFill>
                  <a:schemeClr val="tx1"/>
                </a:solidFill>
                <a:latin typeface="+mn-lt"/>
              </a:rPr>
              <a:t> 在模型建立中专家对于聚焦关键特征意义重大（</a:t>
            </a:r>
            <a:r>
              <a:rPr lang="en-US" altLang="zh-CN" sz="1400" dirty="0">
                <a:solidFill>
                  <a:schemeClr val="tx1"/>
                </a:solidFill>
                <a:latin typeface="+mn-lt"/>
              </a:rPr>
              <a:t>IBM</a:t>
            </a:r>
            <a:r>
              <a:rPr lang="zh-CN" altLang="en-US" sz="1400" dirty="0">
                <a:solidFill>
                  <a:schemeClr val="tx1"/>
                </a:solidFill>
                <a:latin typeface="+mn-lt"/>
              </a:rPr>
              <a:t>深蓝、</a:t>
            </a:r>
            <a:r>
              <a:rPr lang="en-US" altLang="zh-CN" sz="1400" dirty="0">
                <a:solidFill>
                  <a:schemeClr val="tx1"/>
                </a:solidFill>
                <a:latin typeface="+mn-lt"/>
              </a:rPr>
              <a:t> </a:t>
            </a:r>
            <a:r>
              <a:rPr lang="en-US" altLang="zh-CN" sz="1400" dirty="0" err="1">
                <a:solidFill>
                  <a:schemeClr val="tx1"/>
                </a:solidFill>
                <a:latin typeface="+mn-lt"/>
              </a:rPr>
              <a:t>AlphaGo</a:t>
            </a:r>
            <a:r>
              <a:rPr lang="en-US" altLang="zh-CN" sz="1400" dirty="0">
                <a:solidFill>
                  <a:schemeClr val="tx1"/>
                </a:solidFill>
                <a:latin typeface="+mn-lt"/>
              </a:rPr>
              <a:t> </a:t>
            </a:r>
            <a:r>
              <a:rPr lang="zh-CN" altLang="en-US" sz="1400" dirty="0">
                <a:solidFill>
                  <a:schemeClr val="tx1"/>
                </a:solidFill>
                <a:latin typeface="+mn-lt"/>
              </a:rPr>
              <a:t>）</a:t>
            </a:r>
          </a:p>
        </p:txBody>
      </p:sp>
      <p:sp>
        <p:nvSpPr>
          <p:cNvPr id="58" name="矩形 57"/>
          <p:cNvSpPr/>
          <p:nvPr/>
        </p:nvSpPr>
        <p:spPr>
          <a:xfrm>
            <a:off x="5076056" y="4159923"/>
            <a:ext cx="3456384" cy="523208"/>
          </a:xfrm>
          <a:prstGeom prst="rect">
            <a:avLst/>
          </a:prstGeom>
        </p:spPr>
        <p:txBody>
          <a:bodyPr wrap="square" lIns="91427" tIns="45714" rIns="91427" bIns="45714">
            <a:spAutoFit/>
          </a:bodyPr>
          <a:lstStyle/>
          <a:p>
            <a:pPr marL="171450" indent="-171450">
              <a:buClr>
                <a:schemeClr val="tx1">
                  <a:lumMod val="85000"/>
                  <a:lumOff val="15000"/>
                </a:schemeClr>
              </a:buClr>
              <a:buSzPct val="50000"/>
              <a:buFont typeface="Wingdings" pitchFamily="2" charset="2"/>
              <a:buChar char="p"/>
            </a:pPr>
            <a:r>
              <a:rPr lang="zh-CN" altLang="en-US" sz="1400" dirty="0">
                <a:solidFill>
                  <a:schemeClr val="tx1"/>
                </a:solidFill>
                <a:latin typeface="+mn-lt"/>
              </a:rPr>
              <a:t> 专家的作用可能随时间而减小， 但起始时意义非常重大</a:t>
            </a:r>
          </a:p>
        </p:txBody>
      </p:sp>
      <p:sp>
        <p:nvSpPr>
          <p:cNvPr id="59" name="矩形 58"/>
          <p:cNvSpPr/>
          <p:nvPr/>
        </p:nvSpPr>
        <p:spPr>
          <a:xfrm>
            <a:off x="1547664" y="5055144"/>
            <a:ext cx="3672408" cy="307764"/>
          </a:xfrm>
          <a:prstGeom prst="rect">
            <a:avLst/>
          </a:prstGeom>
        </p:spPr>
        <p:txBody>
          <a:bodyPr wrap="square" lIns="91427" tIns="45714" rIns="91427" bIns="45714">
            <a:spAutoFit/>
          </a:bodyPr>
          <a:lstStyle/>
          <a:p>
            <a:pPr marL="171450" indent="-171450">
              <a:buClr>
                <a:schemeClr val="tx1">
                  <a:lumMod val="85000"/>
                  <a:lumOff val="15000"/>
                </a:schemeClr>
              </a:buClr>
              <a:buSzPct val="50000"/>
              <a:buFont typeface="Wingdings" pitchFamily="2" charset="2"/>
              <a:buChar char="p"/>
            </a:pPr>
            <a:r>
              <a:rPr lang="zh-CN" altLang="en-US" sz="1400" dirty="0">
                <a:solidFill>
                  <a:schemeClr val="tx1"/>
                </a:solidFill>
                <a:latin typeface="+mn-lt"/>
              </a:rPr>
              <a:t> 大数据需要‘活’的数据（有反馈）</a:t>
            </a:r>
          </a:p>
        </p:txBody>
      </p:sp>
      <p:sp>
        <p:nvSpPr>
          <p:cNvPr id="60" name="矩形 59"/>
          <p:cNvSpPr/>
          <p:nvPr/>
        </p:nvSpPr>
        <p:spPr>
          <a:xfrm>
            <a:off x="5076055" y="5055145"/>
            <a:ext cx="3599331" cy="707874"/>
          </a:xfrm>
          <a:prstGeom prst="rect">
            <a:avLst/>
          </a:prstGeom>
        </p:spPr>
        <p:txBody>
          <a:bodyPr wrap="square" lIns="91427" tIns="45714" rIns="91427" bIns="45714">
            <a:spAutoFit/>
          </a:bodyPr>
          <a:lstStyle/>
          <a:p>
            <a:pPr marL="171450" lvl="1" indent="-171450">
              <a:buClr>
                <a:schemeClr val="tx1">
                  <a:lumMod val="85000"/>
                  <a:lumOff val="15000"/>
                </a:schemeClr>
              </a:buClr>
              <a:buSzPct val="50000"/>
              <a:buFont typeface="Wingdings" pitchFamily="2" charset="2"/>
              <a:buChar char="p"/>
            </a:pPr>
            <a:r>
              <a:rPr lang="zh-CN" altLang="en-US" sz="1400" dirty="0">
                <a:solidFill>
                  <a:schemeClr val="tx1"/>
                </a:solidFill>
                <a:latin typeface="+mn-lt"/>
              </a:rPr>
              <a:t> 模型需要通过终生学习（</a:t>
            </a:r>
            <a:r>
              <a:rPr lang="en-US" altLang="zh-CN" sz="1400" dirty="0">
                <a:solidFill>
                  <a:schemeClr val="tx1"/>
                </a:solidFill>
                <a:latin typeface="+mn-lt"/>
              </a:rPr>
              <a:t>Lifelong Machine Learning)</a:t>
            </a:r>
            <a:r>
              <a:rPr lang="zh-CN" altLang="en-US" sz="1400" dirty="0">
                <a:solidFill>
                  <a:schemeClr val="tx1"/>
                </a:solidFill>
                <a:latin typeface="+mn-lt"/>
              </a:rPr>
              <a:t>不断更新</a:t>
            </a:r>
          </a:p>
          <a:p>
            <a:pPr>
              <a:buClr>
                <a:schemeClr val="tx1">
                  <a:lumMod val="85000"/>
                  <a:lumOff val="15000"/>
                </a:schemeClr>
              </a:buClr>
              <a:buSzPct val="80000"/>
              <a:buFont typeface="Wingdings" pitchFamily="2" charset="2"/>
              <a:buChar char="p"/>
            </a:pPr>
            <a:endParaRPr lang="zh-CN" altLang="en-US" sz="1200" dirty="0">
              <a:solidFill>
                <a:schemeClr val="tx1"/>
              </a:solidFill>
            </a:endParaRPr>
          </a:p>
        </p:txBody>
      </p:sp>
      <p:sp>
        <p:nvSpPr>
          <p:cNvPr id="32"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defTabSz="685617">
              <a:defRPr/>
            </a:pPr>
            <a:r>
              <a:rPr lang="zh-CN" altLang="en-US" sz="3500" b="0" spc="-100" dirty="0">
                <a:latin typeface="黑体" panose="02010609060101010101" pitchFamily="49" charset="-122"/>
              </a:rPr>
              <a:t>大数据不能做什么？</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809600" y="2000417"/>
            <a:ext cx="5562600" cy="1018909"/>
            <a:chOff x="0" y="0"/>
            <a:chExt cx="3504" cy="856"/>
          </a:xfrm>
        </p:grpSpPr>
        <p:sp>
          <p:nvSpPr>
            <p:cNvPr id="31752" name="AutoShape 8"/>
            <p:cNvSpPr>
              <a:spLocks noChangeArrowheads="1"/>
            </p:cNvSpPr>
            <p:nvPr/>
          </p:nvSpPr>
          <p:spPr bwMode="auto">
            <a:xfrm>
              <a:off x="0" y="0"/>
              <a:ext cx="3504" cy="823"/>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sz="1200"/>
            </a:p>
          </p:txBody>
        </p:sp>
        <p:sp>
          <p:nvSpPr>
            <p:cNvPr id="31753" name="AutoShape 9"/>
            <p:cNvSpPr>
              <a:spLocks noChangeArrowheads="1"/>
            </p:cNvSpPr>
            <p:nvPr/>
          </p:nvSpPr>
          <p:spPr bwMode="auto">
            <a:xfrm>
              <a:off x="77" y="76"/>
              <a:ext cx="675" cy="673"/>
            </a:xfrm>
            <a:prstGeom prst="roundRect">
              <a:avLst>
                <a:gd name="adj" fmla="val 11921"/>
              </a:avLst>
            </a:prstGeom>
            <a:gradFill rotWithShape="1">
              <a:gsLst>
                <a:gs pos="0">
                  <a:srgbClr val="0066CC"/>
                </a:gs>
                <a:gs pos="100000">
                  <a:srgbClr val="0066CC">
                    <a:gamma/>
                    <a:shade val="69804"/>
                    <a:invGamma/>
                  </a:srgbClr>
                </a:gs>
              </a:gsLst>
              <a:lin ang="5400000" scaled="1"/>
            </a:gradFill>
            <a:ln w="38100">
              <a:solidFill>
                <a:schemeClr val="tx1"/>
              </a:solidFill>
              <a:round/>
              <a:headEnd/>
              <a:tailEnd/>
            </a:ln>
            <a:effectLst/>
          </p:spPr>
          <p:txBody>
            <a:bodyPr wrap="none" anchor="ctr"/>
            <a:lstStyle/>
            <a:p>
              <a:endParaRPr lang="zh-CN" altLang="en-US" sz="1200"/>
            </a:p>
          </p:txBody>
        </p:sp>
        <p:sp>
          <p:nvSpPr>
            <p:cNvPr id="31754" name="未知"/>
            <p:cNvSpPr>
              <a:spLocks/>
            </p:cNvSpPr>
            <p:nvPr/>
          </p:nvSpPr>
          <p:spPr bwMode="auto">
            <a:xfrm>
              <a:off x="119" y="119"/>
              <a:ext cx="337" cy="33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9525" cap="flat" cmpd="sng">
              <a:noFill/>
              <a:round/>
              <a:headEnd/>
              <a:tailEnd/>
            </a:ln>
            <a:effectLst/>
          </p:spPr>
          <p:txBody>
            <a:bodyPr/>
            <a:lstStyle/>
            <a:p>
              <a:endParaRPr lang="zh-CN" altLang="en-US" sz="1200"/>
            </a:p>
          </p:txBody>
        </p:sp>
        <p:sp>
          <p:nvSpPr>
            <p:cNvPr id="31755" name="Text Box 11"/>
            <p:cNvSpPr txBox="1">
              <a:spLocks noChangeArrowheads="1"/>
            </p:cNvSpPr>
            <p:nvPr/>
          </p:nvSpPr>
          <p:spPr bwMode="auto">
            <a:xfrm>
              <a:off x="178" y="247"/>
              <a:ext cx="456" cy="349"/>
            </a:xfrm>
            <a:prstGeom prst="rect">
              <a:avLst/>
            </a:prstGeom>
            <a:noFill/>
            <a:ln w="9525">
              <a:noFill/>
              <a:miter lim="800000"/>
              <a:headEnd/>
              <a:tailEnd/>
            </a:ln>
            <a:effectLst/>
          </p:spPr>
          <p:txBody>
            <a:bodyPr wrap="none">
              <a:spAutoFit/>
            </a:bodyPr>
            <a:lstStyle/>
            <a:p>
              <a:pPr algn="ctr">
                <a:buFontTx/>
                <a:buNone/>
              </a:pPr>
              <a:r>
                <a:rPr lang="zh-CN" altLang="en-US" sz="2099">
                  <a:solidFill>
                    <a:srgbClr val="FFFFFF"/>
                  </a:solidFill>
                  <a:effectLst>
                    <a:outerShdw blurRad="38100" dist="38100" dir="2700000" algn="tl">
                      <a:srgbClr val="C0C0C0"/>
                    </a:outerShdw>
                  </a:effectLst>
                  <a:latin typeface="Arial" charset="0"/>
                </a:rPr>
                <a:t>机遇</a:t>
              </a:r>
            </a:p>
          </p:txBody>
        </p:sp>
        <p:sp>
          <p:nvSpPr>
            <p:cNvPr id="31756" name="Text Box 12"/>
            <p:cNvSpPr txBox="1">
              <a:spLocks noChangeArrowheads="1"/>
            </p:cNvSpPr>
            <p:nvPr/>
          </p:nvSpPr>
          <p:spPr bwMode="auto">
            <a:xfrm>
              <a:off x="844" y="127"/>
              <a:ext cx="2576" cy="729"/>
            </a:xfrm>
            <a:prstGeom prst="rect">
              <a:avLst/>
            </a:prstGeom>
            <a:noFill/>
            <a:ln w="9525">
              <a:noFill/>
              <a:miter lim="800000"/>
              <a:headEnd/>
              <a:tailEnd/>
            </a:ln>
            <a:effectLst/>
          </p:spPr>
          <p:txBody>
            <a:bodyPr>
              <a:spAutoFit/>
            </a:bodyPr>
            <a:lstStyle/>
            <a:p>
              <a:pPr marL="285750" indent="-285750">
                <a:lnSpc>
                  <a:spcPct val="120000"/>
                </a:lnSpc>
                <a:buClr>
                  <a:schemeClr val="bg1">
                    <a:lumMod val="50000"/>
                  </a:schemeClr>
                </a:buClr>
                <a:buSzPct val="60000"/>
                <a:buFont typeface="Wingdings" panose="05000000000000000000" pitchFamily="2" charset="2"/>
                <a:buChar char="l"/>
              </a:pPr>
              <a:r>
                <a:rPr lang="zh-CN" altLang="en-US" sz="1400" b="1" dirty="0">
                  <a:latin typeface="+mn-lt"/>
                </a:rPr>
                <a:t>大数据技术促进国家和社会发展</a:t>
              </a:r>
            </a:p>
            <a:p>
              <a:pPr marL="285750" indent="-285750">
                <a:lnSpc>
                  <a:spcPct val="120000"/>
                </a:lnSpc>
                <a:buClr>
                  <a:schemeClr val="bg1">
                    <a:lumMod val="50000"/>
                  </a:schemeClr>
                </a:buClr>
                <a:buSzPct val="60000"/>
                <a:buFont typeface="Wingdings" panose="05000000000000000000" pitchFamily="2" charset="2"/>
                <a:buChar char="l"/>
              </a:pPr>
              <a:r>
                <a:rPr lang="zh-CN" altLang="en-US" sz="1400" b="1" dirty="0">
                  <a:latin typeface="+mn-lt"/>
                </a:rPr>
                <a:t>大数据蓝海成为企业竞争的新焦点</a:t>
              </a:r>
            </a:p>
            <a:p>
              <a:pPr marL="285750" indent="-285750">
                <a:lnSpc>
                  <a:spcPct val="120000"/>
                </a:lnSpc>
                <a:buClr>
                  <a:schemeClr val="bg1">
                    <a:lumMod val="50000"/>
                  </a:schemeClr>
                </a:buClr>
                <a:buSzPct val="60000"/>
                <a:buFont typeface="Wingdings" panose="05000000000000000000" pitchFamily="2" charset="2"/>
                <a:buChar char="l"/>
              </a:pPr>
              <a:r>
                <a:rPr lang="zh-CN" altLang="en-US" sz="1400" b="1" dirty="0">
                  <a:latin typeface="+mn-lt"/>
                </a:rPr>
                <a:t>大数据时代呼唤创新型人才</a:t>
              </a:r>
              <a:endParaRPr lang="zh-CN" altLang="en-US" sz="1400" dirty="0">
                <a:latin typeface="+mn-lt"/>
              </a:endParaRPr>
            </a:p>
          </p:txBody>
        </p:sp>
      </p:grpSp>
      <p:grpSp>
        <p:nvGrpSpPr>
          <p:cNvPr id="3" name="Group 13"/>
          <p:cNvGrpSpPr>
            <a:grpSpLocks/>
          </p:cNvGrpSpPr>
          <p:nvPr/>
        </p:nvGrpSpPr>
        <p:grpSpPr bwMode="auto">
          <a:xfrm>
            <a:off x="809600" y="3907247"/>
            <a:ext cx="5562600" cy="979630"/>
            <a:chOff x="0" y="0"/>
            <a:chExt cx="3504" cy="823"/>
          </a:xfrm>
        </p:grpSpPr>
        <p:sp>
          <p:nvSpPr>
            <p:cNvPr id="31758" name="AutoShape 14"/>
            <p:cNvSpPr>
              <a:spLocks noChangeArrowheads="1"/>
            </p:cNvSpPr>
            <p:nvPr/>
          </p:nvSpPr>
          <p:spPr bwMode="auto">
            <a:xfrm>
              <a:off x="0" y="0"/>
              <a:ext cx="3504" cy="823"/>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sz="1200"/>
            </a:p>
          </p:txBody>
        </p:sp>
        <p:sp>
          <p:nvSpPr>
            <p:cNvPr id="31759" name="AutoShape 15"/>
            <p:cNvSpPr>
              <a:spLocks noChangeArrowheads="1"/>
            </p:cNvSpPr>
            <p:nvPr/>
          </p:nvSpPr>
          <p:spPr bwMode="auto">
            <a:xfrm>
              <a:off x="77" y="76"/>
              <a:ext cx="675" cy="673"/>
            </a:xfrm>
            <a:prstGeom prst="roundRect">
              <a:avLst>
                <a:gd name="adj" fmla="val 11921"/>
              </a:avLst>
            </a:prstGeom>
            <a:gradFill rotWithShape="1">
              <a:gsLst>
                <a:gs pos="0">
                  <a:srgbClr val="009999"/>
                </a:gs>
                <a:gs pos="100000">
                  <a:srgbClr val="009999">
                    <a:gamma/>
                    <a:shade val="69804"/>
                    <a:invGamma/>
                  </a:srgbClr>
                </a:gs>
              </a:gsLst>
              <a:lin ang="5400000" scaled="1"/>
            </a:gradFill>
            <a:ln w="38100">
              <a:solidFill>
                <a:schemeClr val="tx1"/>
              </a:solidFill>
              <a:round/>
              <a:headEnd/>
              <a:tailEnd/>
            </a:ln>
            <a:effectLst/>
          </p:spPr>
          <p:txBody>
            <a:bodyPr wrap="none" anchor="ctr"/>
            <a:lstStyle/>
            <a:p>
              <a:endParaRPr lang="zh-CN" altLang="en-US" sz="1200"/>
            </a:p>
          </p:txBody>
        </p:sp>
        <p:sp>
          <p:nvSpPr>
            <p:cNvPr id="31760" name="未知"/>
            <p:cNvSpPr>
              <a:spLocks/>
            </p:cNvSpPr>
            <p:nvPr/>
          </p:nvSpPr>
          <p:spPr bwMode="auto">
            <a:xfrm>
              <a:off x="119" y="119"/>
              <a:ext cx="337" cy="33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9999">
                    <a:gamma/>
                    <a:tint val="42353"/>
                    <a:invGamma/>
                  </a:srgbClr>
                </a:gs>
                <a:gs pos="100000">
                  <a:srgbClr val="009999">
                    <a:alpha val="0"/>
                  </a:srgbClr>
                </a:gs>
              </a:gsLst>
              <a:lin ang="2700000" scaled="1"/>
            </a:gradFill>
            <a:ln w="9525" cap="flat" cmpd="sng">
              <a:noFill/>
              <a:round/>
              <a:headEnd/>
              <a:tailEnd/>
            </a:ln>
            <a:effectLst/>
          </p:spPr>
          <p:txBody>
            <a:bodyPr/>
            <a:lstStyle/>
            <a:p>
              <a:endParaRPr lang="zh-CN" altLang="en-US" sz="1200"/>
            </a:p>
          </p:txBody>
        </p:sp>
        <p:sp>
          <p:nvSpPr>
            <p:cNvPr id="31761" name="Text Box 17"/>
            <p:cNvSpPr txBox="1">
              <a:spLocks noChangeArrowheads="1"/>
            </p:cNvSpPr>
            <p:nvPr/>
          </p:nvSpPr>
          <p:spPr bwMode="auto">
            <a:xfrm>
              <a:off x="179" y="248"/>
              <a:ext cx="456" cy="349"/>
            </a:xfrm>
            <a:prstGeom prst="rect">
              <a:avLst/>
            </a:prstGeom>
            <a:noFill/>
            <a:ln w="9525">
              <a:noFill/>
              <a:miter lim="800000"/>
              <a:headEnd/>
              <a:tailEnd/>
            </a:ln>
            <a:effectLst/>
          </p:spPr>
          <p:txBody>
            <a:bodyPr wrap="none">
              <a:spAutoFit/>
            </a:bodyPr>
            <a:lstStyle/>
            <a:p>
              <a:pPr algn="ctr">
                <a:buFontTx/>
                <a:buNone/>
              </a:pPr>
              <a:r>
                <a:rPr lang="zh-CN" altLang="en-US" sz="2099">
                  <a:solidFill>
                    <a:srgbClr val="FFFFFF"/>
                  </a:solidFill>
                  <a:effectLst>
                    <a:outerShdw blurRad="38100" dist="38100" dir="2700000" algn="tl">
                      <a:srgbClr val="C0C0C0"/>
                    </a:outerShdw>
                  </a:effectLst>
                  <a:latin typeface="Arial" charset="0"/>
                </a:rPr>
                <a:t>挑战</a:t>
              </a:r>
            </a:p>
          </p:txBody>
        </p:sp>
        <p:sp>
          <p:nvSpPr>
            <p:cNvPr id="31762" name="Text Box 18"/>
            <p:cNvSpPr txBox="1">
              <a:spLocks noChangeArrowheads="1"/>
            </p:cNvSpPr>
            <p:nvPr/>
          </p:nvSpPr>
          <p:spPr bwMode="auto">
            <a:xfrm>
              <a:off x="844" y="112"/>
              <a:ext cx="2576" cy="512"/>
            </a:xfrm>
            <a:prstGeom prst="rect">
              <a:avLst/>
            </a:prstGeom>
            <a:noFill/>
            <a:ln w="9525">
              <a:noFill/>
              <a:miter lim="800000"/>
              <a:headEnd/>
              <a:tailEnd/>
            </a:ln>
            <a:effectLst/>
          </p:spPr>
          <p:txBody>
            <a:bodyPr>
              <a:spAutoFit/>
            </a:bodyPr>
            <a:lstStyle/>
            <a:p>
              <a:pPr marL="285750" indent="-285750">
                <a:lnSpc>
                  <a:spcPct val="120000"/>
                </a:lnSpc>
                <a:buClr>
                  <a:schemeClr val="bg1">
                    <a:lumMod val="50000"/>
                  </a:schemeClr>
                </a:buClr>
                <a:buSzPct val="60000"/>
                <a:buFont typeface="Wingdings" panose="05000000000000000000" pitchFamily="2" charset="2"/>
                <a:buChar char="l"/>
              </a:pPr>
              <a:r>
                <a:rPr lang="zh-CN" altLang="en-US" sz="1400" b="1" dirty="0">
                  <a:latin typeface="+mn-lt"/>
                </a:rPr>
                <a:t>大数据技术的运用仍有困难</a:t>
              </a:r>
            </a:p>
            <a:p>
              <a:pPr marL="285750" indent="-285750">
                <a:lnSpc>
                  <a:spcPct val="120000"/>
                </a:lnSpc>
                <a:buClr>
                  <a:schemeClr val="bg1">
                    <a:lumMod val="50000"/>
                  </a:schemeClr>
                </a:buClr>
                <a:buSzPct val="60000"/>
                <a:buFont typeface="Wingdings" panose="05000000000000000000" pitchFamily="2" charset="2"/>
                <a:buChar char="l"/>
              </a:pPr>
              <a:r>
                <a:rPr lang="zh-CN" altLang="en-US" sz="1400" b="1" dirty="0">
                  <a:latin typeface="+mn-lt"/>
                </a:rPr>
                <a:t>大数据给信息安全带来新挑战</a:t>
              </a:r>
            </a:p>
          </p:txBody>
        </p:sp>
      </p:grpSp>
      <p:pic>
        <p:nvPicPr>
          <p:cNvPr id="31770" name="Picture 26"/>
          <p:cNvPicPr>
            <a:picLocks noChangeAspect="1" noChangeArrowheads="1"/>
          </p:cNvPicPr>
          <p:nvPr/>
        </p:nvPicPr>
        <p:blipFill>
          <a:blip r:embed="rId2" cstate="print"/>
          <a:srcRect/>
          <a:stretch>
            <a:fillRect/>
          </a:stretch>
        </p:blipFill>
        <p:spPr bwMode="auto">
          <a:xfrm>
            <a:off x="6677686" y="3890581"/>
            <a:ext cx="1872957" cy="1158177"/>
          </a:xfrm>
          <a:prstGeom prst="rect">
            <a:avLst/>
          </a:prstGeom>
          <a:noFill/>
          <a:ln w="9525" algn="ctr">
            <a:noFill/>
            <a:miter lim="800000"/>
            <a:headEnd/>
            <a:tailEnd/>
          </a:ln>
          <a:effectLst/>
        </p:spPr>
      </p:pic>
      <p:pic>
        <p:nvPicPr>
          <p:cNvPr id="31771" name="Picture 27"/>
          <p:cNvPicPr>
            <a:picLocks noChangeAspect="1" noChangeArrowheads="1"/>
          </p:cNvPicPr>
          <p:nvPr/>
        </p:nvPicPr>
        <p:blipFill>
          <a:blip r:embed="rId3" cstate="print"/>
          <a:srcRect/>
          <a:stretch>
            <a:fillRect/>
          </a:stretch>
        </p:blipFill>
        <p:spPr bwMode="auto">
          <a:xfrm>
            <a:off x="6607543" y="2055172"/>
            <a:ext cx="1871663" cy="1014148"/>
          </a:xfrm>
          <a:prstGeom prst="rect">
            <a:avLst/>
          </a:prstGeom>
          <a:noFill/>
          <a:ln w="9525" algn="ctr">
            <a:noFill/>
            <a:miter lim="800000"/>
            <a:headEnd/>
            <a:tailEnd/>
          </a:ln>
          <a:effectLst/>
        </p:spPr>
      </p:pic>
      <p:sp>
        <p:nvSpPr>
          <p:cNvPr id="17"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r>
              <a:rPr lang="zh-CN" altLang="en-US" sz="3500" b="0" spc="-100" dirty="0">
                <a:latin typeface="黑体" panose="02010609060101010101" pitchFamily="49" charset="-122"/>
              </a:rPr>
              <a:t>大数据时代的机遇和挑战</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0" name="Picture 20" descr="l"/>
          <p:cNvPicPr>
            <a:picLocks noChangeAspect="1" noChangeArrowheads="1"/>
          </p:cNvPicPr>
          <p:nvPr/>
        </p:nvPicPr>
        <p:blipFill>
          <a:blip r:embed="rId3" cstate="print"/>
          <a:srcRect/>
          <a:stretch>
            <a:fillRect/>
          </a:stretch>
        </p:blipFill>
        <p:spPr bwMode="auto">
          <a:xfrm>
            <a:off x="5580112" y="3140750"/>
            <a:ext cx="2988332" cy="2592506"/>
          </a:xfrm>
          <a:prstGeom prst="rect">
            <a:avLst/>
          </a:prstGeom>
          <a:noFill/>
        </p:spPr>
      </p:pic>
      <p:sp>
        <p:nvSpPr>
          <p:cNvPr id="71698" name="Rectangle 18"/>
          <p:cNvSpPr>
            <a:spLocks noChangeArrowheads="1"/>
          </p:cNvSpPr>
          <p:nvPr/>
        </p:nvSpPr>
        <p:spPr bwMode="auto">
          <a:xfrm>
            <a:off x="719572" y="1927034"/>
            <a:ext cx="7399804" cy="1061829"/>
          </a:xfrm>
          <a:prstGeom prst="rect">
            <a:avLst/>
          </a:prstGeom>
          <a:noFill/>
          <a:ln w="9525" algn="ctr">
            <a:noFill/>
            <a:miter lim="800000"/>
            <a:headEnd/>
            <a:tailEnd/>
          </a:ln>
          <a:effectLst/>
        </p:spPr>
        <p:txBody>
          <a:bodyPr wrap="square">
            <a:spAutoFit/>
          </a:bodyPr>
          <a:lstStyle/>
          <a:p>
            <a:pPr>
              <a:lnSpc>
                <a:spcPct val="150000"/>
              </a:lnSpc>
            </a:pPr>
            <a:r>
              <a:rPr lang="zh-CN" altLang="en-US" sz="1400" dirty="0">
                <a:latin typeface="+mn-lt"/>
              </a:rPr>
              <a:t>         大数据所能带来的巨大商业价值，被认为将引领一场足以与</a:t>
            </a:r>
            <a:r>
              <a:rPr lang="en-US" altLang="zh-CN" sz="1400" dirty="0">
                <a:latin typeface="+mn-lt"/>
              </a:rPr>
              <a:t>20</a:t>
            </a:r>
            <a:r>
              <a:rPr lang="zh-CN" altLang="en-US" sz="1400" dirty="0">
                <a:latin typeface="+mn-lt"/>
              </a:rPr>
              <a:t>世纪计算机革命匹敌的巨大变革。大数据正在对每个领域都造成影响，包括商业、经济等领域。大数据正在促生新的蓝海，催生新的经济增长点，正在成为企业竞争的新焦点。</a:t>
            </a:r>
          </a:p>
        </p:txBody>
      </p:sp>
      <p:sp>
        <p:nvSpPr>
          <p:cNvPr id="71699" name="Rectangle 19"/>
          <p:cNvSpPr>
            <a:spLocks noChangeArrowheads="1"/>
          </p:cNvSpPr>
          <p:nvPr/>
        </p:nvSpPr>
        <p:spPr bwMode="auto">
          <a:xfrm>
            <a:off x="720315" y="3098728"/>
            <a:ext cx="4895801" cy="2677656"/>
          </a:xfrm>
          <a:prstGeom prst="rect">
            <a:avLst/>
          </a:prstGeom>
          <a:noFill/>
          <a:ln w="9525" algn="ctr">
            <a:noFill/>
            <a:miter lim="800000"/>
            <a:headEnd/>
            <a:tailEnd/>
          </a:ln>
          <a:effectLst/>
        </p:spPr>
        <p:txBody>
          <a:bodyPr wrap="square">
            <a:spAutoFit/>
          </a:bodyPr>
          <a:lstStyle/>
          <a:p>
            <a:pPr>
              <a:lnSpc>
                <a:spcPct val="150000"/>
              </a:lnSpc>
            </a:pPr>
            <a:r>
              <a:rPr lang="zh-CN" altLang="en-US" sz="1200" dirty="0"/>
              <a:t>         </a:t>
            </a:r>
            <a:r>
              <a:rPr lang="zh-CN" altLang="en-US" sz="1400" dirty="0">
                <a:latin typeface="+mn-lt"/>
              </a:rPr>
              <a:t>在今天的大数据时代，商业的生态环境在不经意间发生了巨大的变化：网民和消费者的界限正在变得模糊，无处不在的智能终端，随时在线的网络传输，互动频繁的社交网络让以往只是网页浏览者的网民的面孔从模糊变得清晰，对于企业来说，他们第一次有机会进行大规模的精准化的消费者行为研究：</a:t>
            </a:r>
            <a:r>
              <a:rPr lang="zh-CN" altLang="en-US" sz="1400" b="1" dirty="0">
                <a:solidFill>
                  <a:schemeClr val="tx1"/>
                </a:solidFill>
                <a:latin typeface="+mn-lt"/>
              </a:rPr>
              <a:t>主动地拥抱这种变化，从战略到战术层而开始自我的蜕变和进化将会让他们更加适应这个新的时代，大数据蓝海成为未来竞争的制高点。</a:t>
            </a:r>
          </a:p>
        </p:txBody>
      </p:sp>
      <p:sp>
        <p:nvSpPr>
          <p:cNvPr id="71703" name="Line 16"/>
          <p:cNvSpPr>
            <a:spLocks noChangeShapeType="1"/>
          </p:cNvSpPr>
          <p:nvPr/>
        </p:nvSpPr>
        <p:spPr bwMode="auto">
          <a:xfrm>
            <a:off x="791579" y="2988861"/>
            <a:ext cx="7776865" cy="1"/>
          </a:xfrm>
          <a:prstGeom prst="line">
            <a:avLst/>
          </a:prstGeom>
          <a:noFill/>
          <a:ln w="9525">
            <a:solidFill>
              <a:schemeClr val="hlink"/>
            </a:solidFill>
            <a:prstDash val="dash"/>
            <a:round/>
            <a:headEnd/>
            <a:tailEnd/>
          </a:ln>
        </p:spPr>
        <p:txBody>
          <a:bodyPr lIns="0" tIns="0" rIns="0" bIns="0"/>
          <a:lstStyle/>
          <a:p>
            <a:endParaRPr lang="zh-CN" altLang="en-US" sz="1200"/>
          </a:p>
        </p:txBody>
      </p:sp>
      <p:sp>
        <p:nvSpPr>
          <p:cNvPr id="71697" name="Text Box 17"/>
          <p:cNvSpPr txBox="1">
            <a:spLocks noChangeArrowheads="1"/>
          </p:cNvSpPr>
          <p:nvPr/>
        </p:nvSpPr>
        <p:spPr bwMode="auto">
          <a:xfrm>
            <a:off x="791579" y="1480161"/>
            <a:ext cx="4076757" cy="338554"/>
          </a:xfrm>
          <a:prstGeom prst="rect">
            <a:avLst/>
          </a:prstGeom>
          <a:noFill/>
          <a:ln w="9525" algn="ctr">
            <a:noFill/>
            <a:miter lim="800000"/>
            <a:headEnd/>
            <a:tailEnd/>
          </a:ln>
          <a:effectLst/>
        </p:spPr>
        <p:txBody>
          <a:bodyPr wrap="none">
            <a:spAutoFit/>
          </a:bodyPr>
          <a:lstStyle/>
          <a:p>
            <a:r>
              <a:rPr lang="zh-CN" altLang="en-US" b="1" dirty="0">
                <a:solidFill>
                  <a:schemeClr val="tx1"/>
                </a:solidFill>
                <a:latin typeface="+mn-lt"/>
              </a:rPr>
              <a:t>机遇</a:t>
            </a:r>
            <a:r>
              <a:rPr lang="en-US" altLang="zh-CN" b="1" dirty="0">
                <a:solidFill>
                  <a:schemeClr val="tx1"/>
                </a:solidFill>
                <a:latin typeface="+mn-lt"/>
              </a:rPr>
              <a:t>——</a:t>
            </a:r>
            <a:r>
              <a:rPr lang="zh-CN" altLang="en-US" b="1" dirty="0">
                <a:solidFill>
                  <a:schemeClr val="tx1"/>
                </a:solidFill>
                <a:latin typeface="+mn-lt"/>
              </a:rPr>
              <a:t>大数据蓝海成为企业竞争的新焦点</a:t>
            </a:r>
          </a:p>
        </p:txBody>
      </p:sp>
      <p:sp>
        <p:nvSpPr>
          <p:cNvPr id="8"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r>
              <a:rPr lang="zh-CN" altLang="en-US" sz="3500" b="0" spc="-100" dirty="0">
                <a:latin typeface="黑体" panose="02010609060101010101" pitchFamily="49" charset="-122"/>
              </a:rPr>
              <a:t>大数据时代的机遇</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p:cNvSpPr>
            <a:spLocks noChangeArrowheads="1"/>
          </p:cNvSpPr>
          <p:nvPr/>
        </p:nvSpPr>
        <p:spPr bwMode="gray">
          <a:xfrm>
            <a:off x="923780" y="1601174"/>
            <a:ext cx="7339139" cy="485649"/>
          </a:xfrm>
          <a:prstGeom prst="rect">
            <a:avLst/>
          </a:prstGeom>
          <a:noFill/>
          <a:ln w="12700" cap="flat" cmpd="sng" algn="ctr">
            <a:solidFill>
              <a:srgbClr val="4F81BD"/>
            </a:solidFill>
            <a:prstDash val="dash"/>
          </a:ln>
          <a:effectLst/>
        </p:spPr>
        <p:txBody>
          <a:bodyPr anchor="ctr"/>
          <a:lstStyle/>
          <a:p>
            <a:pPr marL="0" lvl="1" algn="ctr" defTabSz="685617" fontAlgn="auto">
              <a:spcBef>
                <a:spcPts val="0"/>
              </a:spcBef>
              <a:spcAft>
                <a:spcPts val="0"/>
              </a:spcAft>
              <a:defRPr/>
            </a:pPr>
            <a:r>
              <a:rPr kumimoji="1" lang="zh-CN" altLang="en-US" sz="1800" b="1" kern="0" dirty="0">
                <a:solidFill>
                  <a:prstClr val="black"/>
                </a:solidFill>
                <a:latin typeface="+mn-lt"/>
              </a:rPr>
              <a:t>两种数据源、六大通用数据类型，时空数据是可能成为其他数据的桥梁。</a:t>
            </a:r>
          </a:p>
        </p:txBody>
      </p:sp>
      <p:grpSp>
        <p:nvGrpSpPr>
          <p:cNvPr id="2" name="Group 104"/>
          <p:cNvGrpSpPr/>
          <p:nvPr/>
        </p:nvGrpSpPr>
        <p:grpSpPr>
          <a:xfrm>
            <a:off x="2195736" y="2192300"/>
            <a:ext cx="4043892" cy="1133831"/>
            <a:chOff x="1395781" y="-1"/>
            <a:chExt cx="6954301" cy="2519283"/>
          </a:xfrm>
        </p:grpSpPr>
        <p:sp>
          <p:nvSpPr>
            <p:cNvPr id="11" name="Shape 101"/>
            <p:cNvSpPr/>
            <p:nvPr/>
          </p:nvSpPr>
          <p:spPr>
            <a:xfrm>
              <a:off x="1395781" y="-1"/>
              <a:ext cx="2523641" cy="2500770"/>
            </a:xfrm>
            <a:prstGeom prst="pentagon">
              <a:avLst/>
            </a:prstGeom>
            <a:blipFill rotWithShape="1">
              <a:blip r:embed="rId3" cstate="print"/>
              <a:srcRect/>
              <a:tile tx="0" ty="0" sx="100000" sy="100000" flip="none" algn="tl"/>
            </a:blip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38090" tIns="38090" rIns="38090" bIns="38090" numCol="1" anchor="ctr">
              <a:noAutofit/>
            </a:bodyPr>
            <a:lstStyle>
              <a:lvl1pPr>
                <a:defRPr sz="4600" b="1">
                  <a:solidFill>
                    <a:srgbClr val="FFFFFF"/>
                  </a:solidFill>
                  <a:effectLst>
                    <a:outerShdw blurRad="38100" dist="12700" dir="5400000" rotWithShape="0">
                      <a:srgbClr val="000000">
                        <a:alpha val="80000"/>
                      </a:srgbClr>
                    </a:outerShdw>
                  </a:effectLst>
                  <a:latin typeface="+mn-lt"/>
                  <a:ea typeface="+mn-ea"/>
                  <a:cs typeface="+mn-cs"/>
                  <a:sym typeface="Helvetica Neue"/>
                </a:defRPr>
              </a:lvl1pPr>
            </a:lstStyle>
            <a:p>
              <a:pPr algn="ctr">
                <a:defRPr sz="1800" b="0">
                  <a:solidFill>
                    <a:srgbClr val="000000"/>
                  </a:solidFill>
                  <a:effectLst/>
                </a:defRPr>
              </a:pPr>
              <a:r>
                <a:rPr lang="en-US" sz="2200" b="0" dirty="0">
                  <a:solidFill>
                    <a:srgbClr val="000000"/>
                  </a:solidFill>
                  <a:effectLst/>
                </a:rPr>
                <a:t> </a:t>
              </a:r>
              <a:r>
                <a:rPr sz="2200" b="0" dirty="0">
                  <a:solidFill>
                    <a:srgbClr val="000000"/>
                  </a:solidFill>
                  <a:effectLst/>
                </a:rPr>
                <a:t>BSS</a:t>
              </a:r>
            </a:p>
          </p:txBody>
        </p:sp>
        <p:sp>
          <p:nvSpPr>
            <p:cNvPr id="12" name="Shape 102"/>
            <p:cNvSpPr/>
            <p:nvPr/>
          </p:nvSpPr>
          <p:spPr>
            <a:xfrm>
              <a:off x="5720618" y="18513"/>
              <a:ext cx="2629464" cy="2500769"/>
            </a:xfrm>
            <a:prstGeom prst="pentagon">
              <a:avLst/>
            </a:prstGeom>
            <a:blipFill rotWithShape="1">
              <a:blip r:embed="rId4" cstate="print"/>
              <a:srcRect/>
              <a:tile tx="0" ty="0" sx="100000" sy="100000" flip="none" algn="tl"/>
            </a:blip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38090" tIns="38090" rIns="38090" bIns="38090" numCol="1" anchor="ctr">
              <a:noAutofit/>
            </a:bodyPr>
            <a:lstStyle>
              <a:lvl1pPr>
                <a:defRPr sz="4600" b="1">
                  <a:solidFill>
                    <a:srgbClr val="FFFFFF"/>
                  </a:solidFill>
                  <a:effectLst>
                    <a:outerShdw blurRad="38100" dist="12700" dir="5400000" rotWithShape="0">
                      <a:srgbClr val="000000">
                        <a:alpha val="80000"/>
                      </a:srgbClr>
                    </a:outerShdw>
                  </a:effectLst>
                  <a:latin typeface="+mn-lt"/>
                  <a:ea typeface="+mn-ea"/>
                  <a:cs typeface="+mn-cs"/>
                  <a:sym typeface="Helvetica Neue"/>
                </a:defRPr>
              </a:lvl1pPr>
            </a:lstStyle>
            <a:p>
              <a:pPr algn="ctr">
                <a:defRPr sz="1800" b="0">
                  <a:solidFill>
                    <a:srgbClr val="000000"/>
                  </a:solidFill>
                  <a:effectLst/>
                </a:defRPr>
              </a:pPr>
              <a:r>
                <a:rPr lang="en-US" sz="2200" b="0" dirty="0">
                  <a:solidFill>
                    <a:srgbClr val="000000"/>
                  </a:solidFill>
                  <a:effectLst/>
                </a:rPr>
                <a:t> </a:t>
              </a:r>
              <a:r>
                <a:rPr sz="2200" b="0" dirty="0">
                  <a:solidFill>
                    <a:srgbClr val="000000"/>
                  </a:solidFill>
                  <a:effectLst/>
                </a:rPr>
                <a:t>OSS</a:t>
              </a:r>
            </a:p>
          </p:txBody>
        </p:sp>
        <p:sp>
          <p:nvSpPr>
            <p:cNvPr id="13" name="Shape 103"/>
            <p:cNvSpPr/>
            <p:nvPr/>
          </p:nvSpPr>
          <p:spPr>
            <a:xfrm>
              <a:off x="4232188" y="11275"/>
              <a:ext cx="876594" cy="2478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8090" tIns="38090" rIns="38090" bIns="38090" numCol="1" anchor="ctr">
              <a:spAutoFit/>
            </a:bodyPr>
            <a:lstStyle>
              <a:lvl1pPr>
                <a:defRPr sz="9000" b="1">
                  <a:latin typeface="+mn-lt"/>
                  <a:ea typeface="+mn-ea"/>
                  <a:cs typeface="+mn-cs"/>
                  <a:sym typeface="Helvetica Neue"/>
                </a:defRPr>
              </a:lvl1pPr>
            </a:lstStyle>
            <a:p>
              <a:pPr lvl="0">
                <a:buNone/>
                <a:defRPr sz="1800" b="0">
                  <a:solidFill>
                    <a:srgbClr val="000000"/>
                  </a:solidFill>
                  <a:effectLst/>
                </a:defRPr>
              </a:pPr>
              <a:r>
                <a:rPr sz="6748" dirty="0">
                  <a:solidFill>
                    <a:srgbClr val="EBEBEB"/>
                  </a:solidFill>
                  <a:effectLst>
                    <a:outerShdw blurRad="50800" dist="25400" dir="5400000" rotWithShape="0">
                      <a:srgbClr val="000000"/>
                    </a:outerShdw>
                  </a:effectLst>
                </a:rPr>
                <a:t>+</a:t>
              </a:r>
            </a:p>
          </p:txBody>
        </p:sp>
      </p:grpSp>
      <p:sp>
        <p:nvSpPr>
          <p:cNvPr id="14" name="Shape 70"/>
          <p:cNvSpPr/>
          <p:nvPr/>
        </p:nvSpPr>
        <p:spPr>
          <a:xfrm>
            <a:off x="1418564" y="2678250"/>
            <a:ext cx="748559" cy="399961"/>
          </a:xfrm>
          <a:prstGeom prst="rect">
            <a:avLst/>
          </a:prstGeom>
          <a:ln w="12700">
            <a:miter lim="400000"/>
          </a:ln>
          <a:extLst>
            <a:ext uri="{C572A759-6A51-4108-AA02-DFA0A04FC94B}">
              <ma14:wrappingTextBoxFlag xmlns:ma14="http://schemas.microsoft.com/office/mac/drawingml/2011/main" val="1"/>
            </a:ext>
          </a:extLst>
        </p:spPr>
        <p:txBody>
          <a:bodyPr wrap="square" lIns="38090" tIns="38090" rIns="38090" bIns="38090" anchor="ctr">
            <a:spAutoFit/>
          </a:bodyPr>
          <a:lstStyle>
            <a:lvl1pPr>
              <a:defRPr sz="4200">
                <a:solidFill>
                  <a:srgbClr val="FFFFFF"/>
                </a:solidFill>
              </a:defRPr>
            </a:lvl1pPr>
          </a:lstStyle>
          <a:p>
            <a:pPr lvl="0">
              <a:buNone/>
              <a:defRPr sz="1800">
                <a:solidFill>
                  <a:srgbClr val="000000"/>
                </a:solidFill>
                <a:effectLst/>
              </a:defRPr>
            </a:pPr>
            <a:r>
              <a:rPr lang="en-US" altLang="zh-CN" sz="2099" dirty="0">
                <a:solidFill>
                  <a:schemeClr val="tx1"/>
                </a:solidFill>
                <a:latin typeface="+mn-lt"/>
              </a:rPr>
              <a:t>~3%</a:t>
            </a:r>
            <a:endParaRPr sz="2099" dirty="0">
              <a:solidFill>
                <a:schemeClr val="tx1"/>
              </a:solidFill>
              <a:latin typeface="+mn-lt"/>
            </a:endParaRPr>
          </a:p>
        </p:txBody>
      </p:sp>
      <p:sp>
        <p:nvSpPr>
          <p:cNvPr id="15" name="Shape 70"/>
          <p:cNvSpPr/>
          <p:nvPr/>
        </p:nvSpPr>
        <p:spPr>
          <a:xfrm>
            <a:off x="6277839" y="2678250"/>
            <a:ext cx="787105" cy="399961"/>
          </a:xfrm>
          <a:prstGeom prst="rect">
            <a:avLst/>
          </a:prstGeom>
          <a:ln w="12700">
            <a:miter lim="400000"/>
          </a:ln>
          <a:extLst>
            <a:ext uri="{C572A759-6A51-4108-AA02-DFA0A04FC94B}">
              <ma14:wrappingTextBoxFlag xmlns:ma14="http://schemas.microsoft.com/office/mac/drawingml/2011/main" val="1"/>
            </a:ext>
          </a:extLst>
        </p:spPr>
        <p:txBody>
          <a:bodyPr wrap="square" lIns="38090" tIns="38090" rIns="38090" bIns="38090" anchor="ctr">
            <a:spAutoFit/>
          </a:bodyPr>
          <a:lstStyle>
            <a:lvl1pPr>
              <a:defRPr sz="4200">
                <a:solidFill>
                  <a:srgbClr val="FFFFFF"/>
                </a:solidFill>
              </a:defRPr>
            </a:lvl1pPr>
          </a:lstStyle>
          <a:p>
            <a:pPr>
              <a:defRPr sz="1800">
                <a:solidFill>
                  <a:srgbClr val="000000"/>
                </a:solidFill>
                <a:effectLst/>
              </a:defRPr>
            </a:pPr>
            <a:r>
              <a:rPr lang="en-US" altLang="zh-CN" sz="2099" dirty="0">
                <a:solidFill>
                  <a:schemeClr val="tx1"/>
                </a:solidFill>
                <a:latin typeface="+mn-lt"/>
              </a:rPr>
              <a:t>~97%</a:t>
            </a:r>
            <a:endParaRPr sz="2099" dirty="0">
              <a:solidFill>
                <a:schemeClr val="tx1"/>
              </a:solidFill>
              <a:latin typeface="+mn-lt"/>
            </a:endParaRPr>
          </a:p>
        </p:txBody>
      </p:sp>
      <p:sp>
        <p:nvSpPr>
          <p:cNvPr id="34" name="Rectangle 38"/>
          <p:cNvSpPr/>
          <p:nvPr/>
        </p:nvSpPr>
        <p:spPr>
          <a:xfrm>
            <a:off x="1465780" y="3445801"/>
            <a:ext cx="2779833" cy="646331"/>
          </a:xfrm>
          <a:prstGeom prst="rect">
            <a:avLst/>
          </a:prstGeom>
        </p:spPr>
        <p:txBody>
          <a:bodyPr wrap="square">
            <a:spAutoFit/>
          </a:bodyPr>
          <a:lstStyle/>
          <a:p>
            <a:pPr>
              <a:defRPr sz="1800">
                <a:solidFill>
                  <a:srgbClr val="000000"/>
                </a:solidFill>
                <a:effectLst/>
              </a:defRPr>
            </a:pPr>
            <a:r>
              <a:rPr lang="en-US" altLang="zh-CN" dirty="0">
                <a:solidFill>
                  <a:schemeClr val="tx1"/>
                </a:solidFill>
                <a:latin typeface="+mn-lt"/>
              </a:rPr>
              <a:t>B</a:t>
            </a:r>
            <a:r>
              <a:rPr lang="zh-CN" altLang="en-US" dirty="0">
                <a:solidFill>
                  <a:schemeClr val="tx1"/>
                </a:solidFill>
                <a:latin typeface="+mn-lt"/>
              </a:rPr>
              <a:t>侧数据特点：量小、汇总、离线、贴近用户行为</a:t>
            </a:r>
            <a:endParaRPr lang="en-US" altLang="zh-CN" dirty="0">
              <a:solidFill>
                <a:schemeClr val="tx1"/>
              </a:solidFill>
              <a:latin typeface="+mn-lt"/>
            </a:endParaRPr>
          </a:p>
        </p:txBody>
      </p:sp>
      <p:sp>
        <p:nvSpPr>
          <p:cNvPr id="35" name="Rectangle 39"/>
          <p:cNvSpPr/>
          <p:nvPr/>
        </p:nvSpPr>
        <p:spPr>
          <a:xfrm>
            <a:off x="4791301" y="3392687"/>
            <a:ext cx="3064825" cy="692369"/>
          </a:xfrm>
          <a:prstGeom prst="rect">
            <a:avLst/>
          </a:prstGeom>
        </p:spPr>
        <p:txBody>
          <a:bodyPr wrap="square">
            <a:spAutoFit/>
          </a:bodyPr>
          <a:lstStyle/>
          <a:p>
            <a:pPr>
              <a:defRPr sz="1800">
                <a:solidFill>
                  <a:srgbClr val="000000"/>
                </a:solidFill>
                <a:effectLst/>
              </a:defRPr>
            </a:pPr>
            <a:r>
              <a:rPr lang="en-US" altLang="zh-CN" sz="2099" dirty="0">
                <a:solidFill>
                  <a:schemeClr val="tx1"/>
                </a:solidFill>
                <a:latin typeface="+mn-lt"/>
              </a:rPr>
              <a:t>O</a:t>
            </a:r>
            <a:r>
              <a:rPr lang="zh-CN" altLang="en-US" dirty="0">
                <a:solidFill>
                  <a:schemeClr val="tx1"/>
                </a:solidFill>
                <a:latin typeface="+mn-lt"/>
              </a:rPr>
              <a:t>侧数据特点：大量、精细、实时、贴近网络行为</a:t>
            </a:r>
          </a:p>
        </p:txBody>
      </p:sp>
      <p:grpSp>
        <p:nvGrpSpPr>
          <p:cNvPr id="10" name="组合 9"/>
          <p:cNvGrpSpPr/>
          <p:nvPr/>
        </p:nvGrpSpPr>
        <p:grpSpPr>
          <a:xfrm>
            <a:off x="1018350" y="4070387"/>
            <a:ext cx="7370073" cy="1972630"/>
            <a:chOff x="1018351" y="4070390"/>
            <a:chExt cx="6661712" cy="1681000"/>
          </a:xfrm>
        </p:grpSpPr>
        <p:grpSp>
          <p:nvGrpSpPr>
            <p:cNvPr id="3" name="Group 102"/>
            <p:cNvGrpSpPr/>
            <p:nvPr/>
          </p:nvGrpSpPr>
          <p:grpSpPr>
            <a:xfrm>
              <a:off x="1030583" y="4070391"/>
              <a:ext cx="1241815" cy="605539"/>
              <a:chOff x="488504" y="4005064"/>
              <a:chExt cx="1440159" cy="807596"/>
            </a:xfrm>
          </p:grpSpPr>
          <p:pic>
            <p:nvPicPr>
              <p:cNvPr id="17" name="pasted-image.pdf"/>
              <p:cNvPicPr/>
              <p:nvPr/>
            </p:nvPicPr>
            <p:blipFill>
              <a:blip r:embed="rId5" cstate="print">
                <a:extLst/>
              </a:blip>
              <a:stretch>
                <a:fillRect/>
              </a:stretch>
            </p:blipFill>
            <p:spPr>
              <a:xfrm>
                <a:off x="488504" y="4005064"/>
                <a:ext cx="1300742" cy="807596"/>
              </a:xfrm>
              <a:prstGeom prst="rect">
                <a:avLst/>
              </a:prstGeom>
              <a:ln w="12700">
                <a:miter lim="400000"/>
              </a:ln>
            </p:spPr>
          </p:pic>
          <p:sp>
            <p:nvSpPr>
              <p:cNvPr id="18" name="Shape 70"/>
              <p:cNvSpPr/>
              <p:nvPr/>
            </p:nvSpPr>
            <p:spPr>
              <a:xfrm>
                <a:off x="632520" y="4251818"/>
                <a:ext cx="1296143" cy="472020"/>
              </a:xfrm>
              <a:prstGeom prst="rect">
                <a:avLst/>
              </a:prstGeom>
              <a:ln w="12700">
                <a:miter lim="400000"/>
              </a:ln>
              <a:extLst>
                <a:ext uri="{C572A759-6A51-4108-AA02-DFA0A04FC94B}">
                  <ma14:wrappingTextBoxFlag xmlns:ma14="http://schemas.microsoft.com/office/mac/drawingml/2011/main" val="1"/>
                </a:ext>
              </a:extLst>
            </p:spPr>
            <p:txBody>
              <a:bodyPr wrap="square" lIns="38090" tIns="38090" rIns="38090" bIns="38090" anchor="ctr">
                <a:spAutoFit/>
              </a:bodyPr>
              <a:lstStyle>
                <a:lvl1pPr>
                  <a:defRPr sz="4200">
                    <a:solidFill>
                      <a:srgbClr val="FFFFFF"/>
                    </a:solidFill>
                  </a:defRPr>
                </a:lvl1pPr>
              </a:lstStyle>
              <a:p>
                <a:pPr lvl="0">
                  <a:buNone/>
                  <a:defRPr sz="1800">
                    <a:solidFill>
                      <a:srgbClr val="000000"/>
                    </a:solidFill>
                    <a:effectLst/>
                  </a:defRPr>
                </a:pPr>
                <a:r>
                  <a:rPr lang="zh-CN" altLang="en-US" b="1" dirty="0"/>
                  <a:t>时空数据</a:t>
                </a:r>
                <a:endParaRPr b="1" dirty="0"/>
              </a:p>
            </p:txBody>
          </p:sp>
        </p:grpSp>
        <p:grpSp>
          <p:nvGrpSpPr>
            <p:cNvPr id="4" name="Group 111"/>
            <p:cNvGrpSpPr/>
            <p:nvPr/>
          </p:nvGrpSpPr>
          <p:grpSpPr>
            <a:xfrm>
              <a:off x="2110422" y="4070391"/>
              <a:ext cx="1121598" cy="605539"/>
              <a:chOff x="488504" y="4005064"/>
              <a:chExt cx="1300742" cy="807596"/>
            </a:xfrm>
          </p:grpSpPr>
          <p:pic>
            <p:nvPicPr>
              <p:cNvPr id="20" name="pasted-image.pdf"/>
              <p:cNvPicPr/>
              <p:nvPr/>
            </p:nvPicPr>
            <p:blipFill>
              <a:blip r:embed="rId5" cstate="print">
                <a:extLst/>
              </a:blip>
              <a:stretch>
                <a:fillRect/>
              </a:stretch>
            </p:blipFill>
            <p:spPr>
              <a:xfrm>
                <a:off x="488504" y="4005064"/>
                <a:ext cx="1300742" cy="807596"/>
              </a:xfrm>
              <a:prstGeom prst="rect">
                <a:avLst/>
              </a:prstGeom>
              <a:ln w="12700">
                <a:miter lim="400000"/>
              </a:ln>
            </p:spPr>
          </p:pic>
          <p:sp>
            <p:nvSpPr>
              <p:cNvPr id="21" name="Shape 70"/>
              <p:cNvSpPr/>
              <p:nvPr/>
            </p:nvSpPr>
            <p:spPr>
              <a:xfrm>
                <a:off x="763572" y="4251818"/>
                <a:ext cx="920451" cy="472020"/>
              </a:xfrm>
              <a:prstGeom prst="rect">
                <a:avLst/>
              </a:prstGeom>
              <a:ln w="12700">
                <a:miter lim="400000"/>
              </a:ln>
              <a:extLst>
                <a:ext uri="{C572A759-6A51-4108-AA02-DFA0A04FC94B}">
                  <ma14:wrappingTextBoxFlag xmlns:ma14="http://schemas.microsoft.com/office/mac/drawingml/2011/main" val="1"/>
                </a:ext>
              </a:extLst>
            </p:spPr>
            <p:txBody>
              <a:bodyPr wrap="square" lIns="38090" tIns="38090" rIns="38090" bIns="38090" anchor="ctr">
                <a:spAutoFit/>
              </a:bodyPr>
              <a:lstStyle>
                <a:lvl1pPr>
                  <a:defRPr sz="4200">
                    <a:solidFill>
                      <a:srgbClr val="FFFFFF"/>
                    </a:solidFill>
                  </a:defRPr>
                </a:lvl1pPr>
              </a:lstStyle>
              <a:p>
                <a:pPr>
                  <a:defRPr sz="1800">
                    <a:solidFill>
                      <a:srgbClr val="000000"/>
                    </a:solidFill>
                    <a:effectLst/>
                  </a:defRPr>
                </a:pPr>
                <a:r>
                  <a:rPr lang="zh-CN" altLang="en-US" sz="1800" b="1" dirty="0">
                    <a:solidFill>
                      <a:srgbClr val="000000"/>
                    </a:solidFill>
                  </a:rPr>
                  <a:t>图数据</a:t>
                </a:r>
                <a:endParaRPr sz="1800" b="1" dirty="0">
                  <a:solidFill>
                    <a:srgbClr val="000000"/>
                  </a:solidFill>
                </a:endParaRPr>
              </a:p>
            </p:txBody>
          </p:sp>
        </p:grpSp>
        <p:grpSp>
          <p:nvGrpSpPr>
            <p:cNvPr id="5" name="Group 114"/>
            <p:cNvGrpSpPr/>
            <p:nvPr/>
          </p:nvGrpSpPr>
          <p:grpSpPr>
            <a:xfrm>
              <a:off x="3190261" y="4070390"/>
              <a:ext cx="1121598" cy="677439"/>
              <a:chOff x="488504" y="4005064"/>
              <a:chExt cx="1300742" cy="903488"/>
            </a:xfrm>
          </p:grpSpPr>
          <p:pic>
            <p:nvPicPr>
              <p:cNvPr id="23" name="pasted-image.pdf"/>
              <p:cNvPicPr/>
              <p:nvPr/>
            </p:nvPicPr>
            <p:blipFill>
              <a:blip r:embed="rId5" cstate="print">
                <a:extLst/>
              </a:blip>
              <a:stretch>
                <a:fillRect/>
              </a:stretch>
            </p:blipFill>
            <p:spPr>
              <a:xfrm>
                <a:off x="488504" y="4005064"/>
                <a:ext cx="1300742" cy="807596"/>
              </a:xfrm>
              <a:prstGeom prst="rect">
                <a:avLst/>
              </a:prstGeom>
              <a:ln w="12700">
                <a:miter lim="400000"/>
              </a:ln>
            </p:spPr>
          </p:pic>
          <p:sp>
            <p:nvSpPr>
              <p:cNvPr id="24" name="Shape 70"/>
              <p:cNvSpPr/>
              <p:nvPr/>
            </p:nvSpPr>
            <p:spPr>
              <a:xfrm>
                <a:off x="742198" y="4067103"/>
                <a:ext cx="806577" cy="841449"/>
              </a:xfrm>
              <a:prstGeom prst="rect">
                <a:avLst/>
              </a:prstGeom>
              <a:ln w="12700">
                <a:miter lim="400000"/>
              </a:ln>
              <a:extLst>
                <a:ext uri="{C572A759-6A51-4108-AA02-DFA0A04FC94B}">
                  <ma14:wrappingTextBoxFlag xmlns:ma14="http://schemas.microsoft.com/office/mac/drawingml/2011/main" val="1"/>
                </a:ext>
              </a:extLst>
            </p:spPr>
            <p:txBody>
              <a:bodyPr wrap="square" lIns="38090" tIns="38090" rIns="38090" bIns="38090" anchor="ctr">
                <a:spAutoFit/>
              </a:bodyPr>
              <a:lstStyle>
                <a:lvl1pPr>
                  <a:defRPr sz="4200">
                    <a:solidFill>
                      <a:srgbClr val="FFFFFF"/>
                    </a:solidFill>
                  </a:defRPr>
                </a:lvl1pPr>
              </a:lstStyle>
              <a:p>
                <a:pPr>
                  <a:defRPr sz="1800">
                    <a:solidFill>
                      <a:srgbClr val="000000"/>
                    </a:solidFill>
                    <a:effectLst/>
                  </a:defRPr>
                </a:pPr>
                <a:r>
                  <a:rPr lang="zh-CN" altLang="en-US" sz="1800" b="1" dirty="0">
                    <a:solidFill>
                      <a:srgbClr val="000000"/>
                    </a:solidFill>
                  </a:rPr>
                  <a:t>表数据</a:t>
                </a:r>
                <a:endParaRPr sz="1800" b="1" dirty="0">
                  <a:solidFill>
                    <a:srgbClr val="000000"/>
                  </a:solidFill>
                </a:endParaRPr>
              </a:p>
            </p:txBody>
          </p:sp>
        </p:grpSp>
        <p:grpSp>
          <p:nvGrpSpPr>
            <p:cNvPr id="6" name="Group 117"/>
            <p:cNvGrpSpPr/>
            <p:nvPr/>
          </p:nvGrpSpPr>
          <p:grpSpPr>
            <a:xfrm>
              <a:off x="4270100" y="4070391"/>
              <a:ext cx="1121598" cy="605539"/>
              <a:chOff x="488504" y="4005064"/>
              <a:chExt cx="1300742" cy="807596"/>
            </a:xfrm>
          </p:grpSpPr>
          <p:pic>
            <p:nvPicPr>
              <p:cNvPr id="26" name="pasted-image.pdf"/>
              <p:cNvPicPr/>
              <p:nvPr/>
            </p:nvPicPr>
            <p:blipFill>
              <a:blip r:embed="rId5" cstate="print">
                <a:extLst/>
              </a:blip>
              <a:stretch>
                <a:fillRect/>
              </a:stretch>
            </p:blipFill>
            <p:spPr>
              <a:xfrm>
                <a:off x="488504" y="4005064"/>
                <a:ext cx="1300742" cy="807596"/>
              </a:xfrm>
              <a:prstGeom prst="rect">
                <a:avLst/>
              </a:prstGeom>
              <a:ln w="12700">
                <a:miter lim="400000"/>
              </a:ln>
            </p:spPr>
          </p:pic>
          <p:sp>
            <p:nvSpPr>
              <p:cNvPr id="27" name="Shape 70"/>
              <p:cNvSpPr/>
              <p:nvPr/>
            </p:nvSpPr>
            <p:spPr>
              <a:xfrm>
                <a:off x="786289" y="4251818"/>
                <a:ext cx="920451" cy="472020"/>
              </a:xfrm>
              <a:prstGeom prst="rect">
                <a:avLst/>
              </a:prstGeom>
              <a:ln w="12700">
                <a:miter lim="400000"/>
              </a:ln>
              <a:extLst>
                <a:ext uri="{C572A759-6A51-4108-AA02-DFA0A04FC94B}">
                  <ma14:wrappingTextBoxFlag xmlns:ma14="http://schemas.microsoft.com/office/mac/drawingml/2011/main" val="1"/>
                </a:ext>
              </a:extLst>
            </p:spPr>
            <p:txBody>
              <a:bodyPr wrap="square" lIns="38090" tIns="38090" rIns="38090" bIns="38090" anchor="ctr">
                <a:spAutoFit/>
              </a:bodyPr>
              <a:lstStyle>
                <a:lvl1pPr>
                  <a:defRPr sz="4200">
                    <a:solidFill>
                      <a:srgbClr val="FFFFFF"/>
                    </a:solidFill>
                  </a:defRPr>
                </a:lvl1pPr>
              </a:lstStyle>
              <a:p>
                <a:pPr>
                  <a:defRPr sz="1800">
                    <a:solidFill>
                      <a:srgbClr val="000000"/>
                    </a:solidFill>
                    <a:effectLst/>
                  </a:defRPr>
                </a:pPr>
                <a:r>
                  <a:rPr lang="zh-CN" altLang="en-US" sz="1800" b="1" dirty="0">
                    <a:solidFill>
                      <a:srgbClr val="000000"/>
                    </a:solidFill>
                  </a:rPr>
                  <a:t>流数据</a:t>
                </a:r>
                <a:endParaRPr sz="1800" b="1" dirty="0">
                  <a:solidFill>
                    <a:srgbClr val="000000"/>
                  </a:solidFill>
                </a:endParaRPr>
              </a:p>
            </p:txBody>
          </p:sp>
        </p:grpSp>
        <p:grpSp>
          <p:nvGrpSpPr>
            <p:cNvPr id="7" name="Group 120"/>
            <p:cNvGrpSpPr/>
            <p:nvPr/>
          </p:nvGrpSpPr>
          <p:grpSpPr>
            <a:xfrm>
              <a:off x="5349938" y="4070394"/>
              <a:ext cx="1127427" cy="677440"/>
              <a:chOff x="488504" y="4005064"/>
              <a:chExt cx="1307502" cy="903488"/>
            </a:xfrm>
          </p:grpSpPr>
          <p:pic>
            <p:nvPicPr>
              <p:cNvPr id="29" name="pasted-image.pdf"/>
              <p:cNvPicPr/>
              <p:nvPr/>
            </p:nvPicPr>
            <p:blipFill>
              <a:blip r:embed="rId5" cstate="print">
                <a:extLst/>
              </a:blip>
              <a:stretch>
                <a:fillRect/>
              </a:stretch>
            </p:blipFill>
            <p:spPr>
              <a:xfrm>
                <a:off x="488504" y="4005064"/>
                <a:ext cx="1300742" cy="807596"/>
              </a:xfrm>
              <a:prstGeom prst="rect">
                <a:avLst/>
              </a:prstGeom>
              <a:ln w="12700">
                <a:miter lim="400000"/>
              </a:ln>
            </p:spPr>
          </p:pic>
          <p:sp>
            <p:nvSpPr>
              <p:cNvPr id="30" name="Shape 70"/>
              <p:cNvSpPr/>
              <p:nvPr/>
            </p:nvSpPr>
            <p:spPr>
              <a:xfrm>
                <a:off x="499863" y="4067104"/>
                <a:ext cx="1296143" cy="841448"/>
              </a:xfrm>
              <a:prstGeom prst="rect">
                <a:avLst/>
              </a:prstGeom>
              <a:ln w="12700">
                <a:miter lim="400000"/>
              </a:ln>
              <a:extLst>
                <a:ext uri="{C572A759-6A51-4108-AA02-DFA0A04FC94B}">
                  <ma14:wrappingTextBoxFlag xmlns:ma14="http://schemas.microsoft.com/office/mac/drawingml/2011/main" val="1"/>
                </a:ext>
              </a:extLst>
            </p:spPr>
            <p:txBody>
              <a:bodyPr wrap="square" lIns="38090" tIns="38090" rIns="38090" bIns="38090" anchor="ctr">
                <a:spAutoFit/>
              </a:bodyPr>
              <a:lstStyle>
                <a:lvl1pPr>
                  <a:defRPr sz="4200">
                    <a:solidFill>
                      <a:srgbClr val="FFFFFF"/>
                    </a:solidFill>
                  </a:defRPr>
                </a:lvl1pPr>
              </a:lstStyle>
              <a:p>
                <a:pPr>
                  <a:defRPr sz="1800">
                    <a:solidFill>
                      <a:srgbClr val="000000"/>
                    </a:solidFill>
                    <a:effectLst/>
                  </a:defRPr>
                </a:pPr>
                <a:r>
                  <a:rPr lang="zh-CN" altLang="en-US" sz="1800" b="1" dirty="0">
                    <a:solidFill>
                      <a:srgbClr val="000000"/>
                    </a:solidFill>
                  </a:rPr>
                  <a:t>多媒体数据</a:t>
                </a:r>
                <a:endParaRPr sz="1800" b="1" dirty="0">
                  <a:solidFill>
                    <a:srgbClr val="000000"/>
                  </a:solidFill>
                </a:endParaRPr>
              </a:p>
            </p:txBody>
          </p:sp>
        </p:grpSp>
        <p:grpSp>
          <p:nvGrpSpPr>
            <p:cNvPr id="8" name="Group 123"/>
            <p:cNvGrpSpPr/>
            <p:nvPr/>
          </p:nvGrpSpPr>
          <p:grpSpPr>
            <a:xfrm>
              <a:off x="6429777" y="4070391"/>
              <a:ext cx="1241815" cy="605539"/>
              <a:chOff x="488504" y="4005064"/>
              <a:chExt cx="1440159" cy="807596"/>
            </a:xfrm>
          </p:grpSpPr>
          <p:pic>
            <p:nvPicPr>
              <p:cNvPr id="32" name="pasted-image.pdf"/>
              <p:cNvPicPr/>
              <p:nvPr/>
            </p:nvPicPr>
            <p:blipFill>
              <a:blip r:embed="rId5" cstate="print">
                <a:extLst/>
              </a:blip>
              <a:stretch>
                <a:fillRect/>
              </a:stretch>
            </p:blipFill>
            <p:spPr>
              <a:xfrm>
                <a:off x="488504" y="4005064"/>
                <a:ext cx="1300742" cy="807596"/>
              </a:xfrm>
              <a:prstGeom prst="rect">
                <a:avLst/>
              </a:prstGeom>
              <a:ln w="12700">
                <a:miter lim="400000"/>
              </a:ln>
            </p:spPr>
          </p:pic>
          <p:sp>
            <p:nvSpPr>
              <p:cNvPr id="33" name="Shape 70"/>
              <p:cNvSpPr/>
              <p:nvPr/>
            </p:nvSpPr>
            <p:spPr>
              <a:xfrm>
                <a:off x="632520" y="4251818"/>
                <a:ext cx="1296143" cy="472020"/>
              </a:xfrm>
              <a:prstGeom prst="rect">
                <a:avLst/>
              </a:prstGeom>
              <a:ln w="12700">
                <a:miter lim="400000"/>
              </a:ln>
              <a:extLst>
                <a:ext uri="{C572A759-6A51-4108-AA02-DFA0A04FC94B}">
                  <ma14:wrappingTextBoxFlag xmlns:ma14="http://schemas.microsoft.com/office/mac/drawingml/2011/main" val="1"/>
                </a:ext>
              </a:extLst>
            </p:spPr>
            <p:txBody>
              <a:bodyPr wrap="square" lIns="38090" tIns="38090" rIns="38090" bIns="38090" anchor="ctr">
                <a:spAutoFit/>
              </a:bodyPr>
              <a:lstStyle>
                <a:lvl1pPr>
                  <a:defRPr sz="4200">
                    <a:solidFill>
                      <a:srgbClr val="FFFFFF"/>
                    </a:solidFill>
                  </a:defRPr>
                </a:lvl1pPr>
              </a:lstStyle>
              <a:p>
                <a:pPr>
                  <a:defRPr sz="1800">
                    <a:solidFill>
                      <a:srgbClr val="000000"/>
                    </a:solidFill>
                    <a:effectLst/>
                  </a:defRPr>
                </a:pPr>
                <a:r>
                  <a:rPr lang="zh-CN" altLang="en-US" sz="1800" b="1" dirty="0">
                    <a:solidFill>
                      <a:srgbClr val="000000"/>
                    </a:solidFill>
                  </a:rPr>
                  <a:t>文本数据</a:t>
                </a:r>
                <a:endParaRPr sz="1800" b="1" dirty="0">
                  <a:solidFill>
                    <a:srgbClr val="000000"/>
                  </a:solidFill>
                </a:endParaRPr>
              </a:p>
            </p:txBody>
          </p:sp>
        </p:grpSp>
        <p:sp>
          <p:nvSpPr>
            <p:cNvPr id="36" name="Rectangle 40"/>
            <p:cNvSpPr/>
            <p:nvPr/>
          </p:nvSpPr>
          <p:spPr>
            <a:xfrm>
              <a:off x="3190260" y="4729922"/>
              <a:ext cx="1133831" cy="629461"/>
            </a:xfrm>
            <a:prstGeom prst="rect">
              <a:avLst/>
            </a:prstGeom>
          </p:spPr>
          <p:txBody>
            <a:bodyPr wrap="square">
              <a:spAutoFit/>
            </a:bodyPr>
            <a:lstStyle/>
            <a:p>
              <a:pPr algn="ctr"/>
              <a:r>
                <a:rPr lang="zh-CN" altLang="en-US" sz="1400" dirty="0">
                  <a:latin typeface="+mn-lt"/>
                </a:rPr>
                <a:t>用户行为表</a:t>
              </a:r>
              <a:endParaRPr lang="en-US" altLang="zh-CN" sz="1400" dirty="0">
                <a:latin typeface="+mn-lt"/>
              </a:endParaRPr>
            </a:p>
            <a:p>
              <a:pPr algn="ctr"/>
              <a:r>
                <a:rPr lang="en-US" altLang="zh-CN" sz="1400" dirty="0">
                  <a:latin typeface="+mn-lt"/>
                </a:rPr>
                <a:t>Voice</a:t>
              </a:r>
              <a:r>
                <a:rPr lang="zh-CN" altLang="en-US" sz="1400" dirty="0">
                  <a:latin typeface="+mn-lt"/>
                </a:rPr>
                <a:t>详单</a:t>
              </a:r>
              <a:endParaRPr lang="en-US" altLang="zh-CN" sz="1400" dirty="0">
                <a:latin typeface="+mn-lt"/>
              </a:endParaRPr>
            </a:p>
            <a:p>
              <a:pPr algn="ctr"/>
              <a:r>
                <a:rPr lang="en-US" altLang="zh-CN" sz="1400" dirty="0">
                  <a:latin typeface="+mn-lt"/>
                </a:rPr>
                <a:t>GPRS</a:t>
              </a:r>
              <a:r>
                <a:rPr lang="zh-CN" altLang="en-US" sz="1400" dirty="0">
                  <a:latin typeface="+mn-lt"/>
                </a:rPr>
                <a:t>详单</a:t>
              </a:r>
              <a:endParaRPr lang="en-US" altLang="zh-CN" sz="1400" dirty="0">
                <a:latin typeface="+mn-lt"/>
              </a:endParaRPr>
            </a:p>
          </p:txBody>
        </p:sp>
        <p:sp>
          <p:nvSpPr>
            <p:cNvPr id="37" name="Rectangle 41"/>
            <p:cNvSpPr/>
            <p:nvPr/>
          </p:nvSpPr>
          <p:spPr>
            <a:xfrm>
              <a:off x="2098189" y="4729922"/>
              <a:ext cx="1133831" cy="629461"/>
            </a:xfrm>
            <a:prstGeom prst="rect">
              <a:avLst/>
            </a:prstGeom>
          </p:spPr>
          <p:txBody>
            <a:bodyPr wrap="square">
              <a:spAutoFit/>
            </a:bodyPr>
            <a:lstStyle/>
            <a:p>
              <a:pPr algn="ctr"/>
              <a:r>
                <a:rPr lang="zh-CN" altLang="en-US" sz="1400" dirty="0">
                  <a:latin typeface="+mn-lt"/>
                </a:rPr>
                <a:t>通话图</a:t>
              </a:r>
              <a:endParaRPr lang="en-US" altLang="zh-CN" sz="1400" dirty="0">
                <a:latin typeface="+mn-lt"/>
              </a:endParaRPr>
            </a:p>
            <a:p>
              <a:pPr algn="ctr"/>
              <a:r>
                <a:rPr lang="zh-CN" altLang="en-US" sz="1400" dirty="0">
                  <a:latin typeface="+mn-lt"/>
                </a:rPr>
                <a:t>短信图</a:t>
              </a:r>
              <a:endParaRPr lang="en-US" altLang="zh-CN" sz="1400" dirty="0">
                <a:latin typeface="+mn-lt"/>
              </a:endParaRPr>
            </a:p>
            <a:p>
              <a:pPr algn="ctr"/>
              <a:r>
                <a:rPr lang="zh-CN" altLang="en-US" sz="1400" dirty="0">
                  <a:latin typeface="+mn-lt"/>
                </a:rPr>
                <a:t>时空共现图</a:t>
              </a:r>
              <a:endParaRPr lang="en-US" altLang="zh-CN" sz="1400" dirty="0">
                <a:latin typeface="+mn-lt"/>
              </a:endParaRPr>
            </a:p>
          </p:txBody>
        </p:sp>
        <p:sp>
          <p:nvSpPr>
            <p:cNvPr id="38" name="Rectangle 42"/>
            <p:cNvSpPr/>
            <p:nvPr/>
          </p:nvSpPr>
          <p:spPr>
            <a:xfrm>
              <a:off x="1018351" y="4729922"/>
              <a:ext cx="1133831" cy="813053"/>
            </a:xfrm>
            <a:prstGeom prst="rect">
              <a:avLst/>
            </a:prstGeom>
          </p:spPr>
          <p:txBody>
            <a:bodyPr wrap="square">
              <a:spAutoFit/>
            </a:bodyPr>
            <a:lstStyle/>
            <a:p>
              <a:pPr algn="just">
                <a:buNone/>
              </a:pPr>
              <a:r>
                <a:rPr lang="zh-CN" altLang="en-US" sz="1400" dirty="0">
                  <a:latin typeface="+mn-lt"/>
                </a:rPr>
                <a:t>测量报告</a:t>
              </a:r>
              <a:r>
                <a:rPr lang="en-US" altLang="zh-CN" sz="1400" dirty="0">
                  <a:latin typeface="+mn-lt"/>
                </a:rPr>
                <a:t>MR</a:t>
              </a:r>
            </a:p>
            <a:p>
              <a:pPr algn="ctr">
                <a:buNone/>
              </a:pPr>
              <a:r>
                <a:rPr lang="en-US" altLang="zh-CN" sz="1400" dirty="0">
                  <a:latin typeface="+mn-lt"/>
                </a:rPr>
                <a:t>A</a:t>
              </a:r>
              <a:r>
                <a:rPr lang="zh-CN" altLang="en-US" sz="1400" dirty="0">
                  <a:latin typeface="+mn-lt"/>
                </a:rPr>
                <a:t>口信令</a:t>
              </a:r>
              <a:endParaRPr lang="en-US" altLang="zh-CN" sz="1400" dirty="0">
                <a:latin typeface="+mn-lt"/>
              </a:endParaRPr>
            </a:p>
            <a:p>
              <a:pPr algn="ctr">
                <a:buNone/>
              </a:pPr>
              <a:r>
                <a:rPr lang="en-US" altLang="zh-CN" sz="1400" dirty="0">
                  <a:latin typeface="+mn-lt"/>
                </a:rPr>
                <a:t>CHR</a:t>
              </a:r>
            </a:p>
            <a:p>
              <a:pPr algn="ctr">
                <a:buNone/>
              </a:pPr>
              <a:r>
                <a:rPr lang="en-US" altLang="zh-CN" sz="1400" dirty="0" err="1">
                  <a:latin typeface="+mn-lt"/>
                </a:rPr>
                <a:t>xDR</a:t>
              </a:r>
              <a:r>
                <a:rPr lang="zh-CN" altLang="en-US" sz="1400" dirty="0">
                  <a:latin typeface="+mn-lt"/>
                </a:rPr>
                <a:t>详单</a:t>
              </a:r>
              <a:endParaRPr lang="en-US" altLang="zh-CN" sz="1400" dirty="0">
                <a:latin typeface="+mn-lt"/>
              </a:endParaRPr>
            </a:p>
          </p:txBody>
        </p:sp>
        <p:sp>
          <p:nvSpPr>
            <p:cNvPr id="39" name="Rectangle 43"/>
            <p:cNvSpPr/>
            <p:nvPr/>
          </p:nvSpPr>
          <p:spPr>
            <a:xfrm>
              <a:off x="4279894" y="4764538"/>
              <a:ext cx="1133831" cy="445868"/>
            </a:xfrm>
            <a:prstGeom prst="rect">
              <a:avLst/>
            </a:prstGeom>
          </p:spPr>
          <p:txBody>
            <a:bodyPr wrap="square">
              <a:spAutoFit/>
            </a:bodyPr>
            <a:lstStyle/>
            <a:p>
              <a:pPr algn="ctr">
                <a:buNone/>
              </a:pPr>
              <a:r>
                <a:rPr lang="zh-CN" altLang="en-US" sz="1400" dirty="0">
                  <a:latin typeface="+mn-lt"/>
                </a:rPr>
                <a:t>信令数据</a:t>
              </a:r>
              <a:endParaRPr lang="en-US" altLang="zh-CN" sz="1400" dirty="0">
                <a:latin typeface="+mn-lt"/>
              </a:endParaRPr>
            </a:p>
            <a:p>
              <a:pPr algn="ctr">
                <a:buNone/>
              </a:pPr>
              <a:r>
                <a:rPr lang="zh-CN" altLang="en-US" sz="1350" dirty="0">
                  <a:latin typeface="Arial" charset="0"/>
                  <a:ea typeface="微软雅黑" pitchFamily="34" charset="-122"/>
                </a:rPr>
                <a:t>流</a:t>
              </a:r>
              <a:r>
                <a:rPr lang="zh-CN" altLang="en-US" sz="1400" dirty="0">
                  <a:latin typeface="+mn-lt"/>
                </a:rPr>
                <a:t>媒体</a:t>
              </a:r>
              <a:endParaRPr lang="en-US" altLang="zh-CN" sz="1400" dirty="0">
                <a:latin typeface="+mn-lt"/>
              </a:endParaRPr>
            </a:p>
          </p:txBody>
        </p:sp>
        <p:sp>
          <p:nvSpPr>
            <p:cNvPr id="40" name="Rectangle 44"/>
            <p:cNvSpPr/>
            <p:nvPr/>
          </p:nvSpPr>
          <p:spPr>
            <a:xfrm>
              <a:off x="5380049" y="4764537"/>
              <a:ext cx="1133831" cy="813053"/>
            </a:xfrm>
            <a:prstGeom prst="rect">
              <a:avLst/>
            </a:prstGeom>
          </p:spPr>
          <p:txBody>
            <a:bodyPr wrap="square">
              <a:spAutoFit/>
            </a:bodyPr>
            <a:lstStyle/>
            <a:p>
              <a:pPr algn="ctr"/>
              <a:r>
                <a:rPr lang="zh-CN" altLang="en-US" sz="1400" dirty="0">
                  <a:latin typeface="+mn-lt"/>
                </a:rPr>
                <a:t>语音记录</a:t>
              </a:r>
              <a:endParaRPr lang="en-US" altLang="zh-CN" sz="1400" dirty="0">
                <a:latin typeface="+mn-lt"/>
              </a:endParaRPr>
            </a:p>
            <a:p>
              <a:pPr algn="ctr"/>
              <a:r>
                <a:rPr lang="zh-CN" altLang="en-US" sz="1400" dirty="0">
                  <a:latin typeface="+mn-lt"/>
                </a:rPr>
                <a:t>视频</a:t>
              </a:r>
              <a:endParaRPr lang="en-US" altLang="zh-CN" sz="1400" dirty="0">
                <a:latin typeface="+mn-lt"/>
              </a:endParaRPr>
            </a:p>
            <a:p>
              <a:pPr algn="ctr"/>
              <a:r>
                <a:rPr lang="zh-CN" altLang="en-US" sz="1400" dirty="0">
                  <a:latin typeface="+mn-lt"/>
                </a:rPr>
                <a:t>图像</a:t>
              </a:r>
              <a:endParaRPr lang="en-US" altLang="zh-CN" sz="1400" dirty="0">
                <a:latin typeface="+mn-lt"/>
              </a:endParaRPr>
            </a:p>
            <a:p>
              <a:pPr algn="ctr"/>
              <a:endParaRPr lang="en-US" altLang="zh-CN" sz="1400" dirty="0">
                <a:latin typeface="+mn-lt"/>
              </a:endParaRPr>
            </a:p>
          </p:txBody>
        </p:sp>
        <p:sp>
          <p:nvSpPr>
            <p:cNvPr id="41" name="Rectangle 45"/>
            <p:cNvSpPr/>
            <p:nvPr/>
          </p:nvSpPr>
          <p:spPr>
            <a:xfrm>
              <a:off x="6416482" y="4754743"/>
              <a:ext cx="1263581" cy="996647"/>
            </a:xfrm>
            <a:prstGeom prst="rect">
              <a:avLst/>
            </a:prstGeom>
          </p:spPr>
          <p:txBody>
            <a:bodyPr wrap="square">
              <a:spAutoFit/>
            </a:bodyPr>
            <a:lstStyle/>
            <a:p>
              <a:pPr algn="ctr"/>
              <a:r>
                <a:rPr lang="zh-CN" altLang="en-US" sz="1400" dirty="0">
                  <a:latin typeface="+mn-lt"/>
                </a:rPr>
                <a:t>投诉工单</a:t>
              </a:r>
              <a:endParaRPr lang="en-US" altLang="zh-CN" sz="1400" dirty="0">
                <a:latin typeface="+mn-lt"/>
              </a:endParaRPr>
            </a:p>
            <a:p>
              <a:pPr algn="ctr"/>
              <a:r>
                <a:rPr lang="zh-CN" altLang="en-US" sz="1400" dirty="0">
                  <a:latin typeface="+mn-lt"/>
                </a:rPr>
                <a:t>移动搜索</a:t>
              </a:r>
              <a:r>
                <a:rPr lang="en-US" altLang="zh-CN" sz="1400" dirty="0">
                  <a:latin typeface="+mn-lt"/>
                </a:rPr>
                <a:t>URL</a:t>
              </a:r>
            </a:p>
            <a:p>
              <a:pPr algn="ctr"/>
              <a:r>
                <a:rPr lang="zh-CN" altLang="en-US" sz="1400" dirty="0">
                  <a:latin typeface="+mn-lt"/>
                </a:rPr>
                <a:t>查询记录</a:t>
              </a:r>
              <a:endParaRPr lang="en-US" altLang="zh-CN" sz="1400" dirty="0">
                <a:latin typeface="+mn-lt"/>
              </a:endParaRPr>
            </a:p>
            <a:p>
              <a:pPr algn="ctr"/>
              <a:r>
                <a:rPr lang="zh-CN" altLang="en-US" sz="1400" dirty="0">
                  <a:latin typeface="+mn-lt"/>
                </a:rPr>
                <a:t>服务记录</a:t>
              </a:r>
              <a:endParaRPr lang="en-US" altLang="zh-CN" sz="1400" dirty="0">
                <a:latin typeface="+mn-lt"/>
              </a:endParaRPr>
            </a:p>
            <a:p>
              <a:pPr algn="ctr"/>
              <a:endParaRPr lang="en-US" altLang="zh-CN" sz="1400" dirty="0">
                <a:latin typeface="+mn-lt"/>
              </a:endParaRPr>
            </a:p>
          </p:txBody>
        </p:sp>
      </p:grpSp>
      <p:sp>
        <p:nvSpPr>
          <p:cNvPr id="42"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r>
              <a:rPr lang="zh-CN" altLang="en-US" sz="3500" b="0" spc="-100" dirty="0">
                <a:latin typeface="黑体" panose="02010609060101010101" pitchFamily="49" charset="-122"/>
              </a:rPr>
              <a:t>挑战</a:t>
            </a:r>
            <a:r>
              <a:rPr lang="en-US" altLang="zh-CN" sz="3500" b="0" spc="-100" dirty="0">
                <a:latin typeface="+mj-lt"/>
              </a:rPr>
              <a:t>1</a:t>
            </a:r>
            <a:r>
              <a:rPr lang="zh-CN" altLang="en-US" sz="3500" b="0" spc="-100" dirty="0">
                <a:latin typeface="黑体" panose="02010609060101010101" pitchFamily="49" charset="-122"/>
              </a:rPr>
              <a:t>：全量数据的集成整合是必备能力</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r>
              <a:rPr lang="zh-CN" altLang="en-US" sz="3500" b="0" spc="-100" dirty="0">
                <a:latin typeface="黑体" panose="02010609060101010101" pitchFamily="49" charset="-122"/>
              </a:rPr>
              <a:t>挑战</a:t>
            </a:r>
            <a:r>
              <a:rPr lang="en-US" altLang="zh-CN" sz="3500" b="0" spc="-100" dirty="0">
                <a:latin typeface="+mj-lt"/>
              </a:rPr>
              <a:t>2</a:t>
            </a:r>
            <a:r>
              <a:rPr lang="zh-CN" altLang="en-US" sz="3500" b="0" spc="-100" dirty="0">
                <a:latin typeface="黑体" panose="02010609060101010101" pitchFamily="49" charset="-122"/>
              </a:rPr>
              <a:t>：更加精确的预测算法、特征学习技术</a:t>
            </a:r>
          </a:p>
        </p:txBody>
      </p:sp>
      <p:pic>
        <p:nvPicPr>
          <p:cNvPr id="5" name="图片 4"/>
          <p:cNvPicPr>
            <a:picLocks noChangeAspect="1"/>
          </p:cNvPicPr>
          <p:nvPr/>
        </p:nvPicPr>
        <p:blipFill>
          <a:blip r:embed="rId2" cstate="print"/>
          <a:stretch>
            <a:fillRect/>
          </a:stretch>
        </p:blipFill>
        <p:spPr>
          <a:xfrm>
            <a:off x="791579" y="1376772"/>
            <a:ext cx="7812671" cy="479136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10" descr="大数据图片1"/>
          <p:cNvPicPr>
            <a:picLocks noChangeAspect="1" noChangeArrowheads="1"/>
          </p:cNvPicPr>
          <p:nvPr/>
        </p:nvPicPr>
        <p:blipFill>
          <a:blip r:embed="rId3" cstate="print"/>
          <a:srcRect/>
          <a:stretch>
            <a:fillRect/>
          </a:stretch>
        </p:blipFill>
        <p:spPr bwMode="auto">
          <a:xfrm>
            <a:off x="5327051" y="535851"/>
            <a:ext cx="3560077" cy="2677125"/>
          </a:xfrm>
          <a:prstGeom prst="rect">
            <a:avLst/>
          </a:prstGeom>
          <a:noFill/>
          <a:ln w="9525">
            <a:noFill/>
            <a:miter lim="800000"/>
            <a:headEnd/>
            <a:tailEnd/>
          </a:ln>
        </p:spPr>
      </p:pic>
      <p:sp>
        <p:nvSpPr>
          <p:cNvPr id="12293" name="WordArt 19" descr="窄竖线"/>
          <p:cNvSpPr>
            <a:spLocks noChangeArrowheads="1" noChangeShapeType="1" noTextEdit="1"/>
          </p:cNvSpPr>
          <p:nvPr/>
        </p:nvSpPr>
        <p:spPr bwMode="auto">
          <a:xfrm>
            <a:off x="889248" y="1465297"/>
            <a:ext cx="4114800" cy="573732"/>
          </a:xfrm>
          <a:prstGeom prst="rect">
            <a:avLst/>
          </a:prstGeom>
        </p:spPr>
        <p:txBody>
          <a:bodyPr wrap="none" fromWordArt="1">
            <a:prstTxWarp prst="textCurveUp">
              <a:avLst>
                <a:gd name="adj" fmla="val 45977"/>
              </a:avLst>
            </a:prstTxWarp>
          </a:bodyPr>
          <a:lstStyle/>
          <a:p>
            <a:pPr algn="ctr"/>
            <a:r>
              <a:rPr lang="zh-CN" altLang="en-US" sz="2399" kern="10" dirty="0">
                <a:ln w="12700">
                  <a:solidFill>
                    <a:srgbClr val="000000"/>
                  </a:solidFill>
                  <a:round/>
                  <a:headEnd/>
                  <a:tailEnd/>
                </a:ln>
                <a:pattFill prst="dashHorz">
                  <a:fgClr>
                    <a:srgbClr val="808080"/>
                  </a:fgClr>
                  <a:bgClr>
                    <a:srgbClr val="FFFF00"/>
                  </a:bgClr>
                </a:pattFill>
                <a:latin typeface="+mn-lt"/>
              </a:rPr>
              <a:t>什么是“大数据”？</a:t>
            </a:r>
          </a:p>
        </p:txBody>
      </p:sp>
      <p:sp>
        <p:nvSpPr>
          <p:cNvPr id="12294" name="Text Box 20"/>
          <p:cNvSpPr txBox="1">
            <a:spLocks noChangeArrowheads="1"/>
          </p:cNvSpPr>
          <p:nvPr/>
        </p:nvSpPr>
        <p:spPr bwMode="auto">
          <a:xfrm>
            <a:off x="683568" y="2077119"/>
            <a:ext cx="4625431" cy="1708160"/>
          </a:xfrm>
          <a:prstGeom prst="rect">
            <a:avLst/>
          </a:prstGeom>
          <a:noFill/>
          <a:ln w="9525">
            <a:noFill/>
            <a:miter lim="800000"/>
            <a:headEnd/>
            <a:tailEnd/>
          </a:ln>
        </p:spPr>
        <p:txBody>
          <a:bodyPr wrap="square">
            <a:spAutoFit/>
          </a:bodyPr>
          <a:lstStyle/>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大数据很抽象，表示数据规模的庞大。</a:t>
            </a:r>
          </a:p>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大数据泛指巨量的数据集，因可从中挖掘出有价值的信息而受到重视。</a:t>
            </a:r>
            <a:r>
              <a:rPr lang="en-US" altLang="zh-CN" sz="1400" dirty="0">
                <a:latin typeface="+mn-lt"/>
              </a:rPr>
              <a:t>《</a:t>
            </a:r>
            <a:r>
              <a:rPr lang="zh-CN" altLang="en-US" sz="1400" dirty="0">
                <a:latin typeface="+mn-lt"/>
              </a:rPr>
              <a:t>华尔街日报</a:t>
            </a:r>
            <a:r>
              <a:rPr lang="en-US" altLang="zh-CN" sz="1400" dirty="0">
                <a:latin typeface="+mn-lt"/>
              </a:rPr>
              <a:t>》</a:t>
            </a:r>
            <a:r>
              <a:rPr lang="zh-CN" altLang="en-US" sz="1400" dirty="0">
                <a:latin typeface="+mn-lt"/>
              </a:rPr>
              <a:t>将大数据时代、智能化生产、无线网络革命称为引领未来繁荣发展的重大技术变革。</a:t>
            </a:r>
          </a:p>
        </p:txBody>
      </p:sp>
      <p:sp>
        <p:nvSpPr>
          <p:cNvPr id="12296" name="Text Box 23"/>
          <p:cNvSpPr txBox="1">
            <a:spLocks noChangeArrowheads="1"/>
          </p:cNvSpPr>
          <p:nvPr/>
        </p:nvSpPr>
        <p:spPr bwMode="auto">
          <a:xfrm>
            <a:off x="5489863" y="3838905"/>
            <a:ext cx="3185154" cy="2758447"/>
          </a:xfrm>
          <a:prstGeom prst="rect">
            <a:avLst/>
          </a:prstGeom>
          <a:noFill/>
          <a:ln w="9525">
            <a:noFill/>
            <a:miter lim="800000"/>
            <a:headEnd/>
            <a:tailEnd/>
          </a:ln>
        </p:spPr>
        <p:txBody>
          <a:bodyPr wrap="square">
            <a:spAutoFit/>
          </a:bodyPr>
          <a:lstStyle/>
          <a:p>
            <a:pPr>
              <a:lnSpc>
                <a:spcPct val="150000"/>
              </a:lnSpc>
            </a:pPr>
            <a:r>
              <a:rPr lang="zh-CN" altLang="en-US" sz="1400" dirty="0">
                <a:latin typeface="+mn-lt"/>
              </a:rPr>
              <a:t>    目前对大数据尚未有一个公认的定义，不同的定义基本上是从特征出发，试图给出大数据义的定。</a:t>
            </a:r>
            <a:endParaRPr lang="en-US" altLang="zh-CN" sz="1400" dirty="0">
              <a:latin typeface="+mn-lt"/>
            </a:endParaRPr>
          </a:p>
          <a:p>
            <a:pPr>
              <a:lnSpc>
                <a:spcPct val="150000"/>
              </a:lnSpc>
            </a:pPr>
            <a:r>
              <a:rPr lang="zh-CN" altLang="en-US" sz="1400" b="1" dirty="0">
                <a:solidFill>
                  <a:schemeClr val="tx1"/>
                </a:solidFill>
                <a:latin typeface="+mn-lt"/>
              </a:rPr>
              <a:t>维基百科给出的定义</a:t>
            </a:r>
            <a:r>
              <a:rPr lang="zh-CN" altLang="en-US" sz="1400" dirty="0">
                <a:solidFill>
                  <a:schemeClr val="tx1"/>
                </a:solidFill>
                <a:latin typeface="+mn-lt"/>
              </a:rPr>
              <a:t>：</a:t>
            </a:r>
          </a:p>
          <a:p>
            <a:pPr>
              <a:lnSpc>
                <a:spcPct val="150000"/>
              </a:lnSpc>
            </a:pPr>
            <a:r>
              <a:rPr lang="zh-CN" altLang="en-US" sz="1400" b="1" dirty="0">
                <a:solidFill>
                  <a:schemeClr val="tx1"/>
                </a:solidFill>
                <a:latin typeface="+mn-lt"/>
              </a:rPr>
              <a:t>    大数据是指利用常用软件工具捕获、管理和处理数据所耗时间超过可容忍时间的数据集。</a:t>
            </a:r>
          </a:p>
          <a:p>
            <a:pPr>
              <a:lnSpc>
                <a:spcPct val="150000"/>
              </a:lnSpc>
            </a:pPr>
            <a:endParaRPr lang="zh-CN" altLang="en-US" sz="1050" dirty="0">
              <a:latin typeface="宋体" charset="-122"/>
            </a:endParaRPr>
          </a:p>
          <a:p>
            <a:endParaRPr lang="zh-CN" altLang="en-US" sz="1050" dirty="0">
              <a:latin typeface="宋体" charset="-122"/>
            </a:endParaRPr>
          </a:p>
        </p:txBody>
      </p:sp>
      <p:pic>
        <p:nvPicPr>
          <p:cNvPr id="9" name="Oval 2"/>
          <p:cNvPicPr>
            <a:picLocks noChangeAspect="1" noChangeArrowheads="1"/>
          </p:cNvPicPr>
          <p:nvPr/>
        </p:nvPicPr>
        <p:blipFill>
          <a:blip r:embed="rId4" cstate="print"/>
          <a:srcRect/>
          <a:stretch>
            <a:fillRect/>
          </a:stretch>
        </p:blipFill>
        <p:spPr bwMode="auto">
          <a:xfrm>
            <a:off x="1053108" y="3573016"/>
            <a:ext cx="1790700" cy="1349817"/>
          </a:xfrm>
          <a:prstGeom prst="rect">
            <a:avLst/>
          </a:prstGeom>
          <a:noFill/>
          <a:ln w="9525">
            <a:noFill/>
            <a:miter lim="800000"/>
            <a:headEnd/>
            <a:tailEnd/>
          </a:ln>
        </p:spPr>
      </p:pic>
      <p:sp>
        <p:nvSpPr>
          <p:cNvPr id="11" name="Text Box 9"/>
          <p:cNvSpPr txBox="1">
            <a:spLocks noChangeArrowheads="1"/>
          </p:cNvSpPr>
          <p:nvPr/>
        </p:nvSpPr>
        <p:spPr bwMode="auto">
          <a:xfrm>
            <a:off x="1455918" y="4037506"/>
            <a:ext cx="923651" cy="307777"/>
          </a:xfrm>
          <a:prstGeom prst="rect">
            <a:avLst/>
          </a:prstGeom>
          <a:noFill/>
          <a:ln w="9525">
            <a:noFill/>
            <a:miter lim="800000"/>
            <a:headEnd/>
            <a:tailEnd/>
          </a:ln>
        </p:spPr>
        <p:txBody>
          <a:bodyPr wrap="none">
            <a:spAutoFit/>
          </a:bodyPr>
          <a:lstStyle/>
          <a:p>
            <a:r>
              <a:rPr lang="en-US" altLang="zh-CN" sz="1400" dirty="0">
                <a:solidFill>
                  <a:srgbClr val="0000FF"/>
                </a:solidFill>
                <a:latin typeface="+mn-lt"/>
              </a:rPr>
              <a:t>“3V”</a:t>
            </a:r>
            <a:r>
              <a:rPr lang="zh-CN" altLang="en-US" sz="1400" dirty="0">
                <a:solidFill>
                  <a:srgbClr val="0000FF"/>
                </a:solidFill>
                <a:latin typeface="+mn-lt"/>
              </a:rPr>
              <a:t>定义</a:t>
            </a:r>
            <a:endParaRPr lang="zh-CN" altLang="en-US" sz="1400" dirty="0">
              <a:latin typeface="+mn-lt"/>
            </a:endParaRPr>
          </a:p>
        </p:txBody>
      </p:sp>
      <p:sp>
        <p:nvSpPr>
          <p:cNvPr id="12" name="AutoShape 11"/>
          <p:cNvSpPr>
            <a:spLocks noChangeArrowheads="1"/>
          </p:cNvSpPr>
          <p:nvPr/>
        </p:nvSpPr>
        <p:spPr bwMode="auto">
          <a:xfrm>
            <a:off x="1458420" y="4725918"/>
            <a:ext cx="1512361" cy="342811"/>
          </a:xfrm>
          <a:prstGeom prst="roundRect">
            <a:avLst>
              <a:gd name="adj" fmla="val 16667"/>
            </a:avLst>
          </a:prstGeom>
          <a:gradFill rotWithShape="1">
            <a:gsLst>
              <a:gs pos="0">
                <a:srgbClr val="ECEDEF"/>
              </a:gs>
              <a:gs pos="50000">
                <a:srgbClr val="FBFBFC"/>
              </a:gs>
              <a:gs pos="100000">
                <a:srgbClr val="ECEDEF"/>
              </a:gs>
            </a:gsLst>
            <a:lin ang="5400000" scaled="1"/>
          </a:gradFill>
          <a:ln w="12700">
            <a:solidFill>
              <a:schemeClr val="bg1"/>
            </a:solidFill>
            <a:round/>
            <a:headEnd/>
            <a:tailEnd/>
          </a:ln>
        </p:spPr>
        <p:txBody>
          <a:bodyPr wrap="none" anchor="ctr"/>
          <a:lstStyle/>
          <a:p>
            <a:endParaRPr lang="zh-CN" altLang="en-US" sz="1050"/>
          </a:p>
        </p:txBody>
      </p:sp>
      <p:sp>
        <p:nvSpPr>
          <p:cNvPr id="13" name="Text Box 12"/>
          <p:cNvSpPr txBox="1">
            <a:spLocks noChangeArrowheads="1"/>
          </p:cNvSpPr>
          <p:nvPr/>
        </p:nvSpPr>
        <p:spPr bwMode="auto">
          <a:xfrm>
            <a:off x="1187624" y="4725144"/>
            <a:ext cx="2160587" cy="307777"/>
          </a:xfrm>
          <a:prstGeom prst="rect">
            <a:avLst/>
          </a:prstGeom>
          <a:noFill/>
          <a:ln w="9525">
            <a:noFill/>
            <a:miter lim="800000"/>
            <a:headEnd/>
            <a:tailEnd/>
          </a:ln>
        </p:spPr>
        <p:txBody>
          <a:bodyPr>
            <a:spAutoFit/>
          </a:bodyPr>
          <a:lstStyle/>
          <a:p>
            <a:pPr>
              <a:buFontTx/>
              <a:buNone/>
            </a:pPr>
            <a:r>
              <a:rPr lang="zh-CN" altLang="en-US" sz="1400" dirty="0">
                <a:latin typeface="+mn-lt"/>
              </a:rPr>
              <a:t>体量巨大（</a:t>
            </a:r>
            <a:r>
              <a:rPr lang="en-US" altLang="zh-CN" sz="1400" dirty="0">
                <a:latin typeface="+mn-lt"/>
              </a:rPr>
              <a:t>Volume</a:t>
            </a:r>
            <a:r>
              <a:rPr lang="zh-CN" altLang="en-US" sz="1400" dirty="0">
                <a:latin typeface="+mn-lt"/>
              </a:rPr>
              <a:t>）</a:t>
            </a:r>
          </a:p>
        </p:txBody>
      </p:sp>
      <p:pic>
        <p:nvPicPr>
          <p:cNvPr id="14" name="Picture 13" descr="O_chevron001"/>
          <p:cNvPicPr>
            <a:picLocks noChangeAspect="1" noChangeArrowheads="1"/>
          </p:cNvPicPr>
          <p:nvPr/>
        </p:nvPicPr>
        <p:blipFill>
          <a:blip r:embed="rId5" cstate="print"/>
          <a:srcRect/>
          <a:stretch>
            <a:fillRect/>
          </a:stretch>
        </p:blipFill>
        <p:spPr bwMode="auto">
          <a:xfrm>
            <a:off x="829770" y="4777102"/>
            <a:ext cx="412750" cy="272583"/>
          </a:xfrm>
          <a:prstGeom prst="rect">
            <a:avLst/>
          </a:prstGeom>
          <a:noFill/>
          <a:ln w="9525">
            <a:noFill/>
            <a:miter lim="800000"/>
            <a:headEnd/>
            <a:tailEnd/>
          </a:ln>
        </p:spPr>
      </p:pic>
      <p:sp>
        <p:nvSpPr>
          <p:cNvPr id="15" name="AutoShape 15"/>
          <p:cNvSpPr>
            <a:spLocks noChangeArrowheads="1"/>
          </p:cNvSpPr>
          <p:nvPr/>
        </p:nvSpPr>
        <p:spPr bwMode="auto">
          <a:xfrm>
            <a:off x="1458420" y="5211567"/>
            <a:ext cx="1512361" cy="342811"/>
          </a:xfrm>
          <a:prstGeom prst="roundRect">
            <a:avLst>
              <a:gd name="adj" fmla="val 16667"/>
            </a:avLst>
          </a:prstGeom>
          <a:gradFill rotWithShape="1">
            <a:gsLst>
              <a:gs pos="0">
                <a:srgbClr val="ECEDEF"/>
              </a:gs>
              <a:gs pos="50000">
                <a:srgbClr val="FBFBFC"/>
              </a:gs>
              <a:gs pos="100000">
                <a:srgbClr val="ECEDEF"/>
              </a:gs>
            </a:gsLst>
            <a:lin ang="5400000" scaled="1"/>
          </a:gradFill>
          <a:ln w="12700">
            <a:solidFill>
              <a:schemeClr val="bg1"/>
            </a:solidFill>
            <a:round/>
            <a:headEnd/>
            <a:tailEnd/>
          </a:ln>
        </p:spPr>
        <p:txBody>
          <a:bodyPr wrap="none" anchor="ctr"/>
          <a:lstStyle/>
          <a:p>
            <a:endParaRPr lang="zh-CN" altLang="en-US" sz="1050"/>
          </a:p>
        </p:txBody>
      </p:sp>
      <p:sp>
        <p:nvSpPr>
          <p:cNvPr id="16" name="Text Box 16"/>
          <p:cNvSpPr txBox="1">
            <a:spLocks noChangeArrowheads="1"/>
          </p:cNvSpPr>
          <p:nvPr/>
        </p:nvSpPr>
        <p:spPr bwMode="auto">
          <a:xfrm>
            <a:off x="1153782" y="5230399"/>
            <a:ext cx="2160587" cy="307777"/>
          </a:xfrm>
          <a:prstGeom prst="rect">
            <a:avLst/>
          </a:prstGeom>
          <a:noFill/>
          <a:ln w="9525">
            <a:noFill/>
            <a:miter lim="800000"/>
            <a:headEnd/>
            <a:tailEnd/>
          </a:ln>
        </p:spPr>
        <p:txBody>
          <a:bodyPr>
            <a:spAutoFit/>
          </a:bodyPr>
          <a:lstStyle/>
          <a:p>
            <a:pPr>
              <a:buFontTx/>
              <a:buNone/>
            </a:pPr>
            <a:r>
              <a:rPr lang="zh-CN" altLang="en-US" sz="1400" dirty="0">
                <a:latin typeface="+mn-lt"/>
              </a:rPr>
              <a:t>类型繁多（</a:t>
            </a:r>
            <a:r>
              <a:rPr lang="en-US" altLang="zh-CN" sz="1400" dirty="0">
                <a:latin typeface="+mn-lt"/>
              </a:rPr>
              <a:t>Variety</a:t>
            </a:r>
            <a:r>
              <a:rPr lang="zh-CN" altLang="en-US" sz="1400" dirty="0">
                <a:latin typeface="+mn-lt"/>
              </a:rPr>
              <a:t>）</a:t>
            </a:r>
          </a:p>
        </p:txBody>
      </p:sp>
      <p:pic>
        <p:nvPicPr>
          <p:cNvPr id="17" name="Picture 17" descr="O_chevron001"/>
          <p:cNvPicPr>
            <a:picLocks noChangeAspect="1" noChangeArrowheads="1"/>
          </p:cNvPicPr>
          <p:nvPr/>
        </p:nvPicPr>
        <p:blipFill>
          <a:blip r:embed="rId5" cstate="print"/>
          <a:srcRect/>
          <a:stretch>
            <a:fillRect/>
          </a:stretch>
        </p:blipFill>
        <p:spPr bwMode="auto">
          <a:xfrm>
            <a:off x="829770" y="5262751"/>
            <a:ext cx="412750" cy="272583"/>
          </a:xfrm>
          <a:prstGeom prst="rect">
            <a:avLst/>
          </a:prstGeom>
          <a:noFill/>
          <a:ln w="9525">
            <a:noFill/>
            <a:miter lim="800000"/>
            <a:headEnd/>
            <a:tailEnd/>
          </a:ln>
        </p:spPr>
      </p:pic>
      <p:sp>
        <p:nvSpPr>
          <p:cNvPr id="18" name="AutoShape 19"/>
          <p:cNvSpPr>
            <a:spLocks noChangeArrowheads="1"/>
          </p:cNvSpPr>
          <p:nvPr/>
        </p:nvSpPr>
        <p:spPr bwMode="auto">
          <a:xfrm>
            <a:off x="1458418" y="5751970"/>
            <a:ext cx="1512362" cy="342811"/>
          </a:xfrm>
          <a:prstGeom prst="roundRect">
            <a:avLst>
              <a:gd name="adj" fmla="val 16667"/>
            </a:avLst>
          </a:prstGeom>
          <a:gradFill rotWithShape="1">
            <a:gsLst>
              <a:gs pos="0">
                <a:srgbClr val="ECEDEF"/>
              </a:gs>
              <a:gs pos="50000">
                <a:srgbClr val="FBFBFC"/>
              </a:gs>
              <a:gs pos="100000">
                <a:srgbClr val="ECEDEF"/>
              </a:gs>
            </a:gsLst>
            <a:lin ang="5400000" scaled="1"/>
          </a:gradFill>
          <a:ln w="12700">
            <a:solidFill>
              <a:schemeClr val="bg1"/>
            </a:solidFill>
            <a:round/>
            <a:headEnd/>
            <a:tailEnd/>
          </a:ln>
        </p:spPr>
        <p:txBody>
          <a:bodyPr wrap="none" anchor="ctr"/>
          <a:lstStyle/>
          <a:p>
            <a:endParaRPr lang="zh-CN" altLang="en-US" sz="1050"/>
          </a:p>
        </p:txBody>
      </p:sp>
      <p:sp>
        <p:nvSpPr>
          <p:cNvPr id="20" name="Text Box 21"/>
          <p:cNvSpPr txBox="1">
            <a:spLocks noChangeArrowheads="1"/>
          </p:cNvSpPr>
          <p:nvPr/>
        </p:nvSpPr>
        <p:spPr bwMode="auto">
          <a:xfrm>
            <a:off x="1152537" y="5735298"/>
            <a:ext cx="1809491" cy="308292"/>
          </a:xfrm>
          <a:prstGeom prst="rect">
            <a:avLst/>
          </a:prstGeom>
          <a:noFill/>
          <a:ln w="9525">
            <a:noFill/>
            <a:miter lim="800000"/>
            <a:headEnd/>
            <a:tailEnd/>
          </a:ln>
        </p:spPr>
        <p:txBody>
          <a:bodyPr>
            <a:spAutoFit/>
          </a:bodyPr>
          <a:lstStyle/>
          <a:p>
            <a:pPr>
              <a:buFontTx/>
              <a:buNone/>
            </a:pPr>
            <a:r>
              <a:rPr lang="zh-CN" altLang="en-US" sz="1400" dirty="0">
                <a:latin typeface="+mn-lt"/>
              </a:rPr>
              <a:t>处理速度（</a:t>
            </a:r>
            <a:r>
              <a:rPr lang="en-US" altLang="zh-CN" sz="1400" dirty="0">
                <a:latin typeface="+mn-lt"/>
              </a:rPr>
              <a:t>Velocity</a:t>
            </a:r>
            <a:r>
              <a:rPr lang="zh-CN" altLang="en-US" sz="1400" dirty="0">
                <a:latin typeface="+mn-lt"/>
              </a:rPr>
              <a:t>）</a:t>
            </a:r>
          </a:p>
        </p:txBody>
      </p:sp>
      <p:grpSp>
        <p:nvGrpSpPr>
          <p:cNvPr id="22" name="Group 23"/>
          <p:cNvGrpSpPr>
            <a:grpSpLocks/>
          </p:cNvGrpSpPr>
          <p:nvPr/>
        </p:nvGrpSpPr>
        <p:grpSpPr bwMode="auto">
          <a:xfrm>
            <a:off x="3249352" y="3555347"/>
            <a:ext cx="1790700" cy="1349817"/>
            <a:chOff x="4655" y="2871"/>
            <a:chExt cx="1128" cy="1134"/>
          </a:xfrm>
        </p:grpSpPr>
        <p:pic>
          <p:nvPicPr>
            <p:cNvPr id="23" name="Oval 2"/>
            <p:cNvPicPr>
              <a:picLocks noChangeAspect="1" noChangeArrowheads="1"/>
            </p:cNvPicPr>
            <p:nvPr/>
          </p:nvPicPr>
          <p:blipFill>
            <a:blip r:embed="rId4" cstate="print"/>
            <a:srcRect/>
            <a:stretch>
              <a:fillRect/>
            </a:stretch>
          </p:blipFill>
          <p:spPr bwMode="auto">
            <a:xfrm>
              <a:off x="4655" y="2871"/>
              <a:ext cx="1128" cy="1134"/>
            </a:xfrm>
            <a:prstGeom prst="rect">
              <a:avLst/>
            </a:prstGeom>
            <a:noFill/>
            <a:ln w="9525">
              <a:noFill/>
              <a:miter lim="800000"/>
              <a:headEnd/>
              <a:tailEnd/>
            </a:ln>
          </p:spPr>
        </p:pic>
        <p:sp>
          <p:nvSpPr>
            <p:cNvPr id="24" name="Text Box 25"/>
            <p:cNvSpPr txBox="1">
              <a:spLocks noChangeArrowheads="1"/>
            </p:cNvSpPr>
            <p:nvPr/>
          </p:nvSpPr>
          <p:spPr bwMode="auto">
            <a:xfrm>
              <a:off x="4887" y="3264"/>
              <a:ext cx="628" cy="259"/>
            </a:xfrm>
            <a:prstGeom prst="rect">
              <a:avLst/>
            </a:prstGeom>
            <a:noFill/>
            <a:ln w="9525">
              <a:noFill/>
              <a:miter lim="800000"/>
              <a:headEnd/>
              <a:tailEnd/>
            </a:ln>
          </p:spPr>
          <p:txBody>
            <a:bodyPr wrap="none">
              <a:spAutoFit/>
            </a:bodyPr>
            <a:lstStyle/>
            <a:p>
              <a:r>
                <a:rPr lang="zh-CN" altLang="en-US" sz="1400" dirty="0">
                  <a:solidFill>
                    <a:schemeClr val="bg1"/>
                  </a:solidFill>
                  <a:latin typeface="+mn-lt"/>
                </a:rPr>
                <a:t>“</a:t>
              </a:r>
              <a:r>
                <a:rPr lang="en-US" altLang="zh-CN" sz="1400" dirty="0">
                  <a:solidFill>
                    <a:schemeClr val="bg1"/>
                  </a:solidFill>
                  <a:latin typeface="+mn-lt"/>
                </a:rPr>
                <a:t>5V”</a:t>
              </a:r>
              <a:r>
                <a:rPr lang="zh-CN" altLang="en-US" sz="1400" dirty="0">
                  <a:solidFill>
                    <a:schemeClr val="bg1"/>
                  </a:solidFill>
                  <a:latin typeface="+mn-lt"/>
                </a:rPr>
                <a:t>定义</a:t>
              </a:r>
            </a:p>
          </p:txBody>
        </p:sp>
      </p:grpSp>
      <p:sp>
        <p:nvSpPr>
          <p:cNvPr id="28" name="AutoShape 29"/>
          <p:cNvSpPr>
            <a:spLocks noChangeArrowheads="1"/>
          </p:cNvSpPr>
          <p:nvPr/>
        </p:nvSpPr>
        <p:spPr bwMode="auto">
          <a:xfrm>
            <a:off x="3179806" y="4958514"/>
            <a:ext cx="1621170" cy="342811"/>
          </a:xfrm>
          <a:prstGeom prst="roundRect">
            <a:avLst>
              <a:gd name="adj" fmla="val 16667"/>
            </a:avLst>
          </a:prstGeom>
          <a:gradFill rotWithShape="1">
            <a:gsLst>
              <a:gs pos="0">
                <a:srgbClr val="ECEDEF"/>
              </a:gs>
              <a:gs pos="50000">
                <a:srgbClr val="FBFBFC"/>
              </a:gs>
              <a:gs pos="100000">
                <a:srgbClr val="ECEDEF"/>
              </a:gs>
            </a:gsLst>
            <a:lin ang="5400000" scaled="1"/>
          </a:gradFill>
          <a:ln w="12700">
            <a:solidFill>
              <a:schemeClr val="bg1"/>
            </a:solidFill>
            <a:round/>
            <a:headEnd/>
            <a:tailEnd/>
          </a:ln>
        </p:spPr>
        <p:txBody>
          <a:bodyPr wrap="none" anchor="ctr"/>
          <a:lstStyle/>
          <a:p>
            <a:pPr algn="ctr"/>
            <a:r>
              <a:rPr lang="zh-CN" altLang="en-US" sz="1400" dirty="0">
                <a:latin typeface="+mn-lt"/>
              </a:rPr>
              <a:t>价值密度低（</a:t>
            </a:r>
            <a:r>
              <a:rPr lang="en-US" altLang="zh-CN" sz="1400" dirty="0">
                <a:latin typeface="+mn-lt"/>
              </a:rPr>
              <a:t>Value</a:t>
            </a:r>
            <a:r>
              <a:rPr lang="zh-CN" altLang="en-US" sz="1400" dirty="0">
                <a:latin typeface="+mn-lt"/>
              </a:rPr>
              <a:t>）</a:t>
            </a:r>
          </a:p>
        </p:txBody>
      </p:sp>
      <p:pic>
        <p:nvPicPr>
          <p:cNvPr id="29" name="Picture 30" descr="O_chevron001"/>
          <p:cNvPicPr>
            <a:picLocks noChangeAspect="1" noChangeArrowheads="1"/>
          </p:cNvPicPr>
          <p:nvPr/>
        </p:nvPicPr>
        <p:blipFill>
          <a:blip r:embed="rId6" cstate="print"/>
          <a:srcRect/>
          <a:stretch>
            <a:fillRect/>
          </a:stretch>
        </p:blipFill>
        <p:spPr bwMode="auto">
          <a:xfrm>
            <a:off x="5144566" y="4991726"/>
            <a:ext cx="363538" cy="309482"/>
          </a:xfrm>
          <a:prstGeom prst="rect">
            <a:avLst/>
          </a:prstGeom>
          <a:noFill/>
          <a:ln w="9525">
            <a:noFill/>
            <a:miter lim="800000"/>
            <a:headEnd/>
            <a:tailEnd/>
          </a:ln>
        </p:spPr>
      </p:pic>
      <p:sp>
        <p:nvSpPr>
          <p:cNvPr id="30" name="Line 41"/>
          <p:cNvSpPr>
            <a:spLocks noChangeShapeType="1"/>
          </p:cNvSpPr>
          <p:nvPr/>
        </p:nvSpPr>
        <p:spPr bwMode="auto">
          <a:xfrm>
            <a:off x="3024772" y="4725919"/>
            <a:ext cx="0" cy="1403381"/>
          </a:xfrm>
          <a:prstGeom prst="line">
            <a:avLst/>
          </a:prstGeom>
          <a:noFill/>
          <a:ln w="9525">
            <a:solidFill>
              <a:schemeClr val="accent2"/>
            </a:solidFill>
            <a:prstDash val="dash"/>
            <a:round/>
            <a:headEnd/>
            <a:tailEnd/>
          </a:ln>
        </p:spPr>
        <p:txBody>
          <a:bodyPr/>
          <a:lstStyle/>
          <a:p>
            <a:endParaRPr lang="zh-CN" altLang="en-US" sz="1050"/>
          </a:p>
        </p:txBody>
      </p:sp>
      <p:sp>
        <p:nvSpPr>
          <p:cNvPr id="32" name="Line 41"/>
          <p:cNvSpPr>
            <a:spLocks noChangeShapeType="1"/>
          </p:cNvSpPr>
          <p:nvPr/>
        </p:nvSpPr>
        <p:spPr bwMode="auto">
          <a:xfrm flipV="1">
            <a:off x="3132757" y="5319757"/>
            <a:ext cx="2519363" cy="1190"/>
          </a:xfrm>
          <a:prstGeom prst="line">
            <a:avLst/>
          </a:prstGeom>
          <a:noFill/>
          <a:ln w="9525">
            <a:solidFill>
              <a:srgbClr val="FF0000"/>
            </a:solidFill>
            <a:prstDash val="dash"/>
            <a:round/>
            <a:headEnd/>
            <a:tailEnd/>
          </a:ln>
        </p:spPr>
        <p:txBody>
          <a:bodyPr/>
          <a:lstStyle/>
          <a:p>
            <a:endParaRPr lang="zh-CN" altLang="en-US" sz="1050"/>
          </a:p>
        </p:txBody>
      </p:sp>
      <p:sp>
        <p:nvSpPr>
          <p:cNvPr id="34" name="Text Box 35"/>
          <p:cNvSpPr txBox="1">
            <a:spLocks noChangeArrowheads="1"/>
          </p:cNvSpPr>
          <p:nvPr/>
        </p:nvSpPr>
        <p:spPr bwMode="auto">
          <a:xfrm>
            <a:off x="4668381" y="4982964"/>
            <a:ext cx="1152525" cy="307777"/>
          </a:xfrm>
          <a:prstGeom prst="rect">
            <a:avLst/>
          </a:prstGeom>
          <a:noFill/>
          <a:ln w="9525">
            <a:noFill/>
            <a:miter lim="800000"/>
            <a:headEnd/>
            <a:tailEnd/>
          </a:ln>
        </p:spPr>
        <p:txBody>
          <a:bodyPr>
            <a:spAutoFit/>
          </a:bodyPr>
          <a:lstStyle/>
          <a:p>
            <a:r>
              <a:rPr lang="zh-CN" altLang="en-US" sz="1400" dirty="0">
                <a:latin typeface="+mn-lt"/>
              </a:rPr>
              <a:t>（业界）</a:t>
            </a:r>
          </a:p>
        </p:txBody>
      </p:sp>
      <p:sp>
        <p:nvSpPr>
          <p:cNvPr id="36" name="AutoShape 29"/>
          <p:cNvSpPr>
            <a:spLocks noChangeArrowheads="1"/>
          </p:cNvSpPr>
          <p:nvPr/>
        </p:nvSpPr>
        <p:spPr bwMode="auto">
          <a:xfrm>
            <a:off x="3006514" y="5482922"/>
            <a:ext cx="1799789" cy="342811"/>
          </a:xfrm>
          <a:prstGeom prst="roundRect">
            <a:avLst>
              <a:gd name="adj" fmla="val 16667"/>
            </a:avLst>
          </a:prstGeom>
          <a:gradFill rotWithShape="1">
            <a:gsLst>
              <a:gs pos="0">
                <a:srgbClr val="ECEDEF"/>
              </a:gs>
              <a:gs pos="50000">
                <a:srgbClr val="FBFBFC"/>
              </a:gs>
              <a:gs pos="100000">
                <a:srgbClr val="ECEDEF"/>
              </a:gs>
            </a:gsLst>
            <a:lin ang="5400000" scaled="1"/>
          </a:gradFill>
          <a:ln w="12700">
            <a:solidFill>
              <a:schemeClr val="bg1"/>
            </a:solidFill>
            <a:round/>
            <a:headEnd/>
            <a:tailEnd/>
          </a:ln>
        </p:spPr>
        <p:txBody>
          <a:bodyPr wrap="none" anchor="ctr"/>
          <a:lstStyle/>
          <a:p>
            <a:pPr algn="ctr"/>
            <a:r>
              <a:rPr lang="zh-CN" altLang="en-US" sz="1400" dirty="0">
                <a:latin typeface="+mn-lt"/>
              </a:rPr>
              <a:t>真实准确（</a:t>
            </a:r>
            <a:r>
              <a:rPr lang="en-US" altLang="zh-CN" sz="1400" dirty="0">
                <a:latin typeface="+mn-lt"/>
              </a:rPr>
              <a:t>Veracity</a:t>
            </a:r>
            <a:r>
              <a:rPr lang="zh-CN" altLang="en-US" sz="1400" dirty="0">
                <a:latin typeface="+mn-lt"/>
              </a:rPr>
              <a:t>）</a:t>
            </a:r>
          </a:p>
        </p:txBody>
      </p:sp>
      <p:pic>
        <p:nvPicPr>
          <p:cNvPr id="37" name="Picture 30" descr="O_chevron001"/>
          <p:cNvPicPr>
            <a:picLocks noChangeAspect="1" noChangeArrowheads="1"/>
          </p:cNvPicPr>
          <p:nvPr/>
        </p:nvPicPr>
        <p:blipFill>
          <a:blip r:embed="rId6" cstate="print"/>
          <a:srcRect/>
          <a:stretch>
            <a:fillRect/>
          </a:stretch>
        </p:blipFill>
        <p:spPr bwMode="auto">
          <a:xfrm>
            <a:off x="5148064" y="5517232"/>
            <a:ext cx="363538" cy="309482"/>
          </a:xfrm>
          <a:prstGeom prst="rect">
            <a:avLst/>
          </a:prstGeom>
          <a:noFill/>
          <a:ln w="9525">
            <a:noFill/>
            <a:miter lim="800000"/>
            <a:headEnd/>
            <a:tailEnd/>
          </a:ln>
        </p:spPr>
      </p:pic>
      <p:sp>
        <p:nvSpPr>
          <p:cNvPr id="38" name="Line 41"/>
          <p:cNvSpPr>
            <a:spLocks noChangeShapeType="1"/>
          </p:cNvSpPr>
          <p:nvPr/>
        </p:nvSpPr>
        <p:spPr bwMode="auto">
          <a:xfrm flipV="1">
            <a:off x="3023828" y="5841268"/>
            <a:ext cx="2519363" cy="1190"/>
          </a:xfrm>
          <a:prstGeom prst="line">
            <a:avLst/>
          </a:prstGeom>
          <a:noFill/>
          <a:ln w="9525">
            <a:solidFill>
              <a:srgbClr val="FF0000"/>
            </a:solidFill>
            <a:prstDash val="dash"/>
            <a:round/>
            <a:headEnd/>
            <a:tailEnd/>
          </a:ln>
        </p:spPr>
        <p:txBody>
          <a:bodyPr/>
          <a:lstStyle/>
          <a:p>
            <a:endParaRPr lang="zh-CN" altLang="en-US" sz="1050"/>
          </a:p>
        </p:txBody>
      </p:sp>
      <p:sp>
        <p:nvSpPr>
          <p:cNvPr id="39" name="Text Box 35"/>
          <p:cNvSpPr txBox="1">
            <a:spLocks noChangeArrowheads="1"/>
          </p:cNvSpPr>
          <p:nvPr/>
        </p:nvSpPr>
        <p:spPr bwMode="auto">
          <a:xfrm>
            <a:off x="4433370" y="5494927"/>
            <a:ext cx="1152525" cy="307777"/>
          </a:xfrm>
          <a:prstGeom prst="rect">
            <a:avLst/>
          </a:prstGeom>
          <a:noFill/>
          <a:ln w="9525">
            <a:noFill/>
            <a:miter lim="800000"/>
            <a:headEnd/>
            <a:tailEnd/>
          </a:ln>
        </p:spPr>
        <p:txBody>
          <a:bodyPr>
            <a:spAutoFit/>
          </a:bodyPr>
          <a:lstStyle/>
          <a:p>
            <a:r>
              <a:rPr lang="zh-CN" altLang="en-US" sz="1400" dirty="0">
                <a:latin typeface="+mn-lt"/>
              </a:rPr>
              <a:t> （</a:t>
            </a:r>
            <a:r>
              <a:rPr lang="en-US" altLang="zh-CN" sz="1400" dirty="0">
                <a:latin typeface="+mn-lt"/>
              </a:rPr>
              <a:t>IBM</a:t>
            </a:r>
            <a:r>
              <a:rPr lang="zh-CN" altLang="en-US" sz="1400" dirty="0">
                <a:latin typeface="+mn-lt"/>
              </a:rPr>
              <a:t>）</a:t>
            </a:r>
          </a:p>
        </p:txBody>
      </p:sp>
      <p:sp>
        <p:nvSpPr>
          <p:cNvPr id="31" name="标题 1"/>
          <p:cNvSpPr txBox="1">
            <a:spLocks/>
          </p:cNvSpPr>
          <p:nvPr/>
        </p:nvSpPr>
        <p:spPr bwMode="auto">
          <a:xfrm>
            <a:off x="791580"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defTabSz="685617">
              <a:defRPr/>
            </a:pPr>
            <a:r>
              <a:rPr lang="zh-CN" altLang="en-US" sz="3500" b="0" spc="-100" dirty="0">
                <a:latin typeface="黑体" panose="02010609060101010101" pitchFamily="49" charset="-122"/>
              </a:rPr>
              <a:t>大数据时代</a:t>
            </a:r>
          </a:p>
        </p:txBody>
      </p:sp>
      <p:pic>
        <p:nvPicPr>
          <p:cNvPr id="33" name="Picture 17" descr="O_chevron001"/>
          <p:cNvPicPr>
            <a:picLocks noChangeAspect="1" noChangeArrowheads="1"/>
          </p:cNvPicPr>
          <p:nvPr/>
        </p:nvPicPr>
        <p:blipFill>
          <a:blip r:embed="rId5" cstate="print"/>
          <a:srcRect/>
          <a:stretch>
            <a:fillRect/>
          </a:stretch>
        </p:blipFill>
        <p:spPr bwMode="auto">
          <a:xfrm>
            <a:off x="846733" y="5748400"/>
            <a:ext cx="412750" cy="27258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a:xfrm>
            <a:off x="895355" y="1913799"/>
            <a:ext cx="7754277" cy="4359517"/>
            <a:chOff x="-17124" y="925871"/>
            <a:chExt cx="8854700" cy="5784931"/>
          </a:xfrm>
        </p:grpSpPr>
        <p:pic>
          <p:nvPicPr>
            <p:cNvPr id="19" name="Picture 2"/>
            <p:cNvPicPr>
              <a:picLocks noChangeAspect="1" noChangeArrowheads="1"/>
            </p:cNvPicPr>
            <p:nvPr/>
          </p:nvPicPr>
          <p:blipFill>
            <a:blip r:embed="rId2" cstate="print"/>
            <a:srcRect/>
            <a:stretch>
              <a:fillRect/>
            </a:stretch>
          </p:blipFill>
          <p:spPr bwMode="auto">
            <a:xfrm>
              <a:off x="614248" y="1503209"/>
              <a:ext cx="3143364" cy="2852741"/>
            </a:xfrm>
            <a:prstGeom prst="rect">
              <a:avLst/>
            </a:prstGeom>
            <a:noFill/>
            <a:ln w="9525">
              <a:noFill/>
              <a:miter lim="800000"/>
              <a:headEnd/>
              <a:tailEnd/>
            </a:ln>
          </p:spPr>
        </p:pic>
        <p:pic>
          <p:nvPicPr>
            <p:cNvPr id="20" name="Picture 4"/>
            <p:cNvPicPr>
              <a:picLocks noChangeAspect="1" noChangeArrowheads="1"/>
            </p:cNvPicPr>
            <p:nvPr/>
          </p:nvPicPr>
          <p:blipFill>
            <a:blip r:embed="rId3" cstate="print"/>
            <a:srcRect/>
            <a:stretch>
              <a:fillRect/>
            </a:stretch>
          </p:blipFill>
          <p:spPr bwMode="auto">
            <a:xfrm>
              <a:off x="190496" y="4890469"/>
              <a:ext cx="4048126" cy="1485901"/>
            </a:xfrm>
            <a:prstGeom prst="rect">
              <a:avLst/>
            </a:prstGeom>
            <a:noFill/>
            <a:ln w="9525">
              <a:noFill/>
              <a:miter lim="800000"/>
              <a:headEnd/>
              <a:tailEnd/>
            </a:ln>
          </p:spPr>
        </p:pic>
        <p:pic>
          <p:nvPicPr>
            <p:cNvPr id="21" name="Picture 6"/>
            <p:cNvPicPr>
              <a:picLocks noChangeAspect="1" noChangeArrowheads="1"/>
            </p:cNvPicPr>
            <p:nvPr/>
          </p:nvPicPr>
          <p:blipFill>
            <a:blip r:embed="rId4" cstate="print"/>
            <a:srcRect/>
            <a:stretch>
              <a:fillRect/>
            </a:stretch>
          </p:blipFill>
          <p:spPr bwMode="auto">
            <a:xfrm>
              <a:off x="5161119" y="1804130"/>
              <a:ext cx="3676457" cy="2808185"/>
            </a:xfrm>
            <a:prstGeom prst="rect">
              <a:avLst/>
            </a:prstGeom>
            <a:noFill/>
            <a:ln w="9525">
              <a:noFill/>
              <a:miter lim="800000"/>
              <a:headEnd/>
              <a:tailEnd/>
            </a:ln>
          </p:spPr>
        </p:pic>
        <p:pic>
          <p:nvPicPr>
            <p:cNvPr id="22" name="Picture 7"/>
            <p:cNvPicPr>
              <a:picLocks noChangeAspect="1" noChangeArrowheads="1"/>
            </p:cNvPicPr>
            <p:nvPr/>
          </p:nvPicPr>
          <p:blipFill>
            <a:blip r:embed="rId5" cstate="print"/>
            <a:srcRect/>
            <a:stretch>
              <a:fillRect/>
            </a:stretch>
          </p:blipFill>
          <p:spPr bwMode="auto">
            <a:xfrm>
              <a:off x="4826791" y="4709252"/>
              <a:ext cx="3833814" cy="1905291"/>
            </a:xfrm>
            <a:prstGeom prst="rect">
              <a:avLst/>
            </a:prstGeom>
            <a:noFill/>
            <a:ln w="9525">
              <a:noFill/>
              <a:miter lim="800000"/>
              <a:headEnd/>
              <a:tailEnd/>
            </a:ln>
          </p:spPr>
        </p:pic>
        <p:sp>
          <p:nvSpPr>
            <p:cNvPr id="23" name="右箭头 9"/>
            <p:cNvSpPr/>
            <p:nvPr/>
          </p:nvSpPr>
          <p:spPr>
            <a:xfrm>
              <a:off x="3933825" y="2695578"/>
              <a:ext cx="942975" cy="447676"/>
            </a:xfrm>
            <a:prstGeom prst="rightArrow">
              <a:avLst/>
            </a:prstGeom>
            <a:ln>
              <a:solidFill>
                <a:schemeClr val="bg2"/>
              </a:solidFill>
            </a:ln>
          </p:spPr>
          <p:txBody>
            <a:bodyPr vert="horz" wrap="square" lIns="68562" tIns="34281" rIns="68562" bIns="34281" numCol="1" rtlCol="0" anchor="t" anchorCtr="0" compatLnSpc="1">
              <a:prstTxWarp prst="textNoShape">
                <a:avLst/>
              </a:prstTxWarp>
            </a:bodyPr>
            <a:lstStyle/>
            <a:p>
              <a:pPr defTabSz="685617"/>
              <a:endParaRPr lang="zh-CN" altLang="en-US" sz="1350">
                <a:solidFill>
                  <a:schemeClr val="tx1"/>
                </a:solidFill>
                <a:latin typeface="Arial" charset="0"/>
              </a:endParaRPr>
            </a:p>
          </p:txBody>
        </p:sp>
        <p:sp>
          <p:nvSpPr>
            <p:cNvPr id="24" name="下箭头 10"/>
            <p:cNvSpPr/>
            <p:nvPr/>
          </p:nvSpPr>
          <p:spPr>
            <a:xfrm rot="10800000">
              <a:off x="1990722" y="4333184"/>
              <a:ext cx="447676" cy="514351"/>
            </a:xfrm>
            <a:prstGeom prst="downArrow">
              <a:avLst/>
            </a:prstGeom>
            <a:ln>
              <a:solidFill>
                <a:schemeClr val="bg2"/>
              </a:solidFill>
            </a:ln>
          </p:spPr>
          <p:txBody>
            <a:bodyPr vert="horz" wrap="square" lIns="68562" tIns="34281" rIns="68562" bIns="34281" numCol="1" rtlCol="0" anchor="t" anchorCtr="0" compatLnSpc="1">
              <a:prstTxWarp prst="textNoShape">
                <a:avLst/>
              </a:prstTxWarp>
            </a:bodyPr>
            <a:lstStyle/>
            <a:p>
              <a:pPr defTabSz="685617"/>
              <a:endParaRPr lang="zh-CN" altLang="en-US" sz="1350">
                <a:solidFill>
                  <a:schemeClr val="tx1"/>
                </a:solidFill>
                <a:latin typeface="Arial" charset="0"/>
              </a:endParaRPr>
            </a:p>
          </p:txBody>
        </p:sp>
        <p:sp>
          <p:nvSpPr>
            <p:cNvPr id="25" name="下箭头 11"/>
            <p:cNvSpPr/>
            <p:nvPr/>
          </p:nvSpPr>
          <p:spPr>
            <a:xfrm rot="10800000">
              <a:off x="6551672" y="4376576"/>
              <a:ext cx="447676" cy="514351"/>
            </a:xfrm>
            <a:prstGeom prst="downArrow">
              <a:avLst/>
            </a:prstGeom>
            <a:ln>
              <a:solidFill>
                <a:schemeClr val="bg2"/>
              </a:solidFill>
            </a:ln>
          </p:spPr>
          <p:txBody>
            <a:bodyPr vert="horz" wrap="square" lIns="68562" tIns="34281" rIns="68562" bIns="34281" numCol="1" rtlCol="0" anchor="t" anchorCtr="0" compatLnSpc="1">
              <a:prstTxWarp prst="textNoShape">
                <a:avLst/>
              </a:prstTxWarp>
            </a:bodyPr>
            <a:lstStyle/>
            <a:p>
              <a:pPr defTabSz="685617"/>
              <a:endParaRPr lang="zh-CN" altLang="en-US" sz="1350">
                <a:solidFill>
                  <a:schemeClr val="tx1"/>
                </a:solidFill>
                <a:latin typeface="Arial" charset="0"/>
              </a:endParaRPr>
            </a:p>
          </p:txBody>
        </p:sp>
        <p:sp>
          <p:nvSpPr>
            <p:cNvPr id="26" name="TextBox 25"/>
            <p:cNvSpPr txBox="1"/>
            <p:nvPr/>
          </p:nvSpPr>
          <p:spPr>
            <a:xfrm>
              <a:off x="1066624" y="6220711"/>
              <a:ext cx="2319594" cy="490091"/>
            </a:xfrm>
            <a:prstGeom prst="rect">
              <a:avLst/>
            </a:prstGeom>
            <a:noFill/>
          </p:spPr>
          <p:txBody>
            <a:bodyPr wrap="none" rtlCol="0">
              <a:spAutoFit/>
            </a:bodyPr>
            <a:lstStyle/>
            <a:p>
              <a:pPr algn="ctr">
                <a:buNone/>
              </a:pPr>
              <a:r>
                <a:rPr kumimoji="1" lang="zh-CN" altLang="en-US" sz="1800" b="1" kern="0" dirty="0">
                  <a:solidFill>
                    <a:prstClr val="black"/>
                  </a:solidFill>
                  <a:latin typeface="+mn-lt"/>
                </a:rPr>
                <a:t>海量异构原始数据</a:t>
              </a:r>
            </a:p>
          </p:txBody>
        </p:sp>
        <p:sp>
          <p:nvSpPr>
            <p:cNvPr id="27" name="TextBox 26"/>
            <p:cNvSpPr txBox="1"/>
            <p:nvPr/>
          </p:nvSpPr>
          <p:spPr>
            <a:xfrm>
              <a:off x="-17124" y="1018330"/>
              <a:ext cx="4194014" cy="449250"/>
            </a:xfrm>
            <a:prstGeom prst="rect">
              <a:avLst/>
            </a:prstGeom>
            <a:noFill/>
          </p:spPr>
          <p:txBody>
            <a:bodyPr wrap="none" rtlCol="0">
              <a:spAutoFit/>
            </a:bodyPr>
            <a:lstStyle/>
            <a:p>
              <a:pPr algn="ctr">
                <a:buNone/>
              </a:pPr>
              <a:r>
                <a:rPr kumimoji="1" lang="zh-CN" altLang="en-US" b="1" kern="0" dirty="0">
                  <a:solidFill>
                    <a:prstClr val="black"/>
                  </a:solidFill>
                  <a:latin typeface="+mn-lt"/>
                </a:rPr>
                <a:t>基于时序频繁序列挖掘的告警关联方案</a:t>
              </a:r>
            </a:p>
          </p:txBody>
        </p:sp>
        <p:sp>
          <p:nvSpPr>
            <p:cNvPr id="28" name="TextBox 27"/>
            <p:cNvSpPr txBox="1"/>
            <p:nvPr/>
          </p:nvSpPr>
          <p:spPr>
            <a:xfrm>
              <a:off x="4484774" y="925871"/>
              <a:ext cx="4175831" cy="775977"/>
            </a:xfrm>
            <a:prstGeom prst="rect">
              <a:avLst/>
            </a:prstGeom>
            <a:noFill/>
          </p:spPr>
          <p:txBody>
            <a:bodyPr wrap="square" rtlCol="0">
              <a:spAutoFit/>
            </a:bodyPr>
            <a:lstStyle/>
            <a:p>
              <a:pPr algn="ctr">
                <a:buNone/>
              </a:pPr>
              <a:r>
                <a:rPr kumimoji="1" lang="zh-CN" altLang="en-US" b="1" kern="0" dirty="0">
                  <a:solidFill>
                    <a:prstClr val="black"/>
                  </a:solidFill>
                  <a:latin typeface="+mn-lt"/>
                </a:rPr>
                <a:t>通过贝叶斯网络发现告警结构关系进行根因推导分析</a:t>
              </a:r>
            </a:p>
          </p:txBody>
        </p:sp>
      </p:grpSp>
      <p:sp>
        <p:nvSpPr>
          <p:cNvPr id="29" name="Rectangle 63"/>
          <p:cNvSpPr>
            <a:spLocks noChangeArrowheads="1"/>
          </p:cNvSpPr>
          <p:nvPr/>
        </p:nvSpPr>
        <p:spPr bwMode="gray">
          <a:xfrm>
            <a:off x="791579" y="1402330"/>
            <a:ext cx="7703075" cy="521091"/>
          </a:xfrm>
          <a:prstGeom prst="rect">
            <a:avLst/>
          </a:prstGeom>
          <a:noFill/>
          <a:ln w="12700" cap="flat" cmpd="sng" algn="ctr">
            <a:solidFill>
              <a:srgbClr val="4F81BD"/>
            </a:solidFill>
            <a:prstDash val="dash"/>
          </a:ln>
          <a:effectLst/>
        </p:spPr>
        <p:txBody>
          <a:bodyPr anchor="ctr"/>
          <a:lstStyle/>
          <a:p>
            <a:pPr marL="0" lvl="1" defTabSz="685617" fontAlgn="auto">
              <a:spcBef>
                <a:spcPts val="0"/>
              </a:spcBef>
              <a:spcAft>
                <a:spcPts val="0"/>
              </a:spcAft>
              <a:defRPr/>
            </a:pPr>
            <a:r>
              <a:rPr kumimoji="1" lang="zh-CN" altLang="en-US" kern="0" dirty="0">
                <a:solidFill>
                  <a:prstClr val="black"/>
                </a:solidFill>
                <a:latin typeface="+mn-lt"/>
              </a:rPr>
              <a:t>例如：传统网络告警根因分析就需要实时挖掘</a:t>
            </a:r>
            <a:r>
              <a:rPr kumimoji="1" lang="zh-CN" altLang="en-US" b="1" kern="0" dirty="0">
                <a:solidFill>
                  <a:srgbClr val="FF0000"/>
                </a:solidFill>
                <a:latin typeface="+mn-lt"/>
              </a:rPr>
              <a:t>大量的信令流数据，</a:t>
            </a:r>
            <a:r>
              <a:rPr kumimoji="1" lang="en-US" altLang="zh-CN" b="1" kern="0" dirty="0">
                <a:solidFill>
                  <a:srgbClr val="FF0000"/>
                </a:solidFill>
                <a:latin typeface="+mn-lt"/>
              </a:rPr>
              <a:t>RTB</a:t>
            </a:r>
            <a:r>
              <a:rPr kumimoji="1" lang="zh-CN" altLang="en-US" b="1" kern="0" dirty="0">
                <a:solidFill>
                  <a:srgbClr val="FF0000"/>
                </a:solidFill>
                <a:latin typeface="+mn-lt"/>
              </a:rPr>
              <a:t>广告</a:t>
            </a:r>
            <a:r>
              <a:rPr kumimoji="1" lang="en-US" altLang="zh-CN" b="1" kern="0" dirty="0">
                <a:solidFill>
                  <a:srgbClr val="FF0000"/>
                </a:solidFill>
                <a:latin typeface="+mn-lt"/>
              </a:rPr>
              <a:t>60-300ms</a:t>
            </a:r>
            <a:endParaRPr kumimoji="1" lang="zh-CN" altLang="en-US" b="1" kern="0" dirty="0">
              <a:solidFill>
                <a:srgbClr val="FF0000"/>
              </a:solidFill>
              <a:latin typeface="+mn-lt"/>
            </a:endParaRPr>
          </a:p>
        </p:txBody>
      </p:sp>
      <p:sp>
        <p:nvSpPr>
          <p:cNvPr id="30"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r>
              <a:rPr lang="zh-CN" altLang="en-US" sz="3500" b="0" spc="-100" dirty="0">
                <a:latin typeface="黑体" panose="02010609060101010101" pitchFamily="49" charset="-122"/>
              </a:rPr>
              <a:t>挑战</a:t>
            </a:r>
            <a:r>
              <a:rPr lang="en-US" altLang="zh-CN" sz="3500" b="0" spc="-100" dirty="0">
                <a:latin typeface="+mj-lt"/>
              </a:rPr>
              <a:t>3</a:t>
            </a:r>
            <a:r>
              <a:rPr lang="zh-CN" altLang="en-US" sz="3500" b="0" spc="-100" dirty="0">
                <a:latin typeface="黑体" panose="02010609060101010101" pitchFamily="49" charset="-122"/>
              </a:rPr>
              <a:t>：实时分析能力逐步成为基本需求</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63"/>
          <p:cNvSpPr>
            <a:spLocks noChangeArrowheads="1"/>
          </p:cNvSpPr>
          <p:nvPr/>
        </p:nvSpPr>
        <p:spPr bwMode="gray">
          <a:xfrm>
            <a:off x="791580" y="1412776"/>
            <a:ext cx="7740860" cy="589015"/>
          </a:xfrm>
          <a:prstGeom prst="rect">
            <a:avLst/>
          </a:prstGeom>
          <a:noFill/>
          <a:ln w="12700" cap="flat" cmpd="sng" algn="ctr">
            <a:solidFill>
              <a:srgbClr val="4F81BD"/>
            </a:solidFill>
            <a:prstDash val="dash"/>
          </a:ln>
          <a:effectLst/>
        </p:spPr>
        <p:txBody>
          <a:bodyPr anchor="ctr"/>
          <a:lstStyle/>
          <a:p>
            <a:pPr marL="0" lvl="1" algn="ctr" defTabSz="685617" fontAlgn="auto">
              <a:spcBef>
                <a:spcPts val="0"/>
              </a:spcBef>
              <a:spcAft>
                <a:spcPts val="0"/>
              </a:spcAft>
              <a:defRPr/>
            </a:pPr>
            <a:r>
              <a:rPr kumimoji="1" lang="zh-CN" altLang="en-US" b="1" kern="0" dirty="0">
                <a:solidFill>
                  <a:prstClr val="black"/>
                </a:solidFill>
                <a:latin typeface="Arial"/>
                <a:ea typeface="华文细黑"/>
              </a:rPr>
              <a:t>基于深度学习的多媒体特征（语音、图像）具有更高的识别率，助力支撑智能服务</a:t>
            </a:r>
          </a:p>
        </p:txBody>
      </p:sp>
      <p:grpSp>
        <p:nvGrpSpPr>
          <p:cNvPr id="2" name="Group 35"/>
          <p:cNvGrpSpPr/>
          <p:nvPr/>
        </p:nvGrpSpPr>
        <p:grpSpPr>
          <a:xfrm>
            <a:off x="899593" y="2204864"/>
            <a:ext cx="7524835" cy="3880247"/>
            <a:chOff x="749398" y="1892056"/>
            <a:chExt cx="10910370" cy="4415312"/>
          </a:xfrm>
        </p:grpSpPr>
        <p:pic>
          <p:nvPicPr>
            <p:cNvPr id="20" name="Picture 2"/>
            <p:cNvPicPr>
              <a:picLocks noChangeAspect="1" noChangeArrowheads="1"/>
            </p:cNvPicPr>
            <p:nvPr/>
          </p:nvPicPr>
          <p:blipFill>
            <a:blip r:embed="rId2" cstate="print">
              <a:lum bright="-20000" contrast="40000"/>
            </a:blip>
            <a:srcRect/>
            <a:stretch>
              <a:fillRect/>
            </a:stretch>
          </p:blipFill>
          <p:spPr bwMode="auto">
            <a:xfrm>
              <a:off x="3389584" y="3720662"/>
              <a:ext cx="5888467" cy="2217178"/>
            </a:xfrm>
            <a:prstGeom prst="rect">
              <a:avLst/>
            </a:prstGeom>
            <a:noFill/>
            <a:ln w="9525">
              <a:noFill/>
              <a:miter lim="800000"/>
              <a:headEnd/>
              <a:tailEnd/>
            </a:ln>
          </p:spPr>
        </p:pic>
        <p:sp>
          <p:nvSpPr>
            <p:cNvPr id="21" name="TextBox 55"/>
            <p:cNvSpPr txBox="1"/>
            <p:nvPr/>
          </p:nvSpPr>
          <p:spPr>
            <a:xfrm>
              <a:off x="3771274" y="5957150"/>
              <a:ext cx="6011772" cy="350218"/>
            </a:xfrm>
            <a:prstGeom prst="rect">
              <a:avLst/>
            </a:prstGeom>
            <a:noFill/>
          </p:spPr>
          <p:txBody>
            <a:bodyPr wrap="square" rtlCol="0">
              <a:spAutoFit/>
            </a:bodyPr>
            <a:lstStyle/>
            <a:p>
              <a:pPr>
                <a:buNone/>
              </a:pPr>
              <a:r>
                <a:rPr lang="zh-CN" altLang="en-US" sz="1400" dirty="0">
                  <a:latin typeface="+mn-lt"/>
                </a:rPr>
                <a:t>深度学习并行架构高效提取多媒体数据显著特征</a:t>
              </a:r>
            </a:p>
          </p:txBody>
        </p:sp>
        <p:pic>
          <p:nvPicPr>
            <p:cNvPr id="22" name="Picture 2"/>
            <p:cNvPicPr>
              <a:picLocks noChangeAspect="1" noChangeArrowheads="1"/>
            </p:cNvPicPr>
            <p:nvPr/>
          </p:nvPicPr>
          <p:blipFill>
            <a:blip r:embed="rId3" cstate="print"/>
            <a:srcRect/>
            <a:stretch>
              <a:fillRect/>
            </a:stretch>
          </p:blipFill>
          <p:spPr bwMode="auto">
            <a:xfrm>
              <a:off x="749398" y="2617780"/>
              <a:ext cx="2011297" cy="1411093"/>
            </a:xfrm>
            <a:prstGeom prst="rect">
              <a:avLst/>
            </a:prstGeom>
            <a:ln>
              <a:noFill/>
            </a:ln>
            <a:effectLst>
              <a:outerShdw blurRad="190500" algn="tl" rotWithShape="0">
                <a:srgbClr val="000000">
                  <a:alpha val="70000"/>
                </a:srgbClr>
              </a:outerShdw>
            </a:effectLst>
          </p:spPr>
        </p:pic>
        <p:sp>
          <p:nvSpPr>
            <p:cNvPr id="23" name="Right Arrow 20"/>
            <p:cNvSpPr/>
            <p:nvPr/>
          </p:nvSpPr>
          <p:spPr>
            <a:xfrm>
              <a:off x="2927044" y="3137090"/>
              <a:ext cx="375266" cy="391194"/>
            </a:xfrm>
            <a:prstGeom prst="rightArrow">
              <a:avLst/>
            </a:prstGeom>
            <a:solidFill>
              <a:srgbClr val="FF0000"/>
            </a:solidFill>
            <a:ln>
              <a:solidFill>
                <a:schemeClr val="bg1">
                  <a:lumMod val="85000"/>
                </a:schemeClr>
              </a:solidFill>
            </a:ln>
            <a:effectLst>
              <a:outerShdw blurRad="50800" dist="38100" dir="2700000" algn="tl" rotWithShape="0">
                <a:prstClr val="black">
                  <a:alpha val="40000"/>
                </a:prstClr>
              </a:outerShdw>
            </a:effectLst>
          </p:spPr>
          <p:txBody>
            <a:bodyPr wrap="square" rtlCol="0" anchor="ctr">
              <a:noAutofit/>
            </a:bodyPr>
            <a:lstStyle/>
            <a:p>
              <a:pPr algn="ctr"/>
              <a:endParaRPr lang="zh-CN" altLang="en-US" sz="1500" dirty="0">
                <a:latin typeface="+mn-ea"/>
                <a:cs typeface="Arial" pitchFamily="34" charset="0"/>
              </a:endParaRPr>
            </a:p>
          </p:txBody>
        </p:sp>
        <p:sp>
          <p:nvSpPr>
            <p:cNvPr id="24" name="TextBox 55"/>
            <p:cNvSpPr txBox="1"/>
            <p:nvPr/>
          </p:nvSpPr>
          <p:spPr>
            <a:xfrm>
              <a:off x="1037379" y="2105860"/>
              <a:ext cx="1758251" cy="350218"/>
            </a:xfrm>
            <a:prstGeom prst="rect">
              <a:avLst/>
            </a:prstGeom>
            <a:noFill/>
          </p:spPr>
          <p:txBody>
            <a:bodyPr wrap="square" rtlCol="0">
              <a:spAutoFit/>
            </a:bodyPr>
            <a:lstStyle/>
            <a:p>
              <a:r>
                <a:rPr lang="zh-CN" altLang="en-US" sz="1400" dirty="0">
                  <a:latin typeface="+mn-lt"/>
                </a:rPr>
                <a:t>图像、视频</a:t>
              </a:r>
            </a:p>
          </p:txBody>
        </p:sp>
        <p:pic>
          <p:nvPicPr>
            <p:cNvPr id="25" name="Picture 3"/>
            <p:cNvPicPr>
              <a:picLocks noChangeAspect="1" noChangeArrowheads="1"/>
            </p:cNvPicPr>
            <p:nvPr/>
          </p:nvPicPr>
          <p:blipFill>
            <a:blip r:embed="rId4" cstate="print"/>
            <a:srcRect/>
            <a:stretch>
              <a:fillRect/>
            </a:stretch>
          </p:blipFill>
          <p:spPr bwMode="auto">
            <a:xfrm>
              <a:off x="749398" y="4564948"/>
              <a:ext cx="2011297" cy="1344904"/>
            </a:xfrm>
            <a:prstGeom prst="rect">
              <a:avLst/>
            </a:prstGeom>
            <a:noFill/>
            <a:ln w="9525">
              <a:noFill/>
              <a:miter lim="800000"/>
              <a:headEnd/>
              <a:tailEnd/>
            </a:ln>
          </p:spPr>
        </p:pic>
        <p:sp>
          <p:nvSpPr>
            <p:cNvPr id="26" name="TextBox 55"/>
            <p:cNvSpPr txBox="1"/>
            <p:nvPr/>
          </p:nvSpPr>
          <p:spPr>
            <a:xfrm>
              <a:off x="1014843" y="4208656"/>
              <a:ext cx="1745853" cy="341462"/>
            </a:xfrm>
            <a:prstGeom prst="rect">
              <a:avLst/>
            </a:prstGeom>
            <a:noFill/>
          </p:spPr>
          <p:txBody>
            <a:bodyPr wrap="square" rtlCol="0">
              <a:spAutoFit/>
            </a:bodyPr>
            <a:lstStyle/>
            <a:p>
              <a:pPr>
                <a:buNone/>
              </a:pPr>
              <a:r>
                <a:rPr lang="zh-CN" altLang="en-US" sz="1350" dirty="0">
                  <a:solidFill>
                    <a:schemeClr val="tx1"/>
                  </a:solidFill>
                  <a:latin typeface="+mn-ea"/>
                </a:rPr>
                <a:t>语音、对话</a:t>
              </a:r>
            </a:p>
          </p:txBody>
        </p:sp>
        <p:sp>
          <p:nvSpPr>
            <p:cNvPr id="27" name="Right Arrow 24"/>
            <p:cNvSpPr/>
            <p:nvPr/>
          </p:nvSpPr>
          <p:spPr>
            <a:xfrm>
              <a:off x="2927044" y="4995357"/>
              <a:ext cx="375266" cy="391194"/>
            </a:xfrm>
            <a:prstGeom prst="rightArrow">
              <a:avLst/>
            </a:prstGeom>
            <a:solidFill>
              <a:srgbClr val="FF0000"/>
            </a:solidFill>
            <a:ln>
              <a:solidFill>
                <a:schemeClr val="bg1">
                  <a:lumMod val="85000"/>
                </a:schemeClr>
              </a:solidFill>
            </a:ln>
            <a:effectLst>
              <a:outerShdw blurRad="50800" dist="38100" dir="2700000" algn="tl" rotWithShape="0">
                <a:prstClr val="black">
                  <a:alpha val="40000"/>
                </a:prstClr>
              </a:outerShdw>
            </a:effectLst>
          </p:spPr>
          <p:txBody>
            <a:bodyPr wrap="square" rtlCol="0" anchor="ctr">
              <a:noAutofit/>
            </a:bodyPr>
            <a:lstStyle/>
            <a:p>
              <a:pPr algn="ctr"/>
              <a:endParaRPr lang="zh-CN" altLang="en-US" sz="1500" dirty="0">
                <a:latin typeface="+mn-ea"/>
                <a:cs typeface="Arial" pitchFamily="34" charset="0"/>
              </a:endParaRPr>
            </a:p>
            <a:p>
              <a:pPr algn="ctr"/>
              <a:endParaRPr lang="zh-CN" altLang="en-US" sz="1500" dirty="0">
                <a:latin typeface="+mn-ea"/>
                <a:cs typeface="Arial" pitchFamily="34" charset="0"/>
              </a:endParaRPr>
            </a:p>
          </p:txBody>
        </p:sp>
        <p:sp>
          <p:nvSpPr>
            <p:cNvPr id="28" name="Right Arrow 26"/>
            <p:cNvSpPr/>
            <p:nvPr/>
          </p:nvSpPr>
          <p:spPr>
            <a:xfrm>
              <a:off x="9407780" y="3918462"/>
              <a:ext cx="375266" cy="391194"/>
            </a:xfrm>
            <a:prstGeom prst="rightArrow">
              <a:avLst/>
            </a:prstGeom>
            <a:solidFill>
              <a:srgbClr val="FF0000"/>
            </a:solidFill>
            <a:ln>
              <a:solidFill>
                <a:schemeClr val="bg1">
                  <a:lumMod val="85000"/>
                </a:schemeClr>
              </a:solidFill>
            </a:ln>
            <a:effectLst>
              <a:outerShdw blurRad="50800" dist="38100" dir="2700000" algn="tl" rotWithShape="0">
                <a:prstClr val="black">
                  <a:alpha val="40000"/>
                </a:prstClr>
              </a:outerShdw>
            </a:effectLst>
          </p:spPr>
          <p:txBody>
            <a:bodyPr wrap="square" rtlCol="0" anchor="ctr">
              <a:noAutofit/>
            </a:bodyPr>
            <a:lstStyle/>
            <a:p>
              <a:pPr algn="ctr">
                <a:buNone/>
              </a:pPr>
              <a:endParaRPr lang="zh-CN" altLang="en-US" sz="1500" dirty="0">
                <a:latin typeface="+mn-ea"/>
                <a:cs typeface="Arial" pitchFamily="34" charset="0"/>
              </a:endParaRPr>
            </a:p>
          </p:txBody>
        </p:sp>
        <p:pic>
          <p:nvPicPr>
            <p:cNvPr id="29" name="Picture 5"/>
            <p:cNvPicPr>
              <a:picLocks noChangeAspect="1" noChangeArrowheads="1"/>
            </p:cNvPicPr>
            <p:nvPr/>
          </p:nvPicPr>
          <p:blipFill>
            <a:blip r:embed="rId5" cstate="print"/>
            <a:srcRect/>
            <a:stretch>
              <a:fillRect/>
            </a:stretch>
          </p:blipFill>
          <p:spPr bwMode="auto">
            <a:xfrm>
              <a:off x="3361366" y="1892056"/>
              <a:ext cx="5916685" cy="1828606"/>
            </a:xfrm>
            <a:prstGeom prst="rect">
              <a:avLst/>
            </a:prstGeom>
            <a:noFill/>
            <a:ln w="9525">
              <a:noFill/>
              <a:miter lim="800000"/>
              <a:headEnd/>
              <a:tailEnd/>
            </a:ln>
          </p:spPr>
        </p:pic>
        <p:pic>
          <p:nvPicPr>
            <p:cNvPr id="30" name="Picture 3" descr="C:\Users\z00241172\AppData\Local\Microsoft\Windows\Temporary Internet Files\Content.Outlook\1ES08AWT\2 (3).png"/>
            <p:cNvPicPr>
              <a:picLocks noChangeAspect="1" noChangeArrowheads="1"/>
            </p:cNvPicPr>
            <p:nvPr/>
          </p:nvPicPr>
          <p:blipFill>
            <a:blip r:embed="rId6" cstate="print"/>
            <a:srcRect/>
            <a:stretch>
              <a:fillRect/>
            </a:stretch>
          </p:blipFill>
          <p:spPr bwMode="auto">
            <a:xfrm>
              <a:off x="9801681" y="2610868"/>
              <a:ext cx="1321373" cy="1122374"/>
            </a:xfrm>
            <a:prstGeom prst="rect">
              <a:avLst/>
            </a:prstGeom>
            <a:noFill/>
          </p:spPr>
        </p:pic>
        <p:sp>
          <p:nvSpPr>
            <p:cNvPr id="31" name="TextBox 55"/>
            <p:cNvSpPr txBox="1"/>
            <p:nvPr/>
          </p:nvSpPr>
          <p:spPr>
            <a:xfrm>
              <a:off x="9900155" y="3920938"/>
              <a:ext cx="1759613" cy="1330826"/>
            </a:xfrm>
            <a:prstGeom prst="rect">
              <a:avLst/>
            </a:prstGeom>
            <a:noFill/>
          </p:spPr>
          <p:txBody>
            <a:bodyPr wrap="square" rtlCol="0">
              <a:spAutoFit/>
            </a:bodyPr>
            <a:lstStyle/>
            <a:p>
              <a:r>
                <a:rPr lang="en-US" altLang="zh-CN" sz="1350" dirty="0">
                  <a:latin typeface="Arial" charset="0"/>
                  <a:ea typeface="微软雅黑" pitchFamily="34" charset="-122"/>
                </a:rPr>
                <a:t>1</a:t>
              </a:r>
              <a:r>
                <a:rPr lang="zh-CN" altLang="en-US" sz="1350" dirty="0">
                  <a:latin typeface="Arial" charset="0"/>
                  <a:ea typeface="微软雅黑" pitchFamily="34" charset="-122"/>
                </a:rPr>
                <a:t>、</a:t>
              </a:r>
              <a:r>
                <a:rPr lang="zh-CN" altLang="en-US" sz="1400" dirty="0">
                  <a:latin typeface="+mn-lt"/>
                </a:rPr>
                <a:t>情感分析</a:t>
              </a:r>
              <a:endParaRPr lang="en-US" altLang="zh-CN" sz="1400" dirty="0">
                <a:latin typeface="+mn-lt"/>
              </a:endParaRPr>
            </a:p>
            <a:p>
              <a:r>
                <a:rPr lang="en-US" altLang="zh-CN" sz="1400" dirty="0">
                  <a:latin typeface="+mn-lt"/>
                </a:rPr>
                <a:t>2</a:t>
              </a:r>
              <a:r>
                <a:rPr lang="zh-CN" altLang="en-US" sz="1400" dirty="0">
                  <a:latin typeface="+mn-lt"/>
                </a:rPr>
                <a:t>、根因推断</a:t>
              </a:r>
              <a:endParaRPr lang="en-US" altLang="zh-CN" sz="1400" dirty="0">
                <a:latin typeface="+mn-lt"/>
              </a:endParaRPr>
            </a:p>
            <a:p>
              <a:r>
                <a:rPr lang="en-US" altLang="zh-CN" sz="1400" dirty="0">
                  <a:latin typeface="+mn-lt"/>
                </a:rPr>
                <a:t>3</a:t>
              </a:r>
              <a:r>
                <a:rPr lang="zh-CN" altLang="en-US" sz="1400" dirty="0">
                  <a:latin typeface="+mn-lt"/>
                </a:rPr>
                <a:t>、兴趣偏好</a:t>
              </a:r>
              <a:endParaRPr lang="en-US" altLang="zh-CN" sz="1400" dirty="0">
                <a:latin typeface="+mn-lt"/>
              </a:endParaRPr>
            </a:p>
            <a:p>
              <a:r>
                <a:rPr lang="en-US" altLang="zh-CN" sz="1400" dirty="0">
                  <a:latin typeface="+mn-lt"/>
                </a:rPr>
                <a:t>… </a:t>
              </a:r>
              <a:r>
                <a:rPr lang="zh-CN" altLang="en-US" sz="1400" dirty="0">
                  <a:latin typeface="+mn-lt"/>
                </a:rPr>
                <a:t>更加丰富的用户画像</a:t>
              </a:r>
            </a:p>
          </p:txBody>
        </p:sp>
      </p:grpSp>
      <p:sp>
        <p:nvSpPr>
          <p:cNvPr id="17"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r>
              <a:rPr lang="zh-CN" altLang="en-US" sz="3500" b="0" spc="-100" dirty="0">
                <a:latin typeface="黑体" panose="02010609060101010101" pitchFamily="49" charset="-122"/>
              </a:rPr>
              <a:t>挑战</a:t>
            </a:r>
            <a:r>
              <a:rPr lang="en-US" altLang="zh-CN" sz="3500" b="0" spc="-100" dirty="0">
                <a:latin typeface="+mj-lt"/>
              </a:rPr>
              <a:t>4</a:t>
            </a:r>
            <a:r>
              <a:rPr lang="zh-CN" altLang="en-US" sz="3500" b="0" spc="-100" dirty="0">
                <a:latin typeface="黑体" panose="02010609060101010101" pitchFamily="49" charset="-122"/>
              </a:rPr>
              <a:t>：多媒体数据特征学习与标注能力</a:t>
            </a:r>
          </a:p>
        </p:txBody>
      </p:sp>
    </p:spTree>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77" name="Oval 25"/>
          <p:cNvSpPr>
            <a:spLocks noChangeArrowheads="1"/>
          </p:cNvSpPr>
          <p:nvPr/>
        </p:nvSpPr>
        <p:spPr bwMode="auto">
          <a:xfrm>
            <a:off x="5539240" y="2395974"/>
            <a:ext cx="1768475" cy="351143"/>
          </a:xfrm>
          <a:prstGeom prst="ellipse">
            <a:avLst/>
          </a:prstGeom>
          <a:gradFill rotWithShape="1">
            <a:gsLst>
              <a:gs pos="0">
                <a:schemeClr val="tx1"/>
              </a:gs>
              <a:gs pos="100000">
                <a:schemeClr val="tx1">
                  <a:gamma/>
                  <a:tint val="57647"/>
                  <a:invGamma/>
                  <a:alpha val="0"/>
                </a:schemeClr>
              </a:gs>
            </a:gsLst>
            <a:path path="shape">
              <a:fillToRect l="50000" t="50000" r="50000" b="50000"/>
            </a:path>
          </a:gradFill>
          <a:ln w="9525">
            <a:noFill/>
            <a:round/>
            <a:headEnd/>
            <a:tailEnd/>
          </a:ln>
          <a:effectLst/>
        </p:spPr>
        <p:txBody>
          <a:bodyPr wrap="none" anchor="ctr"/>
          <a:lstStyle/>
          <a:p>
            <a:endParaRPr lang="zh-CN" altLang="en-US" sz="1200"/>
          </a:p>
        </p:txBody>
      </p:sp>
      <p:sp>
        <p:nvSpPr>
          <p:cNvPr id="74778" name="Oval 26"/>
          <p:cNvSpPr>
            <a:spLocks noChangeArrowheads="1"/>
          </p:cNvSpPr>
          <p:nvPr/>
        </p:nvSpPr>
        <p:spPr bwMode="auto">
          <a:xfrm>
            <a:off x="1284739" y="1647266"/>
            <a:ext cx="1824038" cy="1093900"/>
          </a:xfrm>
          <a:prstGeom prst="ellipse">
            <a:avLst/>
          </a:prstGeom>
          <a:solidFill>
            <a:srgbClr val="7030A0"/>
          </a:solidFill>
          <a:ln w="9525">
            <a:noFill/>
            <a:round/>
            <a:headEnd/>
            <a:tailEnd/>
          </a:ln>
          <a:effectLst/>
        </p:spPr>
        <p:txBody>
          <a:bodyPr wrap="none" anchor="ctr"/>
          <a:lstStyle/>
          <a:p>
            <a:pPr algn="ctr" eaLnBrk="1" latinLnBrk="1" hangingPunct="1">
              <a:buFontTx/>
              <a:buNone/>
            </a:pPr>
            <a:endParaRPr lang="zh-CN" altLang="en-US" sz="1200" u="sng">
              <a:latin typeface="Gulim" pitchFamily="34" charset="-127"/>
              <a:ea typeface="Gulim" pitchFamily="34" charset="-127"/>
            </a:endParaRPr>
          </a:p>
        </p:txBody>
      </p:sp>
      <p:sp>
        <p:nvSpPr>
          <p:cNvPr id="74779" name="Oval 27"/>
          <p:cNvSpPr>
            <a:spLocks noChangeArrowheads="1"/>
          </p:cNvSpPr>
          <p:nvPr/>
        </p:nvSpPr>
        <p:spPr bwMode="auto">
          <a:xfrm>
            <a:off x="5847214" y="1647266"/>
            <a:ext cx="1824038" cy="1093900"/>
          </a:xfrm>
          <a:prstGeom prst="ellipse">
            <a:avLst/>
          </a:prstGeom>
          <a:solidFill>
            <a:schemeClr val="tx1">
              <a:lumMod val="75000"/>
              <a:lumOff val="25000"/>
            </a:schemeClr>
          </a:solidFill>
          <a:ln w="9525">
            <a:noFill/>
            <a:round/>
            <a:headEnd/>
            <a:tailEnd/>
          </a:ln>
          <a:effectLst/>
        </p:spPr>
        <p:txBody>
          <a:bodyPr wrap="none" anchor="ctr"/>
          <a:lstStyle/>
          <a:p>
            <a:pPr algn="ctr" eaLnBrk="1" latinLnBrk="1" hangingPunct="1">
              <a:buFontTx/>
              <a:buNone/>
            </a:pPr>
            <a:endParaRPr lang="zh-CN" altLang="en-US" sz="1200" u="sng">
              <a:latin typeface="Gulim" pitchFamily="34" charset="-127"/>
              <a:ea typeface="Gulim" pitchFamily="34" charset="-127"/>
            </a:endParaRPr>
          </a:p>
        </p:txBody>
      </p:sp>
      <p:sp>
        <p:nvSpPr>
          <p:cNvPr id="74781" name="AutoShape 29"/>
          <p:cNvSpPr>
            <a:spLocks noChangeAspect="1" noChangeArrowheads="1"/>
          </p:cNvSpPr>
          <p:nvPr/>
        </p:nvSpPr>
        <p:spPr bwMode="auto">
          <a:xfrm rot="5400000">
            <a:off x="588992" y="3106714"/>
            <a:ext cx="2842472" cy="2111375"/>
          </a:xfrm>
          <a:custGeom>
            <a:avLst/>
            <a:gdLst>
              <a:gd name="G0" fmla="+- 2178 0 0"/>
              <a:gd name="G1" fmla="+- 21600 0 2178"/>
              <a:gd name="G2" fmla="*/ 2178 1 2"/>
              <a:gd name="G3" fmla="+- 21600 0 G2"/>
              <a:gd name="G4" fmla="+/ 2178 21600 2"/>
              <a:gd name="G5" fmla="+/ G1 0 2"/>
              <a:gd name="G6" fmla="*/ 21600 21600 2178"/>
              <a:gd name="G7" fmla="*/ G6 1 2"/>
              <a:gd name="G8" fmla="+- 21600 0 G7"/>
              <a:gd name="G9" fmla="*/ 21600 1 2"/>
              <a:gd name="G10" fmla="+- 2178 0 G9"/>
              <a:gd name="G11" fmla="?: G10 G8 0"/>
              <a:gd name="G12" fmla="?: G10 G7 21600"/>
              <a:gd name="T0" fmla="*/ 20511 w 21600"/>
              <a:gd name="T1" fmla="*/ 10800 h 21600"/>
              <a:gd name="T2" fmla="*/ 10800 w 21600"/>
              <a:gd name="T3" fmla="*/ 21600 h 21600"/>
              <a:gd name="T4" fmla="*/ 1089 w 21600"/>
              <a:gd name="T5" fmla="*/ 10800 h 21600"/>
              <a:gd name="T6" fmla="*/ 10800 w 21600"/>
              <a:gd name="T7" fmla="*/ 0 h 21600"/>
              <a:gd name="T8" fmla="*/ 2889 w 21600"/>
              <a:gd name="T9" fmla="*/ 2889 h 21600"/>
              <a:gd name="T10" fmla="*/ 18711 w 21600"/>
              <a:gd name="T11" fmla="*/ 18711 h 21600"/>
            </a:gdLst>
            <a:ahLst/>
            <a:cxnLst>
              <a:cxn ang="0">
                <a:pos x="T0" y="T1"/>
              </a:cxn>
              <a:cxn ang="0">
                <a:pos x="T2" y="T3"/>
              </a:cxn>
              <a:cxn ang="0">
                <a:pos x="T4" y="T5"/>
              </a:cxn>
              <a:cxn ang="0">
                <a:pos x="T6" y="T7"/>
              </a:cxn>
            </a:cxnLst>
            <a:rect l="T8" t="T9" r="T10" b="T11"/>
            <a:pathLst>
              <a:path w="21600" h="21600">
                <a:moveTo>
                  <a:pt x="0" y="0"/>
                </a:moveTo>
                <a:lnTo>
                  <a:pt x="2178" y="21600"/>
                </a:lnTo>
                <a:lnTo>
                  <a:pt x="19422" y="21600"/>
                </a:lnTo>
                <a:lnTo>
                  <a:pt x="21600" y="0"/>
                </a:lnTo>
                <a:close/>
              </a:path>
            </a:pathLst>
          </a:custGeom>
          <a:solidFill>
            <a:srgbClr val="7030A0">
              <a:alpha val="80000"/>
            </a:srgbClr>
          </a:solidFill>
          <a:ln w="9525">
            <a:solidFill>
              <a:srgbClr val="C0C0C0"/>
            </a:solidFill>
            <a:miter lim="800000"/>
            <a:headEnd/>
            <a:tailEnd/>
          </a:ln>
          <a:effectLst/>
        </p:spPr>
        <p:txBody>
          <a:bodyPr wrap="none" anchor="ctr"/>
          <a:lstStyle/>
          <a:p>
            <a:endParaRPr lang="zh-CN" altLang="en-US" sz="1200"/>
          </a:p>
        </p:txBody>
      </p:sp>
      <p:sp>
        <p:nvSpPr>
          <p:cNvPr id="74782" name="AutoShape 30"/>
          <p:cNvSpPr>
            <a:spLocks noChangeAspect="1" noChangeArrowheads="1"/>
          </p:cNvSpPr>
          <p:nvPr/>
        </p:nvSpPr>
        <p:spPr bwMode="auto">
          <a:xfrm rot="16200000">
            <a:off x="1834383" y="4017941"/>
            <a:ext cx="2832950" cy="274638"/>
          </a:xfrm>
          <a:custGeom>
            <a:avLst/>
            <a:gdLst>
              <a:gd name="G0" fmla="+- 1730 0 0"/>
              <a:gd name="G1" fmla="+- 21600 0 1730"/>
              <a:gd name="G2" fmla="*/ 1730 1 2"/>
              <a:gd name="G3" fmla="+- 21600 0 G2"/>
              <a:gd name="G4" fmla="+/ 1730 21600 2"/>
              <a:gd name="G5" fmla="+/ G1 0 2"/>
              <a:gd name="G6" fmla="*/ 21600 21600 1730"/>
              <a:gd name="G7" fmla="*/ G6 1 2"/>
              <a:gd name="G8" fmla="+- 21600 0 G7"/>
              <a:gd name="G9" fmla="*/ 21600 1 2"/>
              <a:gd name="G10" fmla="+- 1730 0 G9"/>
              <a:gd name="G11" fmla="?: G10 G8 0"/>
              <a:gd name="G12" fmla="?: G10 G7 21600"/>
              <a:gd name="T0" fmla="*/ 20735 w 21600"/>
              <a:gd name="T1" fmla="*/ 10800 h 21600"/>
              <a:gd name="T2" fmla="*/ 10800 w 21600"/>
              <a:gd name="T3" fmla="*/ 21600 h 21600"/>
              <a:gd name="T4" fmla="*/ 865 w 21600"/>
              <a:gd name="T5" fmla="*/ 10800 h 21600"/>
              <a:gd name="T6" fmla="*/ 10800 w 21600"/>
              <a:gd name="T7" fmla="*/ 0 h 21600"/>
              <a:gd name="T8" fmla="*/ 2665 w 21600"/>
              <a:gd name="T9" fmla="*/ 2665 h 21600"/>
              <a:gd name="T10" fmla="*/ 18935 w 21600"/>
              <a:gd name="T11" fmla="*/ 18935 h 21600"/>
            </a:gdLst>
            <a:ahLst/>
            <a:cxnLst>
              <a:cxn ang="0">
                <a:pos x="T0" y="T1"/>
              </a:cxn>
              <a:cxn ang="0">
                <a:pos x="T2" y="T3"/>
              </a:cxn>
              <a:cxn ang="0">
                <a:pos x="T4" y="T5"/>
              </a:cxn>
              <a:cxn ang="0">
                <a:pos x="T6" y="T7"/>
              </a:cxn>
            </a:cxnLst>
            <a:rect l="T8" t="T9" r="T10" b="T11"/>
            <a:pathLst>
              <a:path w="21600" h="21600">
                <a:moveTo>
                  <a:pt x="0" y="0"/>
                </a:moveTo>
                <a:lnTo>
                  <a:pt x="1730" y="21600"/>
                </a:lnTo>
                <a:lnTo>
                  <a:pt x="19870" y="21600"/>
                </a:lnTo>
                <a:lnTo>
                  <a:pt x="21600" y="0"/>
                </a:lnTo>
                <a:close/>
              </a:path>
            </a:pathLst>
          </a:custGeom>
          <a:gradFill rotWithShape="1">
            <a:gsLst>
              <a:gs pos="0">
                <a:srgbClr val="003366">
                  <a:alpha val="25000"/>
                </a:srgbClr>
              </a:gs>
              <a:gs pos="100000">
                <a:srgbClr val="5F5F5F">
                  <a:alpha val="0"/>
                </a:srgbClr>
              </a:gs>
            </a:gsLst>
            <a:lin ang="5400000" scaled="1"/>
          </a:gradFill>
          <a:ln w="9525">
            <a:noFill/>
            <a:miter lim="800000"/>
            <a:headEnd/>
            <a:tailEnd/>
          </a:ln>
          <a:effectLst/>
        </p:spPr>
        <p:txBody>
          <a:bodyPr wrap="none" anchor="ctr"/>
          <a:lstStyle/>
          <a:p>
            <a:endParaRPr lang="zh-CN" altLang="en-US" sz="1200"/>
          </a:p>
        </p:txBody>
      </p:sp>
      <p:sp>
        <p:nvSpPr>
          <p:cNvPr id="74783" name="AutoShape 31"/>
          <p:cNvSpPr>
            <a:spLocks noChangeAspect="1" noChangeArrowheads="1"/>
          </p:cNvSpPr>
          <p:nvPr/>
        </p:nvSpPr>
        <p:spPr bwMode="auto">
          <a:xfrm rot="5400000">
            <a:off x="3032947" y="3105920"/>
            <a:ext cx="2842472" cy="2112962"/>
          </a:xfrm>
          <a:custGeom>
            <a:avLst/>
            <a:gdLst>
              <a:gd name="G0" fmla="+- 2178 0 0"/>
              <a:gd name="G1" fmla="+- 21600 0 2178"/>
              <a:gd name="G2" fmla="*/ 2178 1 2"/>
              <a:gd name="G3" fmla="+- 21600 0 G2"/>
              <a:gd name="G4" fmla="+/ 2178 21600 2"/>
              <a:gd name="G5" fmla="+/ G1 0 2"/>
              <a:gd name="G6" fmla="*/ 21600 21600 2178"/>
              <a:gd name="G7" fmla="*/ G6 1 2"/>
              <a:gd name="G8" fmla="+- 21600 0 G7"/>
              <a:gd name="G9" fmla="*/ 21600 1 2"/>
              <a:gd name="G10" fmla="+- 2178 0 G9"/>
              <a:gd name="G11" fmla="?: G10 G8 0"/>
              <a:gd name="G12" fmla="?: G10 G7 21600"/>
              <a:gd name="T0" fmla="*/ 20511 w 21600"/>
              <a:gd name="T1" fmla="*/ 10800 h 21600"/>
              <a:gd name="T2" fmla="*/ 10800 w 21600"/>
              <a:gd name="T3" fmla="*/ 21600 h 21600"/>
              <a:gd name="T4" fmla="*/ 1089 w 21600"/>
              <a:gd name="T5" fmla="*/ 10800 h 21600"/>
              <a:gd name="T6" fmla="*/ 10800 w 21600"/>
              <a:gd name="T7" fmla="*/ 0 h 21600"/>
              <a:gd name="T8" fmla="*/ 2889 w 21600"/>
              <a:gd name="T9" fmla="*/ 2889 h 21600"/>
              <a:gd name="T10" fmla="*/ 18711 w 21600"/>
              <a:gd name="T11" fmla="*/ 18711 h 21600"/>
            </a:gdLst>
            <a:ahLst/>
            <a:cxnLst>
              <a:cxn ang="0">
                <a:pos x="T0" y="T1"/>
              </a:cxn>
              <a:cxn ang="0">
                <a:pos x="T2" y="T3"/>
              </a:cxn>
              <a:cxn ang="0">
                <a:pos x="T4" y="T5"/>
              </a:cxn>
              <a:cxn ang="0">
                <a:pos x="T6" y="T7"/>
              </a:cxn>
            </a:cxnLst>
            <a:rect l="T8" t="T9" r="T10" b="T11"/>
            <a:pathLst>
              <a:path w="21600" h="21600">
                <a:moveTo>
                  <a:pt x="0" y="0"/>
                </a:moveTo>
                <a:lnTo>
                  <a:pt x="2178" y="21600"/>
                </a:lnTo>
                <a:lnTo>
                  <a:pt x="19422" y="21600"/>
                </a:lnTo>
                <a:lnTo>
                  <a:pt x="21600" y="0"/>
                </a:lnTo>
                <a:close/>
              </a:path>
            </a:pathLst>
          </a:custGeom>
          <a:solidFill>
            <a:schemeClr val="accent6">
              <a:lumMod val="60000"/>
              <a:lumOff val="40000"/>
            </a:schemeClr>
          </a:solidFill>
          <a:ln w="9525">
            <a:solidFill>
              <a:srgbClr val="C0C0C0"/>
            </a:solidFill>
            <a:miter lim="800000"/>
            <a:headEnd/>
            <a:tailEnd/>
          </a:ln>
          <a:effectLst/>
        </p:spPr>
        <p:txBody>
          <a:bodyPr wrap="none" anchor="ctr"/>
          <a:lstStyle/>
          <a:p>
            <a:endParaRPr lang="zh-CN" altLang="en-US" sz="1200"/>
          </a:p>
        </p:txBody>
      </p:sp>
      <p:sp>
        <p:nvSpPr>
          <p:cNvPr id="74784" name="AutoShape 32"/>
          <p:cNvSpPr>
            <a:spLocks noChangeAspect="1" noChangeArrowheads="1"/>
          </p:cNvSpPr>
          <p:nvPr/>
        </p:nvSpPr>
        <p:spPr bwMode="auto">
          <a:xfrm rot="16200000">
            <a:off x="4280721" y="4017941"/>
            <a:ext cx="2832950" cy="274637"/>
          </a:xfrm>
          <a:custGeom>
            <a:avLst/>
            <a:gdLst>
              <a:gd name="G0" fmla="+- 1730 0 0"/>
              <a:gd name="G1" fmla="+- 21600 0 1730"/>
              <a:gd name="G2" fmla="*/ 1730 1 2"/>
              <a:gd name="G3" fmla="+- 21600 0 G2"/>
              <a:gd name="G4" fmla="+/ 1730 21600 2"/>
              <a:gd name="G5" fmla="+/ G1 0 2"/>
              <a:gd name="G6" fmla="*/ 21600 21600 1730"/>
              <a:gd name="G7" fmla="*/ G6 1 2"/>
              <a:gd name="G8" fmla="+- 21600 0 G7"/>
              <a:gd name="G9" fmla="*/ 21600 1 2"/>
              <a:gd name="G10" fmla="+- 1730 0 G9"/>
              <a:gd name="G11" fmla="?: G10 G8 0"/>
              <a:gd name="G12" fmla="?: G10 G7 21600"/>
              <a:gd name="T0" fmla="*/ 20735 w 21600"/>
              <a:gd name="T1" fmla="*/ 10800 h 21600"/>
              <a:gd name="T2" fmla="*/ 10800 w 21600"/>
              <a:gd name="T3" fmla="*/ 21600 h 21600"/>
              <a:gd name="T4" fmla="*/ 865 w 21600"/>
              <a:gd name="T5" fmla="*/ 10800 h 21600"/>
              <a:gd name="T6" fmla="*/ 10800 w 21600"/>
              <a:gd name="T7" fmla="*/ 0 h 21600"/>
              <a:gd name="T8" fmla="*/ 2665 w 21600"/>
              <a:gd name="T9" fmla="*/ 2665 h 21600"/>
              <a:gd name="T10" fmla="*/ 18935 w 21600"/>
              <a:gd name="T11" fmla="*/ 18935 h 21600"/>
            </a:gdLst>
            <a:ahLst/>
            <a:cxnLst>
              <a:cxn ang="0">
                <a:pos x="T0" y="T1"/>
              </a:cxn>
              <a:cxn ang="0">
                <a:pos x="T2" y="T3"/>
              </a:cxn>
              <a:cxn ang="0">
                <a:pos x="T4" y="T5"/>
              </a:cxn>
              <a:cxn ang="0">
                <a:pos x="T6" y="T7"/>
              </a:cxn>
            </a:cxnLst>
            <a:rect l="T8" t="T9" r="T10" b="T11"/>
            <a:pathLst>
              <a:path w="21600" h="21600">
                <a:moveTo>
                  <a:pt x="0" y="0"/>
                </a:moveTo>
                <a:lnTo>
                  <a:pt x="1730" y="21600"/>
                </a:lnTo>
                <a:lnTo>
                  <a:pt x="19870" y="21600"/>
                </a:lnTo>
                <a:lnTo>
                  <a:pt x="21600" y="0"/>
                </a:lnTo>
                <a:close/>
              </a:path>
            </a:pathLst>
          </a:custGeom>
          <a:gradFill rotWithShape="1">
            <a:gsLst>
              <a:gs pos="0">
                <a:schemeClr val="tx1">
                  <a:alpha val="25000"/>
                </a:schemeClr>
              </a:gs>
              <a:gs pos="100000">
                <a:schemeClr val="tx1">
                  <a:alpha val="0"/>
                </a:schemeClr>
              </a:gs>
            </a:gsLst>
            <a:lin ang="5400000" scaled="1"/>
          </a:gradFill>
          <a:ln w="9525">
            <a:noFill/>
            <a:miter lim="800000"/>
            <a:headEnd/>
            <a:tailEnd/>
          </a:ln>
          <a:effectLst/>
        </p:spPr>
        <p:txBody>
          <a:bodyPr wrap="none" anchor="ctr"/>
          <a:lstStyle/>
          <a:p>
            <a:endParaRPr lang="zh-CN" altLang="en-US" sz="1200"/>
          </a:p>
        </p:txBody>
      </p:sp>
      <p:sp>
        <p:nvSpPr>
          <p:cNvPr id="74785" name="AutoShape 33"/>
          <p:cNvSpPr>
            <a:spLocks noChangeAspect="1" noChangeArrowheads="1"/>
          </p:cNvSpPr>
          <p:nvPr/>
        </p:nvSpPr>
        <p:spPr bwMode="auto">
          <a:xfrm rot="5400000">
            <a:off x="5426102" y="3112666"/>
            <a:ext cx="2842472" cy="2111375"/>
          </a:xfrm>
          <a:custGeom>
            <a:avLst/>
            <a:gdLst>
              <a:gd name="G0" fmla="+- 2178 0 0"/>
              <a:gd name="G1" fmla="+- 21600 0 2178"/>
              <a:gd name="G2" fmla="*/ 2178 1 2"/>
              <a:gd name="G3" fmla="+- 21600 0 G2"/>
              <a:gd name="G4" fmla="+/ 2178 21600 2"/>
              <a:gd name="G5" fmla="+/ G1 0 2"/>
              <a:gd name="G6" fmla="*/ 21600 21600 2178"/>
              <a:gd name="G7" fmla="*/ G6 1 2"/>
              <a:gd name="G8" fmla="+- 21600 0 G7"/>
              <a:gd name="G9" fmla="*/ 21600 1 2"/>
              <a:gd name="G10" fmla="+- 2178 0 G9"/>
              <a:gd name="G11" fmla="?: G10 G8 0"/>
              <a:gd name="G12" fmla="?: G10 G7 21600"/>
              <a:gd name="T0" fmla="*/ 20511 w 21600"/>
              <a:gd name="T1" fmla="*/ 10800 h 21600"/>
              <a:gd name="T2" fmla="*/ 10800 w 21600"/>
              <a:gd name="T3" fmla="*/ 21600 h 21600"/>
              <a:gd name="T4" fmla="*/ 1089 w 21600"/>
              <a:gd name="T5" fmla="*/ 10800 h 21600"/>
              <a:gd name="T6" fmla="*/ 10800 w 21600"/>
              <a:gd name="T7" fmla="*/ 0 h 21600"/>
              <a:gd name="T8" fmla="*/ 2889 w 21600"/>
              <a:gd name="T9" fmla="*/ 2889 h 21600"/>
              <a:gd name="T10" fmla="*/ 18711 w 21600"/>
              <a:gd name="T11" fmla="*/ 18711 h 21600"/>
            </a:gdLst>
            <a:ahLst/>
            <a:cxnLst>
              <a:cxn ang="0">
                <a:pos x="T0" y="T1"/>
              </a:cxn>
              <a:cxn ang="0">
                <a:pos x="T2" y="T3"/>
              </a:cxn>
              <a:cxn ang="0">
                <a:pos x="T4" y="T5"/>
              </a:cxn>
              <a:cxn ang="0">
                <a:pos x="T6" y="T7"/>
              </a:cxn>
            </a:cxnLst>
            <a:rect l="T8" t="T9" r="T10" b="T11"/>
            <a:pathLst>
              <a:path w="21600" h="21600">
                <a:moveTo>
                  <a:pt x="0" y="0"/>
                </a:moveTo>
                <a:lnTo>
                  <a:pt x="2178" y="21600"/>
                </a:lnTo>
                <a:lnTo>
                  <a:pt x="19422" y="21600"/>
                </a:lnTo>
                <a:lnTo>
                  <a:pt x="21600" y="0"/>
                </a:lnTo>
                <a:close/>
              </a:path>
            </a:pathLst>
          </a:custGeom>
          <a:solidFill>
            <a:schemeClr val="tx1">
              <a:lumMod val="75000"/>
              <a:lumOff val="25000"/>
            </a:schemeClr>
          </a:solidFill>
          <a:ln w="9525">
            <a:solidFill>
              <a:srgbClr val="C0C0C0"/>
            </a:solidFill>
            <a:miter lim="800000"/>
            <a:headEnd/>
            <a:tailEnd/>
          </a:ln>
          <a:effectLst/>
        </p:spPr>
        <p:txBody>
          <a:bodyPr wrap="none" anchor="ctr"/>
          <a:lstStyle/>
          <a:p>
            <a:endParaRPr lang="zh-CN" altLang="en-US" sz="1200"/>
          </a:p>
        </p:txBody>
      </p:sp>
      <p:sp>
        <p:nvSpPr>
          <p:cNvPr id="74786" name="AutoShape 34"/>
          <p:cNvSpPr>
            <a:spLocks noChangeAspect="1" noChangeArrowheads="1"/>
          </p:cNvSpPr>
          <p:nvPr/>
        </p:nvSpPr>
        <p:spPr bwMode="auto">
          <a:xfrm rot="16200000">
            <a:off x="6673083" y="4017941"/>
            <a:ext cx="2832950" cy="274638"/>
          </a:xfrm>
          <a:custGeom>
            <a:avLst/>
            <a:gdLst>
              <a:gd name="G0" fmla="+- 1730 0 0"/>
              <a:gd name="G1" fmla="+- 21600 0 1730"/>
              <a:gd name="G2" fmla="*/ 1730 1 2"/>
              <a:gd name="G3" fmla="+- 21600 0 G2"/>
              <a:gd name="G4" fmla="+/ 1730 21600 2"/>
              <a:gd name="G5" fmla="+/ G1 0 2"/>
              <a:gd name="G6" fmla="*/ 21600 21600 1730"/>
              <a:gd name="G7" fmla="*/ G6 1 2"/>
              <a:gd name="G8" fmla="+- 21600 0 G7"/>
              <a:gd name="G9" fmla="*/ 21600 1 2"/>
              <a:gd name="G10" fmla="+- 1730 0 G9"/>
              <a:gd name="G11" fmla="?: G10 G8 0"/>
              <a:gd name="G12" fmla="?: G10 G7 21600"/>
              <a:gd name="T0" fmla="*/ 20735 w 21600"/>
              <a:gd name="T1" fmla="*/ 10800 h 21600"/>
              <a:gd name="T2" fmla="*/ 10800 w 21600"/>
              <a:gd name="T3" fmla="*/ 21600 h 21600"/>
              <a:gd name="T4" fmla="*/ 865 w 21600"/>
              <a:gd name="T5" fmla="*/ 10800 h 21600"/>
              <a:gd name="T6" fmla="*/ 10800 w 21600"/>
              <a:gd name="T7" fmla="*/ 0 h 21600"/>
              <a:gd name="T8" fmla="*/ 2665 w 21600"/>
              <a:gd name="T9" fmla="*/ 2665 h 21600"/>
              <a:gd name="T10" fmla="*/ 18935 w 21600"/>
              <a:gd name="T11" fmla="*/ 18935 h 21600"/>
            </a:gdLst>
            <a:ahLst/>
            <a:cxnLst>
              <a:cxn ang="0">
                <a:pos x="T0" y="T1"/>
              </a:cxn>
              <a:cxn ang="0">
                <a:pos x="T2" y="T3"/>
              </a:cxn>
              <a:cxn ang="0">
                <a:pos x="T4" y="T5"/>
              </a:cxn>
              <a:cxn ang="0">
                <a:pos x="T6" y="T7"/>
              </a:cxn>
            </a:cxnLst>
            <a:rect l="T8" t="T9" r="T10" b="T11"/>
            <a:pathLst>
              <a:path w="21600" h="21600">
                <a:moveTo>
                  <a:pt x="0" y="0"/>
                </a:moveTo>
                <a:lnTo>
                  <a:pt x="1730" y="21600"/>
                </a:lnTo>
                <a:lnTo>
                  <a:pt x="19870" y="21600"/>
                </a:lnTo>
                <a:lnTo>
                  <a:pt x="21600" y="0"/>
                </a:lnTo>
                <a:close/>
              </a:path>
            </a:pathLst>
          </a:custGeom>
          <a:gradFill rotWithShape="1">
            <a:gsLst>
              <a:gs pos="0">
                <a:schemeClr val="tx1">
                  <a:alpha val="25000"/>
                </a:schemeClr>
              </a:gs>
              <a:gs pos="100000">
                <a:schemeClr val="tx1">
                  <a:alpha val="0"/>
                </a:schemeClr>
              </a:gs>
            </a:gsLst>
            <a:lin ang="5400000" scaled="1"/>
          </a:gradFill>
          <a:ln w="9525">
            <a:noFill/>
            <a:miter lim="800000"/>
            <a:headEnd/>
            <a:tailEnd/>
          </a:ln>
          <a:effectLst/>
        </p:spPr>
        <p:txBody>
          <a:bodyPr wrap="none" anchor="ctr"/>
          <a:lstStyle/>
          <a:p>
            <a:endParaRPr lang="zh-CN" altLang="en-US" sz="1200"/>
          </a:p>
        </p:txBody>
      </p:sp>
      <p:sp>
        <p:nvSpPr>
          <p:cNvPr id="74787" name="Rectangle 35"/>
          <p:cNvSpPr>
            <a:spLocks noChangeAspect="1" noChangeArrowheads="1"/>
          </p:cNvSpPr>
          <p:nvPr/>
        </p:nvSpPr>
        <p:spPr bwMode="auto">
          <a:xfrm>
            <a:off x="967240" y="3162537"/>
            <a:ext cx="2082800" cy="1708160"/>
          </a:xfrm>
          <a:prstGeom prst="rect">
            <a:avLst/>
          </a:prstGeom>
          <a:noFill/>
          <a:ln w="9525">
            <a:noFill/>
            <a:miter lim="800000"/>
            <a:headEnd/>
            <a:tailEnd/>
          </a:ln>
          <a:effectLst/>
        </p:spPr>
        <p:txBody>
          <a:bodyPr>
            <a:spAutoFit/>
          </a:bodyPr>
          <a:lstStyle/>
          <a:p>
            <a:pPr marL="285750" indent="-285750" algn="ctr" eaLnBrk="1" hangingPunct="1">
              <a:lnSpc>
                <a:spcPct val="150000"/>
              </a:lnSpc>
              <a:buClr>
                <a:schemeClr val="bg1">
                  <a:lumMod val="50000"/>
                </a:schemeClr>
              </a:buClr>
              <a:buSzPct val="60000"/>
              <a:buFont typeface="Wingdings" panose="05000000000000000000" pitchFamily="2" charset="2"/>
              <a:buChar char="l"/>
            </a:pPr>
            <a:r>
              <a:rPr lang="zh-CN" altLang="en-US" sz="1400" dirty="0">
                <a:solidFill>
                  <a:schemeClr val="bg1"/>
                </a:solidFill>
              </a:rPr>
              <a:t>大量数据的集中存储增加了其泄露的风险；</a:t>
            </a:r>
          </a:p>
          <a:p>
            <a:pPr marL="285750" indent="-285750" algn="ctr" eaLnBrk="1" hangingPunct="1">
              <a:lnSpc>
                <a:spcPct val="150000"/>
              </a:lnSpc>
              <a:buClr>
                <a:schemeClr val="bg1">
                  <a:lumMod val="50000"/>
                </a:schemeClr>
              </a:buClr>
              <a:buSzPct val="60000"/>
              <a:buFont typeface="Wingdings" panose="05000000000000000000" pitchFamily="2" charset="2"/>
              <a:buChar char="l"/>
            </a:pPr>
            <a:r>
              <a:rPr lang="zh-CN" altLang="en-US" sz="1400" dirty="0">
                <a:solidFill>
                  <a:schemeClr val="bg1"/>
                </a:solidFill>
              </a:rPr>
              <a:t>一些敏感数据的所有权和使用权并没有清晰界定。</a:t>
            </a:r>
          </a:p>
        </p:txBody>
      </p:sp>
      <p:sp>
        <p:nvSpPr>
          <p:cNvPr id="74788" name="Rectangle 36"/>
          <p:cNvSpPr>
            <a:spLocks noChangeAspect="1" noChangeArrowheads="1"/>
          </p:cNvSpPr>
          <p:nvPr/>
        </p:nvSpPr>
        <p:spPr bwMode="auto">
          <a:xfrm>
            <a:off x="3396114" y="3162538"/>
            <a:ext cx="2082800" cy="2031325"/>
          </a:xfrm>
          <a:prstGeom prst="rect">
            <a:avLst/>
          </a:prstGeom>
          <a:noFill/>
          <a:ln w="9525">
            <a:noFill/>
            <a:miter lim="800000"/>
            <a:headEnd/>
            <a:tailEnd/>
          </a:ln>
          <a:effectLst/>
        </p:spPr>
        <p:txBody>
          <a:bodyPr>
            <a:spAutoFit/>
          </a:bodyPr>
          <a:lstStyle/>
          <a:p>
            <a:pPr marL="285750" indent="-285750" algn="ctr" eaLnBrk="1" hangingPunct="1">
              <a:lnSpc>
                <a:spcPct val="150000"/>
              </a:lnSpc>
              <a:buClr>
                <a:schemeClr val="bg1">
                  <a:lumMod val="50000"/>
                </a:schemeClr>
              </a:buClr>
              <a:buSzPct val="60000"/>
              <a:buFont typeface="Wingdings" panose="05000000000000000000" pitchFamily="2" charset="2"/>
              <a:buChar char="l"/>
            </a:pPr>
            <a:r>
              <a:rPr lang="zh-CN" altLang="en-US" sz="1400" dirty="0">
                <a:solidFill>
                  <a:schemeClr val="bg1"/>
                </a:solidFill>
              </a:rPr>
              <a:t>复杂的数据存储在一起，可能造成企业安全管理不合规；</a:t>
            </a:r>
          </a:p>
          <a:p>
            <a:pPr marL="285750" indent="-285750" algn="ctr" eaLnBrk="1" hangingPunct="1">
              <a:lnSpc>
                <a:spcPct val="150000"/>
              </a:lnSpc>
              <a:buClr>
                <a:schemeClr val="bg1">
                  <a:lumMod val="50000"/>
                </a:schemeClr>
              </a:buClr>
              <a:buSzPct val="60000"/>
              <a:buFont typeface="Wingdings" panose="05000000000000000000" pitchFamily="2" charset="2"/>
              <a:buChar char="l"/>
            </a:pPr>
            <a:r>
              <a:rPr lang="zh-CN" altLang="en-US" sz="1400" dirty="0">
                <a:solidFill>
                  <a:schemeClr val="bg1"/>
                </a:solidFill>
              </a:rPr>
              <a:t>安全防护手段更新升级慢，存在漏洞。</a:t>
            </a:r>
          </a:p>
          <a:p>
            <a:pPr marL="285750" indent="-285750" algn="ctr" eaLnBrk="1" hangingPunct="1">
              <a:lnSpc>
                <a:spcPct val="150000"/>
              </a:lnSpc>
              <a:buClr>
                <a:schemeClr val="bg1">
                  <a:lumMod val="50000"/>
                </a:schemeClr>
              </a:buClr>
              <a:buSzPct val="60000"/>
              <a:buFont typeface="Wingdings" panose="05000000000000000000" pitchFamily="2" charset="2"/>
              <a:buChar char="l"/>
            </a:pPr>
            <a:endParaRPr lang="zh-CN" altLang="en-US" sz="1400" dirty="0">
              <a:solidFill>
                <a:schemeClr val="bg1"/>
              </a:solidFill>
            </a:endParaRPr>
          </a:p>
        </p:txBody>
      </p:sp>
      <p:sp>
        <p:nvSpPr>
          <p:cNvPr id="74789" name="Rectangle 37"/>
          <p:cNvSpPr>
            <a:spLocks noChangeAspect="1" noChangeArrowheads="1"/>
          </p:cNvSpPr>
          <p:nvPr/>
        </p:nvSpPr>
        <p:spPr bwMode="auto">
          <a:xfrm>
            <a:off x="5810702" y="3162537"/>
            <a:ext cx="2082800" cy="1708160"/>
          </a:xfrm>
          <a:prstGeom prst="rect">
            <a:avLst/>
          </a:prstGeom>
          <a:noFill/>
          <a:ln w="9525">
            <a:noFill/>
            <a:miter lim="800000"/>
            <a:headEnd/>
            <a:tailEnd/>
          </a:ln>
          <a:effectLst/>
        </p:spPr>
        <p:txBody>
          <a:bodyPr>
            <a:spAutoFit/>
          </a:bodyPr>
          <a:lstStyle/>
          <a:p>
            <a:pPr marL="285750" indent="-285750" eaLnBrk="1" hangingPunct="1">
              <a:lnSpc>
                <a:spcPct val="150000"/>
              </a:lnSpc>
              <a:buClr>
                <a:schemeClr val="bg1">
                  <a:lumMod val="50000"/>
                </a:schemeClr>
              </a:buClr>
              <a:buSzPct val="60000"/>
              <a:buFont typeface="Wingdings" panose="05000000000000000000" pitchFamily="2" charset="2"/>
              <a:buChar char="l"/>
            </a:pPr>
            <a:r>
              <a:rPr lang="zh-CN" altLang="en-US" sz="1400" dirty="0">
                <a:solidFill>
                  <a:schemeClr val="bg1"/>
                </a:solidFill>
              </a:rPr>
              <a:t>黑客可收集更多有用信息，大数据分析让攻击更精准；</a:t>
            </a:r>
          </a:p>
          <a:p>
            <a:pPr marL="285750" indent="-285750" algn="ctr" eaLnBrk="1" hangingPunct="1">
              <a:lnSpc>
                <a:spcPct val="150000"/>
              </a:lnSpc>
              <a:buClr>
                <a:schemeClr val="bg1">
                  <a:lumMod val="50000"/>
                </a:schemeClr>
              </a:buClr>
              <a:buSzPct val="60000"/>
              <a:buFont typeface="Wingdings" panose="05000000000000000000" pitchFamily="2" charset="2"/>
              <a:buChar char="l"/>
            </a:pPr>
            <a:r>
              <a:rPr lang="zh-CN" altLang="en-US" sz="1400" dirty="0">
                <a:solidFill>
                  <a:schemeClr val="bg1"/>
                </a:solidFill>
              </a:rPr>
              <a:t>大数据为黑客发起攻击提供了更多的机会。</a:t>
            </a:r>
          </a:p>
        </p:txBody>
      </p:sp>
      <p:sp>
        <p:nvSpPr>
          <p:cNvPr id="74793" name="Oval 41"/>
          <p:cNvSpPr>
            <a:spLocks noChangeArrowheads="1"/>
          </p:cNvSpPr>
          <p:nvPr/>
        </p:nvSpPr>
        <p:spPr bwMode="auto">
          <a:xfrm>
            <a:off x="3599314" y="1647266"/>
            <a:ext cx="1822450" cy="1093900"/>
          </a:xfrm>
          <a:prstGeom prst="ellipse">
            <a:avLst/>
          </a:prstGeom>
          <a:solidFill>
            <a:schemeClr val="accent2"/>
          </a:solidFill>
          <a:ln w="9525">
            <a:noFill/>
            <a:round/>
            <a:headEnd/>
            <a:tailEnd/>
          </a:ln>
          <a:effectLst/>
        </p:spPr>
        <p:txBody>
          <a:bodyPr wrap="none" anchor="ctr"/>
          <a:lstStyle/>
          <a:p>
            <a:pPr algn="ctr" eaLnBrk="1" latinLnBrk="1" hangingPunct="1">
              <a:buFontTx/>
              <a:buNone/>
            </a:pPr>
            <a:endParaRPr lang="zh-CN" altLang="en-US" sz="1200" u="sng">
              <a:latin typeface="Gulim" pitchFamily="34" charset="-127"/>
              <a:ea typeface="Gulim" pitchFamily="34" charset="-127"/>
            </a:endParaRPr>
          </a:p>
        </p:txBody>
      </p:sp>
      <p:sp>
        <p:nvSpPr>
          <p:cNvPr id="74794" name="Text Box 42"/>
          <p:cNvSpPr txBox="1">
            <a:spLocks noChangeArrowheads="1"/>
          </p:cNvSpPr>
          <p:nvPr/>
        </p:nvSpPr>
        <p:spPr bwMode="auto">
          <a:xfrm>
            <a:off x="1401774" y="1965526"/>
            <a:ext cx="1664142" cy="415498"/>
          </a:xfrm>
          <a:prstGeom prst="rect">
            <a:avLst/>
          </a:prstGeom>
          <a:noFill/>
          <a:ln w="9525" algn="ctr">
            <a:noFill/>
            <a:miter lim="800000"/>
            <a:headEnd/>
            <a:tailEnd/>
          </a:ln>
          <a:effectLst/>
        </p:spPr>
        <p:txBody>
          <a:bodyPr wrap="square">
            <a:spAutoFit/>
          </a:bodyPr>
          <a:lstStyle/>
          <a:p>
            <a:pPr algn="ctr">
              <a:lnSpc>
                <a:spcPct val="150000"/>
              </a:lnSpc>
            </a:pPr>
            <a:r>
              <a:rPr lang="zh-CN" altLang="en-US" sz="1400" dirty="0">
                <a:solidFill>
                  <a:schemeClr val="bg1"/>
                </a:solidFill>
              </a:rPr>
              <a:t>加大隐私泄露风险</a:t>
            </a:r>
          </a:p>
        </p:txBody>
      </p:sp>
      <p:sp>
        <p:nvSpPr>
          <p:cNvPr id="74795" name="Text Box 43"/>
          <p:cNvSpPr txBox="1">
            <a:spLocks noChangeArrowheads="1"/>
          </p:cNvSpPr>
          <p:nvPr/>
        </p:nvSpPr>
        <p:spPr bwMode="auto">
          <a:xfrm>
            <a:off x="3762828" y="1828368"/>
            <a:ext cx="1533525" cy="697307"/>
          </a:xfrm>
          <a:prstGeom prst="rect">
            <a:avLst/>
          </a:prstGeom>
          <a:noFill/>
          <a:ln w="9525" algn="ctr">
            <a:noFill/>
            <a:miter lim="800000"/>
            <a:headEnd/>
            <a:tailEnd/>
          </a:ln>
          <a:effectLst/>
        </p:spPr>
        <p:txBody>
          <a:bodyPr>
            <a:spAutoFit/>
          </a:bodyPr>
          <a:lstStyle/>
          <a:p>
            <a:pPr algn="ctr">
              <a:lnSpc>
                <a:spcPct val="150000"/>
              </a:lnSpc>
            </a:pPr>
            <a:r>
              <a:rPr lang="zh-CN" altLang="en-US" sz="1400" dirty="0">
                <a:solidFill>
                  <a:schemeClr val="bg1"/>
                </a:solidFill>
              </a:rPr>
              <a:t>对现有存储和安防措施提出挑战</a:t>
            </a:r>
          </a:p>
        </p:txBody>
      </p:sp>
      <p:sp>
        <p:nvSpPr>
          <p:cNvPr id="74796" name="Text Box 44"/>
          <p:cNvSpPr txBox="1">
            <a:spLocks noChangeArrowheads="1"/>
          </p:cNvSpPr>
          <p:nvPr/>
        </p:nvSpPr>
        <p:spPr bwMode="auto">
          <a:xfrm>
            <a:off x="5834515" y="1970995"/>
            <a:ext cx="1902413" cy="415498"/>
          </a:xfrm>
          <a:prstGeom prst="rect">
            <a:avLst/>
          </a:prstGeom>
          <a:noFill/>
          <a:ln w="9525" algn="ctr">
            <a:noFill/>
            <a:miter lim="800000"/>
            <a:headEnd/>
            <a:tailEnd/>
          </a:ln>
          <a:effectLst/>
        </p:spPr>
        <p:txBody>
          <a:bodyPr wrap="square">
            <a:spAutoFit/>
          </a:bodyPr>
          <a:lstStyle/>
          <a:p>
            <a:pPr algn="ctr">
              <a:lnSpc>
                <a:spcPct val="150000"/>
              </a:lnSpc>
            </a:pPr>
            <a:r>
              <a:rPr lang="zh-CN" altLang="en-US" sz="1400" dirty="0">
                <a:solidFill>
                  <a:schemeClr val="bg1"/>
                </a:solidFill>
              </a:rPr>
              <a:t>被运用到攻击手段中</a:t>
            </a:r>
          </a:p>
        </p:txBody>
      </p:sp>
      <p:sp>
        <p:nvSpPr>
          <p:cNvPr id="20" name="标题 1"/>
          <p:cNvSpPr txBox="1">
            <a:spLocks/>
          </p:cNvSpPr>
          <p:nvPr/>
        </p:nvSpPr>
        <p:spPr bwMode="auto">
          <a:xfrm>
            <a:off x="791579"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r>
              <a:rPr lang="zh-CN" altLang="en-US" sz="3500" b="0" spc="-100" dirty="0">
                <a:latin typeface="黑体" panose="02010609060101010101" pitchFamily="49" charset="-122"/>
              </a:rPr>
              <a:t>挑战</a:t>
            </a:r>
            <a:r>
              <a:rPr lang="en-US" altLang="zh-CN" sz="3500" b="0" spc="-100" dirty="0">
                <a:latin typeface="+mj-lt"/>
              </a:rPr>
              <a:t>5</a:t>
            </a:r>
            <a:r>
              <a:rPr lang="zh-CN" altLang="en-US" sz="3500" b="0" spc="-100" dirty="0">
                <a:latin typeface="黑体" panose="02010609060101010101" pitchFamily="49" charset="-122"/>
              </a:rPr>
              <a:t>：信息安全是大数据面临的新挑战</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内容占位符 2"/>
          <p:cNvSpPr txBox="1">
            <a:spLocks/>
          </p:cNvSpPr>
          <p:nvPr/>
        </p:nvSpPr>
        <p:spPr bwMode="auto">
          <a:xfrm>
            <a:off x="467544" y="1484784"/>
            <a:ext cx="7776864" cy="4140460"/>
          </a:xfrm>
          <a:prstGeom prst="rect">
            <a:avLst/>
          </a:prstGeom>
          <a:noFill/>
          <a:ln w="9525" algn="ctr">
            <a:noFill/>
            <a:miter lim="800000"/>
            <a:headEnd/>
            <a:tailEnd/>
          </a:ln>
        </p:spPr>
        <p:txBody>
          <a:bodyPr vert="horz" wrap="square" lIns="0" tIns="34271" rIns="68542" bIns="34271" numCol="1" anchor="t" anchorCtr="0" compatLnSpc="1">
            <a:prstTxWarp prst="textNoShape">
              <a:avLst/>
            </a:prstTxWarp>
          </a:bodyPr>
          <a:lstStyle/>
          <a:p>
            <a:pPr marL="139229" indent="-139229" defTabSz="685434" eaLnBrk="0" hangingPunct="0">
              <a:buClr>
                <a:srgbClr val="990000"/>
              </a:buClr>
              <a:defRPr/>
            </a:pPr>
            <a:r>
              <a:rPr lang="zh-CN" altLang="en-US" sz="2000" kern="0" dirty="0">
                <a:solidFill>
                  <a:schemeClr val="tx1"/>
                </a:solidFill>
                <a:latin typeface="+mn-lt"/>
              </a:rPr>
              <a:t>         昂贵小型机不能满足低成本趋势：传统方案采用小型机</a:t>
            </a:r>
            <a:r>
              <a:rPr lang="en-US" altLang="zh-CN" sz="2000" kern="0" dirty="0">
                <a:solidFill>
                  <a:schemeClr val="tx1"/>
                </a:solidFill>
                <a:latin typeface="+mn-lt"/>
              </a:rPr>
              <a:t>+</a:t>
            </a:r>
            <a:r>
              <a:rPr lang="zh-CN" altLang="en-US" sz="2000" kern="0" dirty="0">
                <a:solidFill>
                  <a:schemeClr val="tx1"/>
                </a:solidFill>
                <a:latin typeface="+mn-lt"/>
              </a:rPr>
              <a:t>磁阵</a:t>
            </a:r>
            <a:r>
              <a:rPr lang="en-US" altLang="zh-CN" sz="2000" kern="0" dirty="0">
                <a:solidFill>
                  <a:schemeClr val="tx1"/>
                </a:solidFill>
                <a:latin typeface="+mn-lt"/>
              </a:rPr>
              <a:t>+</a:t>
            </a:r>
            <a:r>
              <a:rPr lang="zh-CN" altLang="en-US" sz="2000" kern="0" dirty="0">
                <a:solidFill>
                  <a:schemeClr val="tx1"/>
                </a:solidFill>
                <a:latin typeface="+mn-lt"/>
              </a:rPr>
              <a:t>商用数据库，每</a:t>
            </a:r>
            <a:r>
              <a:rPr lang="en-US" altLang="zh-CN" sz="2000" kern="0" dirty="0">
                <a:solidFill>
                  <a:schemeClr val="tx1"/>
                </a:solidFill>
                <a:latin typeface="+mn-lt"/>
              </a:rPr>
              <a:t>TB</a:t>
            </a:r>
            <a:r>
              <a:rPr lang="zh-CN" altLang="en-US" sz="2000" kern="0" dirty="0">
                <a:solidFill>
                  <a:schemeClr val="tx1"/>
                </a:solidFill>
                <a:latin typeface="+mn-lt"/>
              </a:rPr>
              <a:t>数据成本超过</a:t>
            </a:r>
            <a:r>
              <a:rPr lang="en-US" altLang="zh-CN" sz="2000" kern="0" dirty="0">
                <a:solidFill>
                  <a:schemeClr val="tx1"/>
                </a:solidFill>
                <a:latin typeface="+mn-lt"/>
              </a:rPr>
              <a:t>1</a:t>
            </a:r>
            <a:r>
              <a:rPr lang="zh-CN" altLang="en-US" sz="2000" kern="0" dirty="0">
                <a:solidFill>
                  <a:schemeClr val="tx1"/>
                </a:solidFill>
                <a:latin typeface="+mn-lt"/>
              </a:rPr>
              <a:t>万，</a:t>
            </a:r>
            <a:r>
              <a:rPr lang="en-US" altLang="zh-CN" sz="2000" kern="0" dirty="0">
                <a:solidFill>
                  <a:schemeClr val="tx1"/>
                </a:solidFill>
                <a:latin typeface="+mn-lt"/>
              </a:rPr>
              <a:t>PB</a:t>
            </a:r>
            <a:r>
              <a:rPr lang="zh-CN" altLang="en-US" sz="2000" kern="0" dirty="0">
                <a:solidFill>
                  <a:schemeClr val="tx1"/>
                </a:solidFill>
                <a:latin typeface="+mn-lt"/>
              </a:rPr>
              <a:t>级数据处理的成本过高，需要低成本、高集成度的集群方案。</a:t>
            </a:r>
            <a:endParaRPr lang="en-US" altLang="zh-CN" sz="2000" kern="0" dirty="0">
              <a:solidFill>
                <a:schemeClr val="tx1"/>
              </a:solidFill>
              <a:latin typeface="+mn-lt"/>
            </a:endParaRPr>
          </a:p>
          <a:p>
            <a:pPr marL="139229" indent="-139229" defTabSz="685434" eaLnBrk="0" hangingPunct="0">
              <a:buClr>
                <a:srgbClr val="990000"/>
              </a:buClr>
              <a:defRPr/>
            </a:pPr>
            <a:r>
              <a:rPr lang="zh-CN" altLang="en-US" sz="2000" kern="0" dirty="0">
                <a:solidFill>
                  <a:schemeClr val="tx1"/>
                </a:solidFill>
                <a:latin typeface="+mn-lt"/>
              </a:rPr>
              <a:t>         离线少量数据分析能力不能满足海量数据实时分析趋势：依赖于数据仓库进行的</a:t>
            </a:r>
            <a:r>
              <a:rPr lang="en-US" altLang="zh-CN" sz="2000" kern="0" dirty="0">
                <a:solidFill>
                  <a:schemeClr val="tx1"/>
                </a:solidFill>
                <a:latin typeface="+mn-lt"/>
              </a:rPr>
              <a:t>TB</a:t>
            </a:r>
            <a:r>
              <a:rPr lang="zh-CN" altLang="en-US" sz="2000" kern="0" dirty="0">
                <a:solidFill>
                  <a:schemeClr val="tx1"/>
                </a:solidFill>
                <a:latin typeface="+mn-lt"/>
              </a:rPr>
              <a:t>级数据统计分析，向海量流式数据数据的实时分析演进（</a:t>
            </a:r>
            <a:r>
              <a:rPr lang="en-US" altLang="zh-CN" sz="2000" kern="0" dirty="0">
                <a:solidFill>
                  <a:schemeClr val="tx1"/>
                </a:solidFill>
                <a:latin typeface="+mn-lt"/>
              </a:rPr>
              <a:t>35</a:t>
            </a:r>
            <a:r>
              <a:rPr lang="zh-CN" altLang="en-US" sz="2000" kern="0" dirty="0">
                <a:solidFill>
                  <a:schemeClr val="tx1"/>
                </a:solidFill>
                <a:latin typeface="+mn-lt"/>
              </a:rPr>
              <a:t>万－</a:t>
            </a:r>
            <a:r>
              <a:rPr lang="en-US" altLang="zh-CN" sz="2000" kern="0" dirty="0">
                <a:solidFill>
                  <a:schemeClr val="tx1"/>
                </a:solidFill>
                <a:latin typeface="+mn-lt"/>
              </a:rPr>
              <a:t>100</a:t>
            </a:r>
            <a:r>
              <a:rPr lang="zh-CN" altLang="en-US" sz="2000" kern="0" dirty="0">
                <a:solidFill>
                  <a:schemeClr val="tx1"/>
                </a:solidFill>
                <a:latin typeface="+mn-lt"/>
              </a:rPr>
              <a:t>万条</a:t>
            </a:r>
            <a:r>
              <a:rPr lang="en-US" altLang="zh-CN" sz="2000" kern="0" dirty="0">
                <a:solidFill>
                  <a:schemeClr val="tx1"/>
                </a:solidFill>
                <a:latin typeface="+mn-lt"/>
              </a:rPr>
              <a:t>/s</a:t>
            </a:r>
            <a:r>
              <a:rPr lang="zh-CN" altLang="en-US" sz="2000" kern="0" dirty="0">
                <a:solidFill>
                  <a:schemeClr val="tx1"/>
                </a:solidFill>
                <a:latin typeface="+mn-lt"/>
              </a:rPr>
              <a:t>流式数据汇总、分析）。</a:t>
            </a:r>
            <a:endParaRPr lang="en-US" altLang="zh-CN" sz="2000" kern="0" dirty="0">
              <a:solidFill>
                <a:schemeClr val="tx1"/>
              </a:solidFill>
              <a:latin typeface="+mn-lt"/>
            </a:endParaRPr>
          </a:p>
          <a:p>
            <a:pPr marL="139229" indent="-139229" defTabSz="685434" eaLnBrk="0" hangingPunct="0">
              <a:buClr>
                <a:srgbClr val="990000"/>
              </a:buClr>
              <a:defRPr/>
            </a:pPr>
            <a:r>
              <a:rPr lang="zh-CN" altLang="en-US" sz="2000" kern="0" dirty="0">
                <a:solidFill>
                  <a:schemeClr val="tx1"/>
                </a:solidFill>
                <a:latin typeface="+mn-lt"/>
              </a:rPr>
              <a:t>          关系型结构化数据处理不满足非结构化数据处理要求：用户上网行为数据中包含大量非结构化数据，这些信息具有巨大价值，单传统关系型数据库技术只能处理结构化数据，无法挖掘非结构化数据的价值。</a:t>
            </a:r>
            <a:endParaRPr lang="en-US" altLang="zh-CN" sz="2000" kern="0" dirty="0">
              <a:solidFill>
                <a:schemeClr val="tx1"/>
              </a:solidFill>
              <a:latin typeface="+mn-lt"/>
            </a:endParaRPr>
          </a:p>
          <a:p>
            <a:pPr marL="139229" indent="-139229" defTabSz="685434" eaLnBrk="0" hangingPunct="0">
              <a:buClr>
                <a:srgbClr val="990000"/>
              </a:buClr>
              <a:defRPr/>
            </a:pPr>
            <a:r>
              <a:rPr lang="en-US" altLang="zh-CN" sz="2000" kern="0" dirty="0">
                <a:solidFill>
                  <a:schemeClr val="tx1"/>
                </a:solidFill>
                <a:latin typeface="+mn-lt"/>
              </a:rPr>
              <a:t>          Scale-Up</a:t>
            </a:r>
            <a:r>
              <a:rPr lang="zh-CN" altLang="en-US" sz="2000" kern="0" dirty="0">
                <a:solidFill>
                  <a:schemeClr val="tx1"/>
                </a:solidFill>
                <a:latin typeface="+mn-lt"/>
              </a:rPr>
              <a:t>伸缩性已到极限：传统关系数据库技术依靠硬件</a:t>
            </a:r>
            <a:r>
              <a:rPr lang="en-US" altLang="zh-CN" sz="2000" kern="0" dirty="0">
                <a:solidFill>
                  <a:schemeClr val="tx1"/>
                </a:solidFill>
                <a:latin typeface="+mn-lt"/>
              </a:rPr>
              <a:t>Scale-up</a:t>
            </a:r>
            <a:r>
              <a:rPr lang="zh-CN" altLang="en-US" sz="2000" kern="0" dirty="0">
                <a:solidFill>
                  <a:schemeClr val="tx1"/>
                </a:solidFill>
                <a:latin typeface="+mn-lt"/>
              </a:rPr>
              <a:t>提升处理性能，无法支撑</a:t>
            </a:r>
            <a:r>
              <a:rPr lang="en-US" altLang="zh-CN" sz="2000" kern="0" dirty="0">
                <a:solidFill>
                  <a:schemeClr val="tx1"/>
                </a:solidFill>
                <a:latin typeface="+mn-lt"/>
              </a:rPr>
              <a:t>100TB</a:t>
            </a:r>
            <a:r>
              <a:rPr lang="zh-CN" altLang="en-US" sz="2000" kern="0" dirty="0">
                <a:solidFill>
                  <a:schemeClr val="tx1"/>
                </a:solidFill>
                <a:latin typeface="+mn-lt"/>
              </a:rPr>
              <a:t>到</a:t>
            </a:r>
            <a:r>
              <a:rPr lang="en-US" altLang="zh-CN" sz="2000" kern="0" dirty="0">
                <a:solidFill>
                  <a:schemeClr val="tx1"/>
                </a:solidFill>
                <a:latin typeface="+mn-lt"/>
              </a:rPr>
              <a:t>PB</a:t>
            </a:r>
            <a:r>
              <a:rPr lang="zh-CN" altLang="en-US" sz="2000" kern="0" dirty="0">
                <a:solidFill>
                  <a:schemeClr val="tx1"/>
                </a:solidFill>
                <a:latin typeface="+mn-lt"/>
              </a:rPr>
              <a:t>级别的数据，大数据处理需要的扩展能力已经远远超过硬件的性能扩展能力。</a:t>
            </a:r>
            <a:endParaRPr lang="en-US" altLang="zh-CN" sz="2000" kern="0" dirty="0">
              <a:solidFill>
                <a:schemeClr val="tx1"/>
              </a:solidFill>
              <a:latin typeface="+mn-lt"/>
            </a:endParaRPr>
          </a:p>
          <a:p>
            <a:pPr marL="139229" indent="-139229" defTabSz="685434" eaLnBrk="0" hangingPunct="0">
              <a:buClr>
                <a:srgbClr val="990000"/>
              </a:buClr>
              <a:defRPr/>
            </a:pPr>
            <a:endParaRPr lang="en-US" altLang="zh-CN" sz="1200" kern="0" dirty="0">
              <a:latin typeface="微软雅黑" pitchFamily="34" charset="-122"/>
              <a:ea typeface="微软雅黑" pitchFamily="34" charset="-122"/>
            </a:endParaRPr>
          </a:p>
        </p:txBody>
      </p:sp>
      <p:sp>
        <p:nvSpPr>
          <p:cNvPr id="39" name="标题 1"/>
          <p:cNvSpPr txBox="1">
            <a:spLocks/>
          </p:cNvSpPr>
          <p:nvPr/>
        </p:nvSpPr>
        <p:spPr bwMode="auto">
          <a:xfrm>
            <a:off x="791579" y="332656"/>
            <a:ext cx="8352421"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r>
              <a:rPr lang="zh-CN" altLang="en-US" sz="3500" b="0" spc="-100" dirty="0">
                <a:latin typeface="黑体" panose="02010609060101010101" pitchFamily="49" charset="-122"/>
              </a:rPr>
              <a:t>面对挑战，传统数据处理遭遇天花板（</a:t>
            </a:r>
            <a:r>
              <a:rPr lang="en-US" altLang="zh-CN" sz="3500" b="0" spc="-100" dirty="0">
                <a:latin typeface="黑体" panose="02010609060101010101" pitchFamily="49" charset="-122"/>
              </a:rPr>
              <a:t>1</a:t>
            </a:r>
            <a:r>
              <a:rPr lang="zh-CN" altLang="en-US" sz="3500" b="0" spc="-100" dirty="0">
                <a:latin typeface="黑体" panose="02010609060101010101" pitchFamily="49" charset="-122"/>
              </a:rPr>
              <a:t>）</a:t>
            </a:r>
          </a:p>
        </p:txBody>
      </p:sp>
    </p:spTree>
    <p:extLst>
      <p:ext uri="{BB962C8B-B14F-4D97-AF65-F5344CB8AC3E}">
        <p14:creationId xmlns:p14="http://schemas.microsoft.com/office/powerpoint/2010/main" val="23242353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bwMode="auto">
          <a:xfrm>
            <a:off x="6563694" y="2650959"/>
            <a:ext cx="2040556" cy="3021858"/>
          </a:xfrm>
          <a:prstGeom prst="roundRect">
            <a:avLst>
              <a:gd name="adj" fmla="val 4519"/>
            </a:avLst>
          </a:prstGeom>
          <a:solidFill>
            <a:srgbClr val="99FFCC"/>
          </a:solidFill>
          <a:ln w="38100" cap="flat" cmpd="sng" algn="ctr">
            <a:solidFill>
              <a:srgbClr val="FFFFFF"/>
            </a:solidFill>
            <a:prstDash val="solid"/>
          </a:ln>
          <a:effectLst>
            <a:outerShdw blurRad="40000" dist="20000" dir="5400000" rotWithShape="0">
              <a:srgbClr val="000000">
                <a:alpha val="38000"/>
              </a:srgbClr>
            </a:outerShdw>
          </a:effectLst>
          <a:extLst/>
        </p:spPr>
        <p:txBody>
          <a:bodyPr vert="horz" wrap="square" lIns="68542" tIns="34271" rIns="68542" bIns="34271" numCol="1" rtlCol="0" anchor="t" anchorCtr="0" compatLnSpc="1">
            <a:prstTxWarp prst="textNoShape">
              <a:avLst/>
            </a:prstTxWarp>
          </a:bodyPr>
          <a:lstStyle/>
          <a:p>
            <a:pPr defTabSz="685434">
              <a:lnSpc>
                <a:spcPct val="150000"/>
              </a:lnSpc>
              <a:buClr>
                <a:srgbClr val="CC9900"/>
              </a:buClr>
              <a:defRPr/>
            </a:pPr>
            <a:endParaRPr lang="zh-CN" altLang="en-US" sz="1350" kern="0" dirty="0">
              <a:ea typeface="宋体" charset="-122"/>
            </a:endParaRPr>
          </a:p>
        </p:txBody>
      </p:sp>
      <p:sp>
        <p:nvSpPr>
          <p:cNvPr id="25" name="矩形 24"/>
          <p:cNvSpPr/>
          <p:nvPr/>
        </p:nvSpPr>
        <p:spPr>
          <a:xfrm>
            <a:off x="6588224" y="2794515"/>
            <a:ext cx="2149032" cy="2654534"/>
          </a:xfrm>
          <a:prstGeom prst="rect">
            <a:avLst/>
          </a:prstGeom>
        </p:spPr>
        <p:txBody>
          <a:bodyPr wrap="square" lIns="68542" tIns="34271" rIns="68542" bIns="34271">
            <a:spAutoFit/>
          </a:bodyPr>
          <a:lstStyle/>
          <a:p>
            <a:pPr marL="136858" indent="-136858">
              <a:lnSpc>
                <a:spcPct val="200000"/>
              </a:lnSpc>
              <a:buClr>
                <a:schemeClr val="bg1">
                  <a:lumMod val="50000"/>
                </a:schemeClr>
              </a:buClr>
              <a:buSzPct val="60000"/>
              <a:buFont typeface="Wingdings" pitchFamily="2" charset="2"/>
              <a:buChar char="l"/>
            </a:pPr>
            <a:r>
              <a:rPr lang="zh-CN" altLang="en-US" sz="1400" dirty="0">
                <a:latin typeface="+mn-lt"/>
              </a:rPr>
              <a:t>海量数据的高存储成本</a:t>
            </a:r>
            <a:endParaRPr lang="en-US" altLang="zh-CN" sz="1400" dirty="0">
              <a:latin typeface="+mn-lt"/>
            </a:endParaRPr>
          </a:p>
          <a:p>
            <a:pPr marL="136858" indent="-136858">
              <a:lnSpc>
                <a:spcPct val="200000"/>
              </a:lnSpc>
              <a:buClr>
                <a:schemeClr val="bg1">
                  <a:lumMod val="50000"/>
                </a:schemeClr>
              </a:buClr>
              <a:buSzPct val="60000"/>
              <a:buFont typeface="Wingdings" pitchFamily="2" charset="2"/>
              <a:buChar char="l"/>
            </a:pPr>
            <a:r>
              <a:rPr lang="zh-CN" altLang="en-US" sz="1400" dirty="0">
                <a:latin typeface="+mn-lt"/>
              </a:rPr>
              <a:t>数据批量处理性能不足</a:t>
            </a:r>
            <a:endParaRPr lang="en-US" altLang="zh-CN" sz="1400" dirty="0">
              <a:latin typeface="+mn-lt"/>
            </a:endParaRPr>
          </a:p>
          <a:p>
            <a:pPr marL="136858" indent="-136858">
              <a:lnSpc>
                <a:spcPct val="200000"/>
              </a:lnSpc>
              <a:buClr>
                <a:schemeClr val="bg1">
                  <a:lumMod val="50000"/>
                </a:schemeClr>
              </a:buClr>
              <a:buSzPct val="60000"/>
              <a:buFont typeface="Wingdings" pitchFamily="2" charset="2"/>
              <a:buChar char="l"/>
            </a:pPr>
            <a:r>
              <a:rPr lang="zh-CN" altLang="en-US" sz="1400" dirty="0">
                <a:latin typeface="+mn-lt"/>
              </a:rPr>
              <a:t>流式数据处理缺失</a:t>
            </a:r>
            <a:endParaRPr lang="en-US" altLang="zh-CN" sz="1400" dirty="0">
              <a:latin typeface="+mn-lt"/>
            </a:endParaRPr>
          </a:p>
          <a:p>
            <a:pPr marL="136858" indent="-136858">
              <a:lnSpc>
                <a:spcPct val="200000"/>
              </a:lnSpc>
              <a:buClr>
                <a:schemeClr val="bg1">
                  <a:lumMod val="50000"/>
                </a:schemeClr>
              </a:buClr>
              <a:buSzPct val="60000"/>
              <a:buFont typeface="Wingdings" pitchFamily="2" charset="2"/>
              <a:buChar char="l"/>
            </a:pPr>
            <a:r>
              <a:rPr lang="zh-CN" altLang="en-US" sz="1400" dirty="0">
                <a:latin typeface="+mn-lt"/>
              </a:rPr>
              <a:t>有限的扩展能力</a:t>
            </a:r>
            <a:endParaRPr lang="en-US" altLang="zh-CN" sz="1400" dirty="0">
              <a:latin typeface="+mn-lt"/>
            </a:endParaRPr>
          </a:p>
          <a:p>
            <a:pPr marL="136858" indent="-136858">
              <a:lnSpc>
                <a:spcPct val="200000"/>
              </a:lnSpc>
              <a:buClr>
                <a:schemeClr val="bg1">
                  <a:lumMod val="50000"/>
                </a:schemeClr>
              </a:buClr>
              <a:buSzPct val="60000"/>
              <a:buFont typeface="Wingdings" pitchFamily="2" charset="2"/>
              <a:buChar char="l"/>
            </a:pPr>
            <a:r>
              <a:rPr lang="zh-CN" altLang="en-US" sz="1400" dirty="0">
                <a:latin typeface="+mn-lt"/>
              </a:rPr>
              <a:t>单一数据源</a:t>
            </a:r>
            <a:endParaRPr lang="en-US" altLang="zh-CN" sz="1400" dirty="0">
              <a:latin typeface="+mn-lt"/>
            </a:endParaRPr>
          </a:p>
          <a:p>
            <a:pPr marL="136858" indent="-136858">
              <a:lnSpc>
                <a:spcPct val="200000"/>
              </a:lnSpc>
              <a:buClr>
                <a:schemeClr val="bg1">
                  <a:lumMod val="50000"/>
                </a:schemeClr>
              </a:buClr>
              <a:buSzPct val="60000"/>
              <a:buFont typeface="Wingdings" pitchFamily="2" charset="2"/>
              <a:buChar char="l"/>
            </a:pPr>
            <a:r>
              <a:rPr lang="zh-CN" altLang="en-US" sz="1400" dirty="0">
                <a:latin typeface="+mn-lt"/>
              </a:rPr>
              <a:t>数据资产对外增值</a:t>
            </a:r>
          </a:p>
        </p:txBody>
      </p:sp>
      <p:pic>
        <p:nvPicPr>
          <p:cNvPr id="2051" name="Picture 3"/>
          <p:cNvPicPr>
            <a:picLocks noChangeAspect="1" noChangeArrowheads="1"/>
          </p:cNvPicPr>
          <p:nvPr/>
        </p:nvPicPr>
        <p:blipFill>
          <a:blip r:embed="rId3" cstate="print"/>
          <a:srcRect/>
          <a:stretch>
            <a:fillRect/>
          </a:stretch>
        </p:blipFill>
        <p:spPr bwMode="auto">
          <a:xfrm>
            <a:off x="1252978" y="2506171"/>
            <a:ext cx="3916791" cy="1050494"/>
          </a:xfrm>
          <a:prstGeom prst="rect">
            <a:avLst/>
          </a:prstGeom>
          <a:noFill/>
          <a:ln w="9525">
            <a:noFill/>
            <a:miter lim="800000"/>
            <a:headEnd/>
            <a:tailEnd/>
          </a:ln>
        </p:spPr>
      </p:pic>
      <p:grpSp>
        <p:nvGrpSpPr>
          <p:cNvPr id="4" name="Group 15"/>
          <p:cNvGrpSpPr>
            <a:grpSpLocks/>
          </p:cNvGrpSpPr>
          <p:nvPr/>
        </p:nvGrpSpPr>
        <p:grpSpPr bwMode="auto">
          <a:xfrm>
            <a:off x="5340037" y="3788740"/>
            <a:ext cx="1216433" cy="2009151"/>
            <a:chOff x="2225" y="2177"/>
            <a:chExt cx="583" cy="3028"/>
          </a:xfrm>
        </p:grpSpPr>
        <p:sp>
          <p:nvSpPr>
            <p:cNvPr id="7" name="AutoShape 16"/>
            <p:cNvSpPr>
              <a:spLocks noChangeArrowheads="1"/>
            </p:cNvSpPr>
            <p:nvPr/>
          </p:nvSpPr>
          <p:spPr bwMode="auto">
            <a:xfrm rot="5400000" flipH="1" flipV="1">
              <a:off x="751" y="3651"/>
              <a:ext cx="3028" cy="79"/>
            </a:xfrm>
            <a:custGeom>
              <a:avLst/>
              <a:gdLst>
                <a:gd name="G0" fmla="+- 1226 0 0"/>
                <a:gd name="G1" fmla="+- 21600 0 1226"/>
                <a:gd name="G2" fmla="*/ 1226 1 2"/>
                <a:gd name="G3" fmla="+- 21600 0 G2"/>
                <a:gd name="G4" fmla="+/ 1226 21600 2"/>
                <a:gd name="G5" fmla="+/ G1 0 2"/>
                <a:gd name="G6" fmla="*/ 21600 21600 1226"/>
                <a:gd name="G7" fmla="*/ G6 1 2"/>
                <a:gd name="G8" fmla="+- 21600 0 G7"/>
                <a:gd name="G9" fmla="*/ 21600 1 2"/>
                <a:gd name="G10" fmla="+- 1226 0 G9"/>
                <a:gd name="G11" fmla="?: G10 G8 0"/>
                <a:gd name="G12" fmla="?: G10 G7 21600"/>
                <a:gd name="T0" fmla="*/ 20987 w 21600"/>
                <a:gd name="T1" fmla="*/ 10800 h 21600"/>
                <a:gd name="T2" fmla="*/ 10800 w 21600"/>
                <a:gd name="T3" fmla="*/ 21600 h 21600"/>
                <a:gd name="T4" fmla="*/ 613 w 21600"/>
                <a:gd name="T5" fmla="*/ 10800 h 21600"/>
                <a:gd name="T6" fmla="*/ 10800 w 21600"/>
                <a:gd name="T7" fmla="*/ 0 h 21600"/>
                <a:gd name="T8" fmla="*/ 2413 w 21600"/>
                <a:gd name="T9" fmla="*/ 2413 h 21600"/>
                <a:gd name="T10" fmla="*/ 19187 w 21600"/>
                <a:gd name="T11" fmla="*/ 19187 h 21600"/>
              </a:gdLst>
              <a:ahLst/>
              <a:cxnLst>
                <a:cxn ang="0">
                  <a:pos x="T0" y="T1"/>
                </a:cxn>
                <a:cxn ang="0">
                  <a:pos x="T2" y="T3"/>
                </a:cxn>
                <a:cxn ang="0">
                  <a:pos x="T4" y="T5"/>
                </a:cxn>
                <a:cxn ang="0">
                  <a:pos x="T6" y="T7"/>
                </a:cxn>
              </a:cxnLst>
              <a:rect l="T8" t="T9" r="T10" b="T11"/>
              <a:pathLst>
                <a:path w="21600" h="21600">
                  <a:moveTo>
                    <a:pt x="0" y="0"/>
                  </a:moveTo>
                  <a:lnTo>
                    <a:pt x="1226" y="21600"/>
                  </a:lnTo>
                  <a:lnTo>
                    <a:pt x="20374" y="21600"/>
                  </a:lnTo>
                  <a:lnTo>
                    <a:pt x="21600" y="0"/>
                  </a:lnTo>
                  <a:close/>
                </a:path>
              </a:pathLst>
            </a:custGeom>
            <a:gradFill rotWithShape="0">
              <a:gsLst>
                <a:gs pos="0">
                  <a:schemeClr val="bg1">
                    <a:gamma/>
                    <a:shade val="89804"/>
                    <a:invGamma/>
                  </a:schemeClr>
                </a:gs>
                <a:gs pos="100000">
                  <a:schemeClr val="bg1"/>
                </a:gs>
              </a:gsLst>
              <a:lin ang="5400000" scaled="1"/>
            </a:gradFill>
            <a:ln w="9525">
              <a:noFill/>
              <a:miter lim="800000"/>
              <a:headEnd/>
              <a:tailEnd/>
            </a:ln>
            <a:effectLst/>
          </p:spPr>
          <p:txBody>
            <a:bodyPr wrap="none" anchor="ctr"/>
            <a:lstStyle/>
            <a:p>
              <a:pPr>
                <a:defRPr/>
              </a:pPr>
              <a:endParaRPr lang="zh-CN" altLang="en-US" sz="1350" dirty="0">
                <a:latin typeface="Arial" pitchFamily="34" charset="0"/>
              </a:endParaRPr>
            </a:p>
          </p:txBody>
        </p:sp>
        <p:sp>
          <p:nvSpPr>
            <p:cNvPr id="8" name="AutoShape 17"/>
            <p:cNvSpPr>
              <a:spLocks noChangeArrowheads="1"/>
            </p:cNvSpPr>
            <p:nvPr/>
          </p:nvSpPr>
          <p:spPr bwMode="auto">
            <a:xfrm rot="5400000" flipH="1" flipV="1">
              <a:off x="1028" y="3438"/>
              <a:ext cx="3028" cy="50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651 w 21600"/>
                <a:gd name="T13" fmla="*/ 4653 h 21600"/>
                <a:gd name="T14" fmla="*/ 16949 w 21600"/>
                <a:gd name="T15" fmla="*/ 16947 h 21600"/>
              </a:gdLst>
              <a:ahLst/>
              <a:cxnLst>
                <a:cxn ang="T8">
                  <a:pos x="T0" y="T1"/>
                </a:cxn>
                <a:cxn ang="T9">
                  <a:pos x="T2" y="T3"/>
                </a:cxn>
                <a:cxn ang="T10">
                  <a:pos x="T4" y="T5"/>
                </a:cxn>
                <a:cxn ang="T11">
                  <a:pos x="T6" y="T7"/>
                </a:cxn>
              </a:cxnLst>
              <a:rect l="T12" t="T13" r="T14" b="T15"/>
              <a:pathLst>
                <a:path w="21600" h="21600">
                  <a:moveTo>
                    <a:pt x="0" y="0"/>
                  </a:moveTo>
                  <a:lnTo>
                    <a:pt x="5697" y="21600"/>
                  </a:lnTo>
                  <a:lnTo>
                    <a:pt x="15903" y="21600"/>
                  </a:lnTo>
                  <a:lnTo>
                    <a:pt x="21600" y="0"/>
                  </a:lnTo>
                  <a:close/>
                </a:path>
              </a:pathLst>
            </a:custGeom>
            <a:gradFill rotWithShape="0">
              <a:gsLst>
                <a:gs pos="0">
                  <a:srgbClr val="FFFFFF"/>
                </a:gs>
                <a:gs pos="100000">
                  <a:srgbClr val="8BACB3"/>
                </a:gs>
              </a:gsLst>
              <a:lin ang="0" scaled="1"/>
            </a:gradFill>
            <a:ln w="9525">
              <a:noFill/>
              <a:miter lim="800000"/>
              <a:headEnd/>
              <a:tailEnd/>
            </a:ln>
          </p:spPr>
          <p:txBody>
            <a:bodyPr wrap="none" anchor="ctr"/>
            <a:lstStyle/>
            <a:p>
              <a:endParaRPr lang="zh-CN" altLang="en-US" sz="1350" dirty="0">
                <a:latin typeface="Arial" pitchFamily="34" charset="0"/>
              </a:endParaRPr>
            </a:p>
          </p:txBody>
        </p:sp>
        <p:grpSp>
          <p:nvGrpSpPr>
            <p:cNvPr id="5" name="Group 18"/>
            <p:cNvGrpSpPr>
              <a:grpSpLocks/>
            </p:cNvGrpSpPr>
            <p:nvPr/>
          </p:nvGrpSpPr>
          <p:grpSpPr bwMode="auto">
            <a:xfrm rot="5400000">
              <a:off x="1379" y="3461"/>
              <a:ext cx="2342" cy="516"/>
              <a:chOff x="1205" y="2250"/>
              <a:chExt cx="2180" cy="262"/>
            </a:xfrm>
          </p:grpSpPr>
          <p:grpSp>
            <p:nvGrpSpPr>
              <p:cNvPr id="6" name="Group 19"/>
              <p:cNvGrpSpPr>
                <a:grpSpLocks/>
              </p:cNvGrpSpPr>
              <p:nvPr/>
            </p:nvGrpSpPr>
            <p:grpSpPr bwMode="auto">
              <a:xfrm>
                <a:off x="1564" y="2250"/>
                <a:ext cx="688" cy="262"/>
                <a:chOff x="1564" y="2250"/>
                <a:chExt cx="688" cy="262"/>
              </a:xfrm>
            </p:grpSpPr>
            <p:sp>
              <p:nvSpPr>
                <p:cNvPr id="21" name="Line 20"/>
                <p:cNvSpPr>
                  <a:spLocks noChangeShapeType="1"/>
                </p:cNvSpPr>
                <p:nvPr/>
              </p:nvSpPr>
              <p:spPr bwMode="auto">
                <a:xfrm flipH="1">
                  <a:off x="1564"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sz="1200"/>
                </a:p>
              </p:txBody>
            </p:sp>
            <p:sp>
              <p:nvSpPr>
                <p:cNvPr id="22" name="Line 21"/>
                <p:cNvSpPr>
                  <a:spLocks noChangeShapeType="1"/>
                </p:cNvSpPr>
                <p:nvPr/>
              </p:nvSpPr>
              <p:spPr bwMode="auto">
                <a:xfrm flipH="1">
                  <a:off x="1930" y="2250"/>
                  <a:ext cx="213" cy="262"/>
                </a:xfrm>
                <a:prstGeom prst="line">
                  <a:avLst/>
                </a:prstGeom>
                <a:noFill/>
                <a:ln w="12700">
                  <a:solidFill>
                    <a:srgbClr val="A4A4FF"/>
                  </a:solidFill>
                  <a:round/>
                  <a:headEnd type="none" w="sm" len="sm"/>
                  <a:tailEnd type="none" w="sm" len="sm"/>
                </a:ln>
              </p:spPr>
              <p:txBody>
                <a:bodyPr wrap="none" anchor="ctr"/>
                <a:lstStyle/>
                <a:p>
                  <a:endParaRPr lang="zh-CN" altLang="en-US" sz="1200"/>
                </a:p>
              </p:txBody>
            </p:sp>
            <p:sp>
              <p:nvSpPr>
                <p:cNvPr id="23" name="Line 22"/>
                <p:cNvSpPr>
                  <a:spLocks noChangeShapeType="1"/>
                </p:cNvSpPr>
                <p:nvPr/>
              </p:nvSpPr>
              <p:spPr bwMode="auto">
                <a:xfrm flipH="1">
                  <a:off x="2186" y="2261"/>
                  <a:ext cx="66" cy="251"/>
                </a:xfrm>
                <a:prstGeom prst="line">
                  <a:avLst/>
                </a:prstGeom>
                <a:noFill/>
                <a:ln w="12700">
                  <a:solidFill>
                    <a:srgbClr val="A4A4FF"/>
                  </a:solidFill>
                  <a:round/>
                  <a:headEnd type="none" w="sm" len="sm"/>
                  <a:tailEnd type="none" w="sm" len="sm"/>
                </a:ln>
              </p:spPr>
              <p:txBody>
                <a:bodyPr wrap="none" anchor="ctr"/>
                <a:lstStyle/>
                <a:p>
                  <a:endParaRPr lang="zh-CN" altLang="en-US" sz="1200"/>
                </a:p>
              </p:txBody>
            </p:sp>
          </p:grpSp>
          <p:sp>
            <p:nvSpPr>
              <p:cNvPr id="16" name="Line 23"/>
              <p:cNvSpPr>
                <a:spLocks noChangeShapeType="1"/>
              </p:cNvSpPr>
              <p:nvPr/>
            </p:nvSpPr>
            <p:spPr bwMode="auto">
              <a:xfrm>
                <a:off x="2619" y="2261"/>
                <a:ext cx="406" cy="251"/>
              </a:xfrm>
              <a:prstGeom prst="line">
                <a:avLst/>
              </a:prstGeom>
              <a:noFill/>
              <a:ln w="12700">
                <a:solidFill>
                  <a:srgbClr val="A4A4FF"/>
                </a:solidFill>
                <a:round/>
                <a:headEnd type="none" w="sm" len="sm"/>
                <a:tailEnd type="none" w="sm" len="sm"/>
              </a:ln>
            </p:spPr>
            <p:txBody>
              <a:bodyPr wrap="none" anchor="ctr"/>
              <a:lstStyle/>
              <a:p>
                <a:endParaRPr lang="zh-CN" altLang="en-US" sz="1200"/>
              </a:p>
            </p:txBody>
          </p:sp>
          <p:sp>
            <p:nvSpPr>
              <p:cNvPr id="17" name="Line 24"/>
              <p:cNvSpPr>
                <a:spLocks noChangeShapeType="1"/>
              </p:cNvSpPr>
              <p:nvPr/>
            </p:nvSpPr>
            <p:spPr bwMode="auto">
              <a:xfrm>
                <a:off x="2446" y="2250"/>
                <a:ext cx="212" cy="262"/>
              </a:xfrm>
              <a:prstGeom prst="line">
                <a:avLst/>
              </a:prstGeom>
              <a:noFill/>
              <a:ln w="12700">
                <a:solidFill>
                  <a:srgbClr val="A4A4FF"/>
                </a:solidFill>
                <a:round/>
                <a:headEnd type="none" w="sm" len="sm"/>
                <a:tailEnd type="none" w="sm" len="sm"/>
              </a:ln>
            </p:spPr>
            <p:txBody>
              <a:bodyPr wrap="none" anchor="ctr"/>
              <a:lstStyle/>
              <a:p>
                <a:endParaRPr lang="zh-CN" altLang="en-US" sz="1200"/>
              </a:p>
            </p:txBody>
          </p:sp>
          <p:sp>
            <p:nvSpPr>
              <p:cNvPr id="18" name="Line 25"/>
              <p:cNvSpPr>
                <a:spLocks noChangeShapeType="1"/>
              </p:cNvSpPr>
              <p:nvPr/>
            </p:nvSpPr>
            <p:spPr bwMode="auto">
              <a:xfrm>
                <a:off x="2337" y="2261"/>
                <a:ext cx="67" cy="251"/>
              </a:xfrm>
              <a:prstGeom prst="line">
                <a:avLst/>
              </a:prstGeom>
              <a:noFill/>
              <a:ln w="12700">
                <a:solidFill>
                  <a:srgbClr val="A4A4FF"/>
                </a:solidFill>
                <a:round/>
                <a:headEnd type="none" w="sm" len="sm"/>
                <a:tailEnd type="none" w="sm" len="sm"/>
              </a:ln>
            </p:spPr>
            <p:txBody>
              <a:bodyPr wrap="none" anchor="ctr"/>
              <a:lstStyle/>
              <a:p>
                <a:endParaRPr lang="zh-CN" altLang="en-US" sz="1200"/>
              </a:p>
            </p:txBody>
          </p:sp>
          <p:sp>
            <p:nvSpPr>
              <p:cNvPr id="19" name="Line 26"/>
              <p:cNvSpPr>
                <a:spLocks noChangeShapeType="1"/>
              </p:cNvSpPr>
              <p:nvPr/>
            </p:nvSpPr>
            <p:spPr bwMode="auto">
              <a:xfrm flipV="1">
                <a:off x="1205" y="2259"/>
                <a:ext cx="624" cy="253"/>
              </a:xfrm>
              <a:prstGeom prst="line">
                <a:avLst/>
              </a:prstGeom>
              <a:noFill/>
              <a:ln w="12700">
                <a:solidFill>
                  <a:srgbClr val="A4A4FF"/>
                </a:solidFill>
                <a:round/>
                <a:headEnd type="none" w="sm" len="sm"/>
                <a:tailEnd type="none" w="sm" len="sm"/>
              </a:ln>
            </p:spPr>
            <p:txBody>
              <a:bodyPr wrap="none" anchor="ctr"/>
              <a:lstStyle/>
              <a:p>
                <a:endParaRPr lang="zh-CN" altLang="en-US" sz="1200"/>
              </a:p>
            </p:txBody>
          </p:sp>
          <p:sp>
            <p:nvSpPr>
              <p:cNvPr id="20" name="Line 27"/>
              <p:cNvSpPr>
                <a:spLocks noChangeShapeType="1"/>
              </p:cNvSpPr>
              <p:nvPr/>
            </p:nvSpPr>
            <p:spPr bwMode="auto">
              <a:xfrm flipH="1" flipV="1">
                <a:off x="2764" y="2259"/>
                <a:ext cx="621" cy="253"/>
              </a:xfrm>
              <a:prstGeom prst="line">
                <a:avLst/>
              </a:prstGeom>
              <a:noFill/>
              <a:ln w="12700">
                <a:solidFill>
                  <a:srgbClr val="A4A4FF"/>
                </a:solidFill>
                <a:round/>
                <a:headEnd type="none" w="sm" len="sm"/>
                <a:tailEnd type="none" w="sm" len="sm"/>
              </a:ln>
            </p:spPr>
            <p:txBody>
              <a:bodyPr wrap="none" anchor="ctr"/>
              <a:lstStyle/>
              <a:p>
                <a:endParaRPr lang="zh-CN" altLang="en-US" sz="1200"/>
              </a:p>
            </p:txBody>
          </p:sp>
        </p:grpSp>
      </p:grpSp>
      <p:pic>
        <p:nvPicPr>
          <p:cNvPr id="26" name="Picture 4"/>
          <p:cNvPicPr>
            <a:picLocks noChangeAspect="1" noChangeArrowheads="1"/>
          </p:cNvPicPr>
          <p:nvPr/>
        </p:nvPicPr>
        <p:blipFill>
          <a:blip r:embed="rId4" cstate="print"/>
          <a:srcRect/>
          <a:stretch>
            <a:fillRect/>
          </a:stretch>
        </p:blipFill>
        <p:spPr bwMode="auto">
          <a:xfrm>
            <a:off x="1114745" y="3626074"/>
            <a:ext cx="4225292" cy="2172910"/>
          </a:xfrm>
          <a:prstGeom prst="rect">
            <a:avLst/>
          </a:prstGeom>
          <a:noFill/>
          <a:ln w="9525">
            <a:noFill/>
            <a:miter lim="800000"/>
            <a:headEnd/>
            <a:tailEnd/>
          </a:ln>
        </p:spPr>
      </p:pic>
      <p:grpSp>
        <p:nvGrpSpPr>
          <p:cNvPr id="10" name="组合 34"/>
          <p:cNvGrpSpPr/>
          <p:nvPr/>
        </p:nvGrpSpPr>
        <p:grpSpPr>
          <a:xfrm>
            <a:off x="1114745" y="1371636"/>
            <a:ext cx="5833519" cy="1149748"/>
            <a:chOff x="120923" y="2421682"/>
            <a:chExt cx="4659697" cy="1970288"/>
          </a:xfrm>
        </p:grpSpPr>
        <p:pic>
          <p:nvPicPr>
            <p:cNvPr id="2050" name="Picture 2"/>
            <p:cNvPicPr>
              <a:picLocks noChangeAspect="1" noChangeArrowheads="1"/>
            </p:cNvPicPr>
            <p:nvPr/>
          </p:nvPicPr>
          <p:blipFill>
            <a:blip r:embed="rId5" cstate="print"/>
            <a:srcRect/>
            <a:stretch>
              <a:fillRect/>
            </a:stretch>
          </p:blipFill>
          <p:spPr bwMode="auto">
            <a:xfrm>
              <a:off x="120923" y="2421682"/>
              <a:ext cx="3024336" cy="1970288"/>
            </a:xfrm>
            <a:prstGeom prst="rect">
              <a:avLst/>
            </a:prstGeom>
            <a:noFill/>
            <a:ln w="9525">
              <a:noFill/>
              <a:miter lim="800000"/>
              <a:headEnd/>
              <a:tailEnd/>
            </a:ln>
          </p:spPr>
        </p:pic>
        <p:cxnSp>
          <p:nvCxnSpPr>
            <p:cNvPr id="28" name="直接连接符 27"/>
            <p:cNvCxnSpPr/>
            <p:nvPr/>
          </p:nvCxnSpPr>
          <p:spPr bwMode="auto">
            <a:xfrm>
              <a:off x="3145259" y="2565698"/>
              <a:ext cx="216024" cy="0"/>
            </a:xfrm>
            <a:prstGeom prst="line">
              <a:avLst/>
            </a:prstGeom>
            <a:solidFill>
              <a:schemeClr val="accent1"/>
            </a:solidFill>
            <a:ln w="25400" cap="flat" cmpd="sng" algn="ctr">
              <a:solidFill>
                <a:srgbClr val="000000"/>
              </a:solidFill>
              <a:prstDash val="solid"/>
              <a:round/>
              <a:headEnd type="none" w="med" len="med"/>
              <a:tailEnd type="none" w="med" len="med"/>
            </a:ln>
            <a:effectLst/>
          </p:spPr>
        </p:cxnSp>
        <p:cxnSp>
          <p:nvCxnSpPr>
            <p:cNvPr id="29" name="直接连接符 28"/>
            <p:cNvCxnSpPr/>
            <p:nvPr/>
          </p:nvCxnSpPr>
          <p:spPr bwMode="auto">
            <a:xfrm>
              <a:off x="3145259" y="4281452"/>
              <a:ext cx="216024" cy="0"/>
            </a:xfrm>
            <a:prstGeom prst="line">
              <a:avLst/>
            </a:prstGeom>
            <a:solidFill>
              <a:schemeClr val="accent1"/>
            </a:solidFill>
            <a:ln w="25400" cap="flat" cmpd="sng" algn="ctr">
              <a:solidFill>
                <a:srgbClr val="000000"/>
              </a:solidFill>
              <a:prstDash val="solid"/>
              <a:round/>
              <a:headEnd type="none" w="med" len="med"/>
              <a:tailEnd type="none" w="med" len="med"/>
            </a:ln>
            <a:effectLst/>
          </p:spPr>
        </p:cxnSp>
        <p:cxnSp>
          <p:nvCxnSpPr>
            <p:cNvPr id="31" name="直接箭头连接符 30"/>
            <p:cNvCxnSpPr/>
            <p:nvPr/>
          </p:nvCxnSpPr>
          <p:spPr bwMode="auto">
            <a:xfrm>
              <a:off x="3289275" y="3798014"/>
              <a:ext cx="0" cy="360040"/>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cxnSp>
          <p:nvCxnSpPr>
            <p:cNvPr id="32" name="直接箭头连接符 31"/>
            <p:cNvCxnSpPr/>
            <p:nvPr/>
          </p:nvCxnSpPr>
          <p:spPr bwMode="auto">
            <a:xfrm flipH="1" flipV="1">
              <a:off x="3280891" y="2565698"/>
              <a:ext cx="8384" cy="360040"/>
            </a:xfrm>
            <a:prstGeom prst="straightConnector1">
              <a:avLst/>
            </a:prstGeom>
            <a:solidFill>
              <a:schemeClr val="accent1"/>
            </a:solidFill>
            <a:ln w="19050" cap="flat" cmpd="sng" algn="ctr">
              <a:solidFill>
                <a:srgbClr val="000000"/>
              </a:solidFill>
              <a:prstDash val="solid"/>
              <a:round/>
              <a:headEnd type="none" w="med" len="med"/>
              <a:tailEnd type="arrow"/>
            </a:ln>
            <a:effectLst/>
          </p:spPr>
        </p:cxnSp>
        <p:sp>
          <p:nvSpPr>
            <p:cNvPr id="34" name="TextBox 33"/>
            <p:cNvSpPr txBox="1"/>
            <p:nvPr/>
          </p:nvSpPr>
          <p:spPr>
            <a:xfrm>
              <a:off x="3073251" y="2924075"/>
              <a:ext cx="1707369" cy="896626"/>
            </a:xfrm>
            <a:prstGeom prst="rect">
              <a:avLst/>
            </a:prstGeom>
            <a:noFill/>
          </p:spPr>
          <p:txBody>
            <a:bodyPr wrap="square" rtlCol="0">
              <a:spAutoFit/>
            </a:bodyPr>
            <a:lstStyle/>
            <a:p>
              <a:r>
                <a:rPr lang="zh-CN" altLang="en-US" sz="1400" dirty="0">
                  <a:latin typeface="+mn-lt"/>
                </a:rPr>
                <a:t>数据扩展性需求和硬件性能之间存在差距</a:t>
              </a:r>
            </a:p>
          </p:txBody>
        </p:sp>
      </p:grpSp>
      <p:sp>
        <p:nvSpPr>
          <p:cNvPr id="33" name="TextBox 32"/>
          <p:cNvSpPr txBox="1"/>
          <p:nvPr/>
        </p:nvSpPr>
        <p:spPr>
          <a:xfrm>
            <a:off x="1799692" y="5877272"/>
            <a:ext cx="3831741" cy="315433"/>
          </a:xfrm>
          <a:prstGeom prst="rect">
            <a:avLst/>
          </a:prstGeom>
          <a:noFill/>
        </p:spPr>
        <p:txBody>
          <a:bodyPr wrap="none" lIns="68542" tIns="34271" rIns="68542" bIns="34271" rtlCol="0">
            <a:spAutoFit/>
          </a:bodyPr>
          <a:lstStyle/>
          <a:p>
            <a:r>
              <a:rPr lang="zh-CN" altLang="en-US" b="1" dirty="0">
                <a:latin typeface="+mn-lt"/>
              </a:rPr>
              <a:t>传统框架：小型机＋磁阵＋商用数据仓库</a:t>
            </a:r>
          </a:p>
        </p:txBody>
      </p:sp>
      <p:sp>
        <p:nvSpPr>
          <p:cNvPr id="39" name="标题 1"/>
          <p:cNvSpPr txBox="1">
            <a:spLocks/>
          </p:cNvSpPr>
          <p:nvPr/>
        </p:nvSpPr>
        <p:spPr bwMode="auto">
          <a:xfrm>
            <a:off x="791579" y="332656"/>
            <a:ext cx="8352421"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r>
              <a:rPr lang="zh-CN" altLang="en-US" sz="3500" b="0" spc="-100" dirty="0">
                <a:latin typeface="黑体" panose="02010609060101010101" pitchFamily="49" charset="-122"/>
              </a:rPr>
              <a:t>面对挑战，传统数据处理遭遇天花板（</a:t>
            </a:r>
            <a:r>
              <a:rPr lang="en-US" altLang="zh-CN" sz="3500" b="0" spc="-100" dirty="0">
                <a:latin typeface="黑体" panose="02010609060101010101" pitchFamily="49" charset="-122"/>
              </a:rPr>
              <a:t>2</a:t>
            </a:r>
            <a:r>
              <a:rPr lang="zh-CN" altLang="en-US" sz="3500" b="0" spc="-100" dirty="0">
                <a:latin typeface="黑体" panose="02010609060101010101" pitchFamily="49" charset="-122"/>
              </a:rPr>
              <a:t>）</a:t>
            </a:r>
          </a:p>
        </p:txBody>
      </p:sp>
    </p:spTree>
    <p:extLst>
      <p:ext uri="{BB962C8B-B14F-4D97-AF65-F5344CB8AC3E}">
        <p14:creationId xmlns:p14="http://schemas.microsoft.com/office/powerpoint/2010/main" val="7519449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1560" y="1052737"/>
            <a:ext cx="7812670" cy="5148038"/>
            <a:chOff x="415584" y="1539750"/>
            <a:chExt cx="3616622" cy="3951052"/>
          </a:xfrm>
        </p:grpSpPr>
        <p:sp>
          <p:nvSpPr>
            <p:cNvPr id="19" name="矩形 36"/>
            <p:cNvSpPr/>
            <p:nvPr/>
          </p:nvSpPr>
          <p:spPr bwMode="auto">
            <a:xfrm>
              <a:off x="523542" y="4130733"/>
              <a:ext cx="3508664" cy="269867"/>
            </a:xfrm>
            <a:prstGeom prst="rect">
              <a:avLst/>
            </a:prstGeom>
            <a:solidFill>
              <a:schemeClr val="bg1">
                <a:lumMod val="85000"/>
              </a:schemeClr>
            </a:solidFill>
            <a:ln>
              <a:solidFill>
                <a:schemeClr val="bg1">
                  <a:lumMod val="50000"/>
                </a:schemeClr>
              </a:solid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30" tIns="34265" rIns="68530" bIns="34265" numCol="1" rtlCol="0" anchor="ctr" anchorCtr="0" compatLnSpc="1">
              <a:prstTxWarp prst="textNoShape">
                <a:avLst/>
              </a:prstTxWarp>
            </a:bodyPr>
            <a:lstStyle/>
            <a:p>
              <a:pPr algn="ctr">
                <a:buClr>
                  <a:srgbClr val="CC9900"/>
                </a:buClr>
              </a:pPr>
              <a:r>
                <a:rPr lang="zh-CN" altLang="en-US" b="1" dirty="0">
                  <a:latin typeface="+mn-lt"/>
                </a:rPr>
                <a:t>对高价值高度聚合的信息和知识实时智能化是主要商业诉求</a:t>
              </a:r>
            </a:p>
          </p:txBody>
        </p:sp>
        <p:pic>
          <p:nvPicPr>
            <p:cNvPr id="20" name="图片 49" descr="http://hi3ms-image.huawei.com/hi/showimage-1857249-9333-88be6ee8a71d36cdcd6990d0a212f6b5.jpg"/>
            <p:cNvPicPr/>
            <p:nvPr/>
          </p:nvPicPr>
          <p:blipFill>
            <a:blip r:embed="rId3" cstate="print"/>
            <a:srcRect/>
            <a:stretch>
              <a:fillRect/>
            </a:stretch>
          </p:blipFill>
          <p:spPr bwMode="auto">
            <a:xfrm>
              <a:off x="415584" y="4562571"/>
              <a:ext cx="3616622" cy="928231"/>
            </a:xfrm>
            <a:prstGeom prst="rect">
              <a:avLst/>
            </a:prstGeom>
            <a:noFill/>
            <a:ln w="9525">
              <a:noFill/>
              <a:miter lim="800000"/>
              <a:headEnd/>
              <a:tailEnd/>
            </a:ln>
          </p:spPr>
        </p:pic>
        <p:sp>
          <p:nvSpPr>
            <p:cNvPr id="21" name="矩形 36"/>
            <p:cNvSpPr/>
            <p:nvPr/>
          </p:nvSpPr>
          <p:spPr bwMode="auto">
            <a:xfrm>
              <a:off x="523542" y="1539750"/>
              <a:ext cx="3508664" cy="269867"/>
            </a:xfrm>
            <a:prstGeom prst="rect">
              <a:avLst/>
            </a:prstGeom>
            <a:solidFill>
              <a:schemeClr val="bg1">
                <a:lumMod val="85000"/>
              </a:schemeClr>
            </a:solidFill>
            <a:ln>
              <a:solidFill>
                <a:schemeClr val="bg1">
                  <a:lumMod val="50000"/>
                </a:schemeClr>
              </a:solid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30" tIns="34265" rIns="68530" bIns="34265" numCol="1" rtlCol="0" anchor="ctr" anchorCtr="0" compatLnSpc="1">
              <a:prstTxWarp prst="textNoShape">
                <a:avLst/>
              </a:prstTxWarp>
            </a:bodyPr>
            <a:lstStyle/>
            <a:p>
              <a:pPr algn="ctr">
                <a:lnSpc>
                  <a:spcPct val="100000"/>
                </a:lnSpc>
                <a:spcBef>
                  <a:spcPct val="0"/>
                </a:spcBef>
                <a:buClr>
                  <a:srgbClr val="CC9900"/>
                </a:buClr>
                <a:buFontTx/>
                <a:buNone/>
              </a:pPr>
              <a:r>
                <a:rPr lang="en-US" altLang="zh-CN" b="1" dirty="0" err="1">
                  <a:latin typeface="+mn-lt"/>
                </a:rPr>
                <a:t>Hadoop</a:t>
              </a:r>
              <a:r>
                <a:rPr lang="zh-CN" altLang="en-US" b="1" dirty="0">
                  <a:latin typeface="+mn-lt"/>
                </a:rPr>
                <a:t>成为大数据批量处理的基础，但无法提供实时分析</a:t>
              </a:r>
            </a:p>
          </p:txBody>
        </p:sp>
        <p:pic>
          <p:nvPicPr>
            <p:cNvPr id="23" name="Picture 2"/>
            <p:cNvPicPr>
              <a:picLocks noChangeAspect="1" noChangeArrowheads="1"/>
            </p:cNvPicPr>
            <p:nvPr/>
          </p:nvPicPr>
          <p:blipFill>
            <a:blip r:embed="rId4" cstate="print"/>
            <a:srcRect/>
            <a:stretch>
              <a:fillRect/>
            </a:stretch>
          </p:blipFill>
          <p:spPr bwMode="auto">
            <a:xfrm>
              <a:off x="698921" y="2004600"/>
              <a:ext cx="2806931" cy="2018994"/>
            </a:xfrm>
            <a:prstGeom prst="rect">
              <a:avLst/>
            </a:prstGeom>
            <a:noFill/>
            <a:ln w="9525">
              <a:noFill/>
              <a:miter lim="800000"/>
              <a:headEnd/>
              <a:tailEnd/>
            </a:ln>
          </p:spPr>
        </p:pic>
      </p:grpSp>
      <p:sp>
        <p:nvSpPr>
          <p:cNvPr id="22" name="标题 1"/>
          <p:cNvSpPr txBox="1">
            <a:spLocks/>
          </p:cNvSpPr>
          <p:nvPr/>
        </p:nvSpPr>
        <p:spPr bwMode="auto">
          <a:xfrm>
            <a:off x="791580" y="332656"/>
            <a:ext cx="8172908"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defTabSz="685480">
              <a:defRPr/>
            </a:pPr>
            <a:r>
              <a:rPr lang="zh-CN" altLang="en-US" sz="3500" b="0" spc="-100" dirty="0"/>
              <a:t>行业应对：从批量处理到实时分析（</a:t>
            </a:r>
            <a:r>
              <a:rPr lang="en-US" altLang="zh-CN" sz="3500" b="0" spc="-100" dirty="0"/>
              <a:t>1</a:t>
            </a:r>
            <a:r>
              <a:rPr lang="zh-CN" altLang="en-US" sz="3500" b="0" spc="-100" dirty="0"/>
              <a:t>）</a:t>
            </a:r>
            <a:endParaRPr lang="en-US" altLang="en-US" sz="3500" b="0" spc="-100" dirty="0">
              <a:latin typeface="+mj-lt"/>
            </a:endParaRPr>
          </a:p>
        </p:txBody>
      </p:sp>
    </p:spTree>
    <p:extLst>
      <p:ext uri="{BB962C8B-B14F-4D97-AF65-F5344CB8AC3E}">
        <p14:creationId xmlns:p14="http://schemas.microsoft.com/office/powerpoint/2010/main" val="23737442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1560" y="1539750"/>
            <a:ext cx="7954867" cy="4553546"/>
            <a:chOff x="4194147" y="1539750"/>
            <a:chExt cx="4480292" cy="3955347"/>
          </a:xfrm>
        </p:grpSpPr>
        <p:pic>
          <p:nvPicPr>
            <p:cNvPr id="5" name="Picture 2"/>
            <p:cNvPicPr>
              <a:picLocks noChangeAspect="1" noChangeArrowheads="1"/>
            </p:cNvPicPr>
            <p:nvPr/>
          </p:nvPicPr>
          <p:blipFill>
            <a:blip r:embed="rId3" cstate="print"/>
            <a:srcRect/>
            <a:stretch>
              <a:fillRect/>
            </a:stretch>
          </p:blipFill>
          <p:spPr bwMode="auto">
            <a:xfrm>
              <a:off x="4302103" y="1971555"/>
              <a:ext cx="1540906" cy="1315594"/>
            </a:xfrm>
            <a:prstGeom prst="rect">
              <a:avLst/>
            </a:prstGeom>
            <a:noFill/>
            <a:ln w="9525">
              <a:noFill/>
              <a:miter lim="800000"/>
              <a:headEnd/>
              <a:tailEnd/>
            </a:ln>
          </p:spPr>
        </p:pic>
        <p:sp>
          <p:nvSpPr>
            <p:cNvPr id="6" name="矩形 36"/>
            <p:cNvSpPr/>
            <p:nvPr/>
          </p:nvSpPr>
          <p:spPr bwMode="auto">
            <a:xfrm>
              <a:off x="4302103" y="1539750"/>
              <a:ext cx="1727342" cy="269867"/>
            </a:xfrm>
            <a:prstGeom prst="rect">
              <a:avLst/>
            </a:prstGeom>
            <a:solidFill>
              <a:schemeClr val="bg1">
                <a:lumMod val="85000"/>
              </a:schemeClr>
            </a:solidFill>
            <a:ln>
              <a:solidFill>
                <a:schemeClr val="bg1">
                  <a:lumMod val="50000"/>
                </a:schemeClr>
              </a:solid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2" tIns="34271" rIns="68542" bIns="34271" numCol="1" rtlCol="0" anchor="ctr" anchorCtr="0" compatLnSpc="1">
              <a:prstTxWarp prst="textNoShape">
                <a:avLst/>
              </a:prstTxWarp>
            </a:bodyPr>
            <a:lstStyle/>
            <a:p>
              <a:pPr algn="ctr">
                <a:buClr>
                  <a:srgbClr val="CC9900"/>
                </a:buClr>
              </a:pPr>
              <a:r>
                <a:rPr lang="zh-CN" altLang="en-US" sz="1400" dirty="0">
                  <a:latin typeface="+mn-lt"/>
                </a:rPr>
                <a:t>实时数据分析成为趋势</a:t>
              </a:r>
            </a:p>
          </p:txBody>
        </p:sp>
        <p:sp>
          <p:nvSpPr>
            <p:cNvPr id="7" name="矩形 53"/>
            <p:cNvSpPr/>
            <p:nvPr/>
          </p:nvSpPr>
          <p:spPr>
            <a:xfrm>
              <a:off x="4194147" y="3321042"/>
              <a:ext cx="1734584" cy="335823"/>
            </a:xfrm>
            <a:prstGeom prst="rect">
              <a:avLst/>
            </a:prstGeom>
          </p:spPr>
          <p:txBody>
            <a:bodyPr wrap="square" lIns="68542" tIns="34271" rIns="68542" bIns="34271">
              <a:spAutoFit/>
            </a:bodyPr>
            <a:lstStyle/>
            <a:p>
              <a:pPr defTabSz="600742">
                <a:lnSpc>
                  <a:spcPct val="110000"/>
                </a:lnSpc>
                <a:buClr>
                  <a:srgbClr val="B2B2B2"/>
                </a:buClr>
                <a:buSzPct val="60000"/>
                <a:defRPr/>
              </a:pPr>
              <a:r>
                <a:rPr lang="zh-CN" altLang="en-US" sz="525" kern="0" dirty="0">
                  <a:latin typeface="微软雅黑" pitchFamily="34" charset="-122"/>
                  <a:ea typeface="微软雅黑" pitchFamily="34" charset="-122"/>
                </a:rPr>
                <a:t>牛津经济一份报告称，受访的</a:t>
              </a:r>
              <a:r>
                <a:rPr lang="en-US" altLang="zh-CN" sz="525" kern="0" dirty="0">
                  <a:latin typeface="微软雅黑" pitchFamily="34" charset="-122"/>
                  <a:ea typeface="微软雅黑" pitchFamily="34" charset="-122"/>
                </a:rPr>
                <a:t>30%</a:t>
              </a:r>
              <a:r>
                <a:rPr lang="zh-CN" altLang="en-US" sz="525" kern="0" dirty="0">
                  <a:latin typeface="微软雅黑" pitchFamily="34" charset="-122"/>
                  <a:ea typeface="微软雅黑" pitchFamily="34" charset="-122"/>
                </a:rPr>
                <a:t>的</a:t>
              </a:r>
              <a:r>
                <a:rPr lang="en-US" altLang="zh-CN" sz="525" kern="0" dirty="0">
                  <a:latin typeface="微软雅黑" pitchFamily="34" charset="-122"/>
                  <a:ea typeface="微软雅黑" pitchFamily="34" charset="-122"/>
                </a:rPr>
                <a:t>CEO</a:t>
              </a:r>
              <a:r>
                <a:rPr lang="zh-CN" altLang="en-US" sz="525" kern="0" dirty="0">
                  <a:latin typeface="微软雅黑" pitchFamily="34" charset="-122"/>
                  <a:ea typeface="微软雅黑" pitchFamily="34" charset="-122"/>
                </a:rPr>
                <a:t>表示已经从实时业务中受益，其余的</a:t>
              </a:r>
              <a:r>
                <a:rPr lang="en-US" altLang="zh-CN" sz="525" kern="0" dirty="0">
                  <a:latin typeface="微软雅黑" pitchFamily="34" charset="-122"/>
                  <a:ea typeface="微软雅黑" pitchFamily="34" charset="-122"/>
                </a:rPr>
                <a:t>2/3</a:t>
              </a:r>
              <a:r>
                <a:rPr lang="zh-CN" altLang="en-US" sz="525" kern="0" dirty="0">
                  <a:latin typeface="微软雅黑" pitchFamily="34" charset="-122"/>
                  <a:ea typeface="微软雅黑" pitchFamily="34" charset="-122"/>
                </a:rPr>
                <a:t>将在</a:t>
              </a:r>
              <a:r>
                <a:rPr lang="en-US" altLang="zh-CN" sz="525" kern="0" dirty="0">
                  <a:latin typeface="微软雅黑" pitchFamily="34" charset="-122"/>
                  <a:ea typeface="微软雅黑" pitchFamily="34" charset="-122"/>
                </a:rPr>
                <a:t>5</a:t>
              </a:r>
              <a:r>
                <a:rPr lang="zh-CN" altLang="en-US" sz="525" kern="0" dirty="0">
                  <a:latin typeface="微软雅黑" pitchFamily="34" charset="-122"/>
                  <a:ea typeface="微软雅黑" pitchFamily="34" charset="-122"/>
                </a:rPr>
                <a:t>年内展开从实时业务业。</a:t>
              </a:r>
              <a:endParaRPr lang="en-US" altLang="zh-CN" sz="525" kern="0" dirty="0">
                <a:latin typeface="微软雅黑" pitchFamily="34" charset="-122"/>
                <a:ea typeface="微软雅黑" pitchFamily="34" charset="-122"/>
              </a:endParaRPr>
            </a:p>
          </p:txBody>
        </p:sp>
        <p:pic>
          <p:nvPicPr>
            <p:cNvPr id="8" name="Picture 3"/>
            <p:cNvPicPr>
              <a:picLocks noChangeAspect="1" noChangeArrowheads="1"/>
            </p:cNvPicPr>
            <p:nvPr/>
          </p:nvPicPr>
          <p:blipFill>
            <a:blip r:embed="rId4" cstate="print"/>
            <a:srcRect/>
            <a:stretch>
              <a:fillRect/>
            </a:stretch>
          </p:blipFill>
          <p:spPr bwMode="auto">
            <a:xfrm>
              <a:off x="4248124" y="3806857"/>
              <a:ext cx="1747718" cy="1511424"/>
            </a:xfrm>
            <a:prstGeom prst="rect">
              <a:avLst/>
            </a:prstGeom>
            <a:noFill/>
            <a:ln w="9525">
              <a:noFill/>
              <a:miter lim="800000"/>
              <a:headEnd/>
              <a:tailEnd/>
            </a:ln>
          </p:spPr>
        </p:pic>
        <p:sp>
          <p:nvSpPr>
            <p:cNvPr id="9" name="矩形 55"/>
            <p:cNvSpPr/>
            <p:nvPr/>
          </p:nvSpPr>
          <p:spPr>
            <a:xfrm>
              <a:off x="4356083" y="5264303"/>
              <a:ext cx="1556286" cy="230794"/>
            </a:xfrm>
            <a:prstGeom prst="rect">
              <a:avLst/>
            </a:prstGeom>
          </p:spPr>
          <p:txBody>
            <a:bodyPr wrap="square" lIns="68542" tIns="34271" rIns="68542" bIns="34271">
              <a:spAutoFit/>
            </a:bodyPr>
            <a:lstStyle/>
            <a:p>
              <a:pPr defTabSz="600742">
                <a:lnSpc>
                  <a:spcPct val="140000"/>
                </a:lnSpc>
                <a:buClr>
                  <a:srgbClr val="B2B2B2"/>
                </a:buClr>
                <a:buSzPct val="60000"/>
                <a:defRPr/>
              </a:pPr>
              <a:r>
                <a:rPr lang="zh-CN" altLang="en-US" sz="750" kern="0" dirty="0">
                  <a:latin typeface="微软雅黑" pitchFamily="34" charset="-122"/>
                  <a:ea typeface="微软雅黑" pitchFamily="34" charset="-122"/>
                </a:rPr>
                <a:t>实时业务需要解决三个挑战</a:t>
              </a:r>
              <a:endParaRPr lang="en-US" altLang="zh-CN" sz="750" kern="0" dirty="0">
                <a:latin typeface="微软雅黑" pitchFamily="34" charset="-122"/>
                <a:ea typeface="微软雅黑" pitchFamily="34" charset="-122"/>
              </a:endParaRPr>
            </a:p>
          </p:txBody>
        </p:sp>
        <p:grpSp>
          <p:nvGrpSpPr>
            <p:cNvPr id="3" name="Group 84"/>
            <p:cNvGrpSpPr>
              <a:grpSpLocks/>
            </p:cNvGrpSpPr>
            <p:nvPr/>
          </p:nvGrpSpPr>
          <p:grpSpPr bwMode="auto">
            <a:xfrm>
              <a:off x="5975466" y="2780886"/>
              <a:ext cx="266188" cy="1565765"/>
              <a:chOff x="3787" y="1423"/>
              <a:chExt cx="543" cy="1860"/>
            </a:xfrm>
            <a:solidFill>
              <a:schemeClr val="bg1">
                <a:lumMod val="65000"/>
                <a:alpha val="65000"/>
              </a:schemeClr>
            </a:solidFill>
          </p:grpSpPr>
          <p:sp>
            <p:nvSpPr>
              <p:cNvPr id="14" name="Freeform 85"/>
              <p:cNvSpPr>
                <a:spLocks/>
              </p:cNvSpPr>
              <p:nvPr/>
            </p:nvSpPr>
            <p:spPr bwMode="auto">
              <a:xfrm>
                <a:off x="3787" y="1423"/>
                <a:ext cx="407" cy="1085"/>
              </a:xfrm>
              <a:custGeom>
                <a:avLst/>
                <a:gdLst>
                  <a:gd name="T0" fmla="*/ 27 w 27"/>
                  <a:gd name="T1" fmla="*/ 26 h 35"/>
                  <a:gd name="T2" fmla="*/ 0 w 27"/>
                  <a:gd name="T3" fmla="*/ 0 h 35"/>
                  <a:gd name="T4" fmla="*/ 0 w 27"/>
                  <a:gd name="T5" fmla="*/ 25 h 35"/>
                  <a:gd name="T6" fmla="*/ 27 w 27"/>
                  <a:gd name="T7" fmla="*/ 35 h 35"/>
                  <a:gd name="T8" fmla="*/ 27 w 27"/>
                  <a:gd name="T9" fmla="*/ 26 h 35"/>
                  <a:gd name="T10" fmla="*/ 0 60000 65536"/>
                  <a:gd name="T11" fmla="*/ 0 60000 65536"/>
                  <a:gd name="T12" fmla="*/ 0 60000 65536"/>
                  <a:gd name="T13" fmla="*/ 0 60000 65536"/>
                  <a:gd name="T14" fmla="*/ 0 60000 65536"/>
                  <a:gd name="T15" fmla="*/ 0 w 27"/>
                  <a:gd name="T16" fmla="*/ 0 h 35"/>
                  <a:gd name="T17" fmla="*/ 27 w 27"/>
                  <a:gd name="T18" fmla="*/ 35 h 35"/>
                </a:gdLst>
                <a:ahLst/>
                <a:cxnLst>
                  <a:cxn ang="T10">
                    <a:pos x="T0" y="T1"/>
                  </a:cxn>
                  <a:cxn ang="T11">
                    <a:pos x="T2" y="T3"/>
                  </a:cxn>
                  <a:cxn ang="T12">
                    <a:pos x="T4" y="T5"/>
                  </a:cxn>
                  <a:cxn ang="T13">
                    <a:pos x="T6" y="T7"/>
                  </a:cxn>
                  <a:cxn ang="T14">
                    <a:pos x="T8" y="T9"/>
                  </a:cxn>
                </a:cxnLst>
                <a:rect l="T15" t="T16" r="T17" b="T18"/>
                <a:pathLst>
                  <a:path w="27" h="35">
                    <a:moveTo>
                      <a:pt x="27" y="26"/>
                    </a:moveTo>
                    <a:cubicBezTo>
                      <a:pt x="27" y="26"/>
                      <a:pt x="10" y="18"/>
                      <a:pt x="0" y="0"/>
                    </a:cubicBezTo>
                    <a:lnTo>
                      <a:pt x="0" y="25"/>
                    </a:lnTo>
                    <a:cubicBezTo>
                      <a:pt x="0" y="25"/>
                      <a:pt x="12" y="33"/>
                      <a:pt x="27" y="35"/>
                    </a:cubicBezTo>
                    <a:lnTo>
                      <a:pt x="27" y="26"/>
                    </a:lnTo>
                  </a:path>
                </a:pathLst>
              </a:custGeom>
              <a:grpFill/>
              <a:ln w="9525" cap="flat" cmpd="sng">
                <a:noFill/>
                <a:prstDash val="solid"/>
                <a:round/>
                <a:headEnd/>
                <a:tailEnd/>
              </a:ln>
            </p:spPr>
            <p:txBody>
              <a:bodyPr/>
              <a:lstStyle/>
              <a:p>
                <a:pPr>
                  <a:lnSpc>
                    <a:spcPct val="100000"/>
                  </a:lnSpc>
                  <a:spcBef>
                    <a:spcPct val="0"/>
                  </a:spcBef>
                  <a:buFontTx/>
                  <a:buNone/>
                  <a:defRPr/>
                </a:pPr>
                <a:endParaRPr lang="zh-CN" altLang="en-US" sz="1050" dirty="0">
                  <a:latin typeface="Calibri" pitchFamily="34" charset="0"/>
                  <a:ea typeface="MS PGothic" pitchFamily="34" charset="-128"/>
                </a:endParaRPr>
              </a:p>
            </p:txBody>
          </p:sp>
          <p:sp>
            <p:nvSpPr>
              <p:cNvPr id="15" name="Freeform 86"/>
              <p:cNvSpPr>
                <a:spLocks/>
              </p:cNvSpPr>
              <p:nvPr/>
            </p:nvSpPr>
            <p:spPr bwMode="auto">
              <a:xfrm>
                <a:off x="3787" y="2198"/>
                <a:ext cx="407" cy="1085"/>
              </a:xfrm>
              <a:custGeom>
                <a:avLst/>
                <a:gdLst>
                  <a:gd name="T0" fmla="*/ 27 w 27"/>
                  <a:gd name="T1" fmla="*/ 10 h 35"/>
                  <a:gd name="T2" fmla="*/ 0 w 27"/>
                  <a:gd name="T3" fmla="*/ 35 h 35"/>
                  <a:gd name="T4" fmla="*/ 0 w 27"/>
                  <a:gd name="T5" fmla="*/ 11 h 35"/>
                  <a:gd name="T6" fmla="*/ 27 w 27"/>
                  <a:gd name="T7" fmla="*/ 0 h 35"/>
                  <a:gd name="T8" fmla="*/ 27 w 27"/>
                  <a:gd name="T9" fmla="*/ 10 h 35"/>
                  <a:gd name="T10" fmla="*/ 0 60000 65536"/>
                  <a:gd name="T11" fmla="*/ 0 60000 65536"/>
                  <a:gd name="T12" fmla="*/ 0 60000 65536"/>
                  <a:gd name="T13" fmla="*/ 0 60000 65536"/>
                  <a:gd name="T14" fmla="*/ 0 60000 65536"/>
                  <a:gd name="T15" fmla="*/ 0 w 27"/>
                  <a:gd name="T16" fmla="*/ 0 h 35"/>
                  <a:gd name="T17" fmla="*/ 27 w 27"/>
                  <a:gd name="T18" fmla="*/ 35 h 35"/>
                </a:gdLst>
                <a:ahLst/>
                <a:cxnLst>
                  <a:cxn ang="T10">
                    <a:pos x="T0" y="T1"/>
                  </a:cxn>
                  <a:cxn ang="T11">
                    <a:pos x="T2" y="T3"/>
                  </a:cxn>
                  <a:cxn ang="T12">
                    <a:pos x="T4" y="T5"/>
                  </a:cxn>
                  <a:cxn ang="T13">
                    <a:pos x="T6" y="T7"/>
                  </a:cxn>
                  <a:cxn ang="T14">
                    <a:pos x="T8" y="T9"/>
                  </a:cxn>
                </a:cxnLst>
                <a:rect l="T15" t="T16" r="T17" b="T18"/>
                <a:pathLst>
                  <a:path w="27" h="35">
                    <a:moveTo>
                      <a:pt x="27" y="10"/>
                    </a:moveTo>
                    <a:cubicBezTo>
                      <a:pt x="27" y="10"/>
                      <a:pt x="10" y="17"/>
                      <a:pt x="0" y="35"/>
                    </a:cubicBezTo>
                    <a:lnTo>
                      <a:pt x="0" y="11"/>
                    </a:lnTo>
                    <a:cubicBezTo>
                      <a:pt x="0" y="11"/>
                      <a:pt x="12" y="3"/>
                      <a:pt x="27" y="0"/>
                    </a:cubicBezTo>
                    <a:lnTo>
                      <a:pt x="27" y="10"/>
                    </a:lnTo>
                  </a:path>
                </a:pathLst>
              </a:custGeom>
              <a:grpFill/>
              <a:ln w="9525" cap="flat" cmpd="sng">
                <a:noFill/>
                <a:prstDash val="solid"/>
                <a:round/>
                <a:headEnd type="none" w="med" len="med"/>
                <a:tailEnd type="none" w="med" len="med"/>
              </a:ln>
            </p:spPr>
            <p:txBody>
              <a:bodyPr/>
              <a:lstStyle/>
              <a:p>
                <a:pPr>
                  <a:lnSpc>
                    <a:spcPct val="100000"/>
                  </a:lnSpc>
                  <a:spcBef>
                    <a:spcPct val="0"/>
                  </a:spcBef>
                  <a:buFontTx/>
                  <a:buNone/>
                  <a:defRPr/>
                </a:pPr>
                <a:endParaRPr lang="zh-CN" altLang="en-US" sz="1050" dirty="0">
                  <a:latin typeface="Calibri" pitchFamily="34" charset="0"/>
                  <a:ea typeface="MS PGothic" pitchFamily="34" charset="-128"/>
                </a:endParaRPr>
              </a:p>
            </p:txBody>
          </p:sp>
          <p:sp>
            <p:nvSpPr>
              <p:cNvPr id="16" name="Freeform 87"/>
              <p:cNvSpPr>
                <a:spLocks/>
              </p:cNvSpPr>
              <p:nvPr/>
            </p:nvSpPr>
            <p:spPr bwMode="auto">
              <a:xfrm>
                <a:off x="3954" y="2229"/>
                <a:ext cx="240" cy="279"/>
              </a:xfrm>
              <a:custGeom>
                <a:avLst/>
                <a:gdLst>
                  <a:gd name="T0" fmla="*/ 16 w 16"/>
                  <a:gd name="T1" fmla="*/ 0 h 9"/>
                  <a:gd name="T2" fmla="*/ 16 w 16"/>
                  <a:gd name="T3" fmla="*/ 9 h 9"/>
                  <a:gd name="T4" fmla="*/ 15 w 16"/>
                  <a:gd name="T5" fmla="*/ 9 h 9"/>
                  <a:gd name="T6" fmla="*/ 0 w 16"/>
                  <a:gd name="T7" fmla="*/ 4 h 9"/>
                  <a:gd name="T8" fmla="*/ 15 w 16"/>
                  <a:gd name="T9" fmla="*/ 0 h 9"/>
                  <a:gd name="T10" fmla="*/ 16 w 16"/>
                  <a:gd name="T11" fmla="*/ 0 h 9"/>
                  <a:gd name="T12" fmla="*/ 0 60000 65536"/>
                  <a:gd name="T13" fmla="*/ 0 60000 65536"/>
                  <a:gd name="T14" fmla="*/ 0 60000 65536"/>
                  <a:gd name="T15" fmla="*/ 0 60000 65536"/>
                  <a:gd name="T16" fmla="*/ 0 60000 65536"/>
                  <a:gd name="T17" fmla="*/ 0 60000 65536"/>
                  <a:gd name="T18" fmla="*/ 0 w 16"/>
                  <a:gd name="T19" fmla="*/ 0 h 9"/>
                  <a:gd name="T20" fmla="*/ 16 w 16"/>
                  <a:gd name="T21" fmla="*/ 9 h 9"/>
                </a:gdLst>
                <a:ahLst/>
                <a:cxnLst>
                  <a:cxn ang="T12">
                    <a:pos x="T0" y="T1"/>
                  </a:cxn>
                  <a:cxn ang="T13">
                    <a:pos x="T2" y="T3"/>
                  </a:cxn>
                  <a:cxn ang="T14">
                    <a:pos x="T4" y="T5"/>
                  </a:cxn>
                  <a:cxn ang="T15">
                    <a:pos x="T6" y="T7"/>
                  </a:cxn>
                  <a:cxn ang="T16">
                    <a:pos x="T8" y="T9"/>
                  </a:cxn>
                  <a:cxn ang="T17">
                    <a:pos x="T10" y="T11"/>
                  </a:cxn>
                </a:cxnLst>
                <a:rect l="T18" t="T19" r="T20" b="T21"/>
                <a:pathLst>
                  <a:path w="16" h="9">
                    <a:moveTo>
                      <a:pt x="16" y="0"/>
                    </a:moveTo>
                    <a:lnTo>
                      <a:pt x="16" y="9"/>
                    </a:lnTo>
                    <a:cubicBezTo>
                      <a:pt x="16" y="9"/>
                      <a:pt x="16" y="9"/>
                      <a:pt x="15" y="9"/>
                    </a:cubicBezTo>
                    <a:cubicBezTo>
                      <a:pt x="9" y="8"/>
                      <a:pt x="4" y="6"/>
                      <a:pt x="0" y="4"/>
                    </a:cubicBezTo>
                    <a:cubicBezTo>
                      <a:pt x="4" y="2"/>
                      <a:pt x="9" y="0"/>
                      <a:pt x="15" y="0"/>
                    </a:cubicBezTo>
                    <a:cubicBezTo>
                      <a:pt x="16" y="0"/>
                      <a:pt x="16" y="0"/>
                      <a:pt x="16" y="0"/>
                    </a:cubicBezTo>
                  </a:path>
                </a:pathLst>
              </a:custGeom>
              <a:grpFill/>
              <a:ln w="9525" cap="flat" cmpd="sng">
                <a:noFill/>
                <a:prstDash val="solid"/>
                <a:round/>
                <a:headEnd type="none" w="med" len="med"/>
                <a:tailEnd type="none" w="med" len="med"/>
              </a:ln>
            </p:spPr>
            <p:txBody>
              <a:bodyPr/>
              <a:lstStyle/>
              <a:p>
                <a:pPr>
                  <a:lnSpc>
                    <a:spcPct val="100000"/>
                  </a:lnSpc>
                  <a:spcBef>
                    <a:spcPct val="0"/>
                  </a:spcBef>
                  <a:buFontTx/>
                  <a:buNone/>
                  <a:defRPr/>
                </a:pPr>
                <a:endParaRPr lang="zh-CN" altLang="en-US" sz="1050" dirty="0">
                  <a:latin typeface="Calibri" pitchFamily="34" charset="0"/>
                  <a:ea typeface="MS PGothic" pitchFamily="34" charset="-128"/>
                </a:endParaRPr>
              </a:p>
            </p:txBody>
          </p:sp>
          <p:sp>
            <p:nvSpPr>
              <p:cNvPr id="17" name="Freeform 88"/>
              <p:cNvSpPr>
                <a:spLocks/>
              </p:cNvSpPr>
              <p:nvPr/>
            </p:nvSpPr>
            <p:spPr bwMode="auto">
              <a:xfrm>
                <a:off x="4180" y="2043"/>
                <a:ext cx="150" cy="620"/>
              </a:xfrm>
              <a:custGeom>
                <a:avLst/>
                <a:gdLst>
                  <a:gd name="T0" fmla="*/ 0 w 10"/>
                  <a:gd name="T1" fmla="*/ 20 h 20"/>
                  <a:gd name="T2" fmla="*/ 0 w 10"/>
                  <a:gd name="T3" fmla="*/ 0 h 20"/>
                  <a:gd name="T4" fmla="*/ 10 w 10"/>
                  <a:gd name="T5" fmla="*/ 10 h 20"/>
                  <a:gd name="T6" fmla="*/ 0 w 10"/>
                  <a:gd name="T7" fmla="*/ 20 h 20"/>
                  <a:gd name="T8" fmla="*/ 0 60000 65536"/>
                  <a:gd name="T9" fmla="*/ 0 60000 65536"/>
                  <a:gd name="T10" fmla="*/ 0 60000 65536"/>
                  <a:gd name="T11" fmla="*/ 0 60000 65536"/>
                  <a:gd name="T12" fmla="*/ 0 w 10"/>
                  <a:gd name="T13" fmla="*/ 0 h 20"/>
                  <a:gd name="T14" fmla="*/ 10 w 10"/>
                  <a:gd name="T15" fmla="*/ 20 h 20"/>
                </a:gdLst>
                <a:ahLst/>
                <a:cxnLst>
                  <a:cxn ang="T8">
                    <a:pos x="T0" y="T1"/>
                  </a:cxn>
                  <a:cxn ang="T9">
                    <a:pos x="T2" y="T3"/>
                  </a:cxn>
                  <a:cxn ang="T10">
                    <a:pos x="T4" y="T5"/>
                  </a:cxn>
                  <a:cxn ang="T11">
                    <a:pos x="T6" y="T7"/>
                  </a:cxn>
                </a:cxnLst>
                <a:rect l="T12" t="T13" r="T14" b="T15"/>
                <a:pathLst>
                  <a:path w="10" h="20">
                    <a:moveTo>
                      <a:pt x="0" y="20"/>
                    </a:moveTo>
                    <a:lnTo>
                      <a:pt x="0" y="0"/>
                    </a:lnTo>
                    <a:lnTo>
                      <a:pt x="10" y="10"/>
                    </a:lnTo>
                    <a:lnTo>
                      <a:pt x="0" y="20"/>
                    </a:lnTo>
                  </a:path>
                </a:pathLst>
              </a:custGeom>
              <a:grpFill/>
              <a:ln w="9525" cap="flat" cmpd="sng">
                <a:noFill/>
                <a:prstDash val="solid"/>
                <a:round/>
                <a:headEnd type="none" w="med" len="med"/>
                <a:tailEnd type="none" w="med" len="med"/>
              </a:ln>
            </p:spPr>
            <p:txBody>
              <a:bodyPr/>
              <a:lstStyle/>
              <a:p>
                <a:pPr>
                  <a:lnSpc>
                    <a:spcPct val="100000"/>
                  </a:lnSpc>
                  <a:spcBef>
                    <a:spcPct val="0"/>
                  </a:spcBef>
                  <a:buFontTx/>
                  <a:buNone/>
                  <a:defRPr/>
                </a:pPr>
                <a:endParaRPr lang="zh-CN" altLang="en-US" sz="1050" dirty="0">
                  <a:latin typeface="Calibri" pitchFamily="34" charset="0"/>
                  <a:ea typeface="MS PGothic" pitchFamily="34" charset="-128"/>
                </a:endParaRPr>
              </a:p>
            </p:txBody>
          </p:sp>
        </p:grpSp>
        <p:sp>
          <p:nvSpPr>
            <p:cNvPr id="13" name="矩形 62"/>
            <p:cNvSpPr/>
            <p:nvPr/>
          </p:nvSpPr>
          <p:spPr bwMode="auto">
            <a:xfrm>
              <a:off x="6353322" y="1539750"/>
              <a:ext cx="2320745" cy="269867"/>
            </a:xfrm>
            <a:prstGeom prst="rect">
              <a:avLst/>
            </a:prstGeom>
            <a:solidFill>
              <a:schemeClr val="bg1">
                <a:lumMod val="85000"/>
              </a:schemeClr>
            </a:solidFill>
            <a:ln>
              <a:solidFill>
                <a:schemeClr val="bg1">
                  <a:lumMod val="50000"/>
                </a:schemeClr>
              </a:solid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2" tIns="34271" rIns="68542" bIns="34271" numCol="1" rtlCol="0" anchor="ctr" anchorCtr="0" compatLnSpc="1">
              <a:prstTxWarp prst="textNoShape">
                <a:avLst/>
              </a:prstTxWarp>
            </a:bodyPr>
            <a:lstStyle/>
            <a:p>
              <a:pPr algn="ctr">
                <a:buClr>
                  <a:srgbClr val="CC9900"/>
                </a:buClr>
              </a:pPr>
              <a:r>
                <a:rPr lang="zh-CN" altLang="en-US" sz="1400" dirty="0">
                  <a:latin typeface="+mn-lt"/>
                </a:rPr>
                <a:t>内存计算技术解决实时分析技术挑战</a:t>
              </a:r>
            </a:p>
          </p:txBody>
        </p:sp>
        <p:pic>
          <p:nvPicPr>
            <p:cNvPr id="10241" name="Picture 1"/>
            <p:cNvPicPr>
              <a:picLocks noChangeAspect="1" noChangeArrowheads="1"/>
            </p:cNvPicPr>
            <p:nvPr/>
          </p:nvPicPr>
          <p:blipFill>
            <a:blip r:embed="rId5" cstate="print"/>
            <a:srcRect/>
            <a:stretch>
              <a:fillRect/>
            </a:stretch>
          </p:blipFill>
          <p:spPr bwMode="auto">
            <a:xfrm>
              <a:off x="6399559" y="1863597"/>
              <a:ext cx="2274880" cy="1982487"/>
            </a:xfrm>
            <a:prstGeom prst="rect">
              <a:avLst/>
            </a:prstGeom>
            <a:noFill/>
            <a:ln w="9525">
              <a:noFill/>
              <a:miter lim="800000"/>
              <a:headEnd/>
              <a:tailEnd/>
            </a:ln>
          </p:spPr>
        </p:pic>
        <p:sp>
          <p:nvSpPr>
            <p:cNvPr id="26" name="矩形 62"/>
            <p:cNvSpPr/>
            <p:nvPr/>
          </p:nvSpPr>
          <p:spPr bwMode="auto">
            <a:xfrm>
              <a:off x="6299343" y="4022774"/>
              <a:ext cx="2375096" cy="344916"/>
            </a:xfrm>
            <a:prstGeom prst="rect">
              <a:avLst/>
            </a:prstGeom>
            <a:solidFill>
              <a:schemeClr val="bg1">
                <a:lumMod val="85000"/>
              </a:schemeClr>
            </a:solidFill>
            <a:ln>
              <a:solidFill>
                <a:schemeClr val="bg1">
                  <a:lumMod val="50000"/>
                </a:schemeClr>
              </a:solid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2" tIns="34271" rIns="68542" bIns="34271" numCol="1" rtlCol="0" anchor="ctr" anchorCtr="0" compatLnSpc="1">
              <a:prstTxWarp prst="textNoShape">
                <a:avLst/>
              </a:prstTxWarp>
            </a:bodyPr>
            <a:lstStyle/>
            <a:p>
              <a:pPr algn="ctr">
                <a:buClr>
                  <a:srgbClr val="CC9900"/>
                </a:buClr>
              </a:pPr>
              <a:r>
                <a:rPr lang="en-US" altLang="zh-CN" sz="1400" dirty="0">
                  <a:latin typeface="+mn-lt"/>
                </a:rPr>
                <a:t>Google </a:t>
              </a:r>
              <a:r>
                <a:rPr lang="en-US" altLang="zh-CN" sz="1400" dirty="0" err="1">
                  <a:latin typeface="+mn-lt"/>
                </a:rPr>
                <a:t>Dremel</a:t>
              </a:r>
              <a:r>
                <a:rPr lang="zh-CN" altLang="en-US" sz="1400" dirty="0">
                  <a:latin typeface="+mn-lt"/>
                </a:rPr>
                <a:t>利用多级并行执行树解决实时分析挑战，适合实时处理聚集分析</a:t>
              </a:r>
            </a:p>
          </p:txBody>
        </p:sp>
        <p:pic>
          <p:nvPicPr>
            <p:cNvPr id="10242" name="Picture 2"/>
            <p:cNvPicPr>
              <a:picLocks noChangeAspect="1" noChangeArrowheads="1"/>
            </p:cNvPicPr>
            <p:nvPr/>
          </p:nvPicPr>
          <p:blipFill>
            <a:blip r:embed="rId6" cstate="print"/>
            <a:srcRect/>
            <a:stretch>
              <a:fillRect/>
            </a:stretch>
          </p:blipFill>
          <p:spPr bwMode="auto">
            <a:xfrm>
              <a:off x="6569239" y="4367690"/>
              <a:ext cx="2105198" cy="1112529"/>
            </a:xfrm>
            <a:prstGeom prst="rect">
              <a:avLst/>
            </a:prstGeom>
            <a:noFill/>
            <a:ln w="9525">
              <a:noFill/>
              <a:miter lim="800000"/>
              <a:headEnd/>
              <a:tailEnd/>
            </a:ln>
          </p:spPr>
        </p:pic>
      </p:grpSp>
      <p:sp>
        <p:nvSpPr>
          <p:cNvPr id="22" name="标题 1"/>
          <p:cNvSpPr txBox="1">
            <a:spLocks/>
          </p:cNvSpPr>
          <p:nvPr/>
        </p:nvSpPr>
        <p:spPr bwMode="auto">
          <a:xfrm>
            <a:off x="791580" y="332656"/>
            <a:ext cx="835242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defTabSz="685480">
              <a:defRPr/>
            </a:pPr>
            <a:r>
              <a:rPr lang="zh-CN" altLang="en-US" sz="3500" b="0" spc="-100" dirty="0"/>
              <a:t>行业应对：从批量处理到实时分析（</a:t>
            </a:r>
            <a:r>
              <a:rPr lang="en-US" altLang="zh-CN" sz="3500" b="0" spc="-100" dirty="0"/>
              <a:t>2</a:t>
            </a:r>
            <a:r>
              <a:rPr lang="zh-CN" altLang="en-US" sz="3500" b="0" spc="-100" dirty="0"/>
              <a:t>）</a:t>
            </a:r>
            <a:endParaRPr lang="en-US" altLang="en-US" sz="3500" b="0" spc="-100" dirty="0">
              <a:latin typeface="+mj-lt"/>
            </a:endParaRPr>
          </a:p>
        </p:txBody>
      </p:sp>
    </p:spTree>
    <p:extLst>
      <p:ext uri="{BB962C8B-B14F-4D97-AF65-F5344CB8AC3E}">
        <p14:creationId xmlns:p14="http://schemas.microsoft.com/office/powerpoint/2010/main" val="19360566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5650" y="1451512"/>
            <a:ext cx="8028817" cy="4689198"/>
            <a:chOff x="460781" y="1462000"/>
            <a:chExt cx="3921455" cy="4105492"/>
          </a:xfrm>
        </p:grpSpPr>
        <p:pic>
          <p:nvPicPr>
            <p:cNvPr id="4" name="Picture 1"/>
            <p:cNvPicPr>
              <a:picLocks noChangeAspect="1" noChangeArrowheads="1"/>
            </p:cNvPicPr>
            <p:nvPr/>
          </p:nvPicPr>
          <p:blipFill>
            <a:blip r:embed="rId3" cstate="print"/>
            <a:srcRect/>
            <a:stretch>
              <a:fillRect/>
            </a:stretch>
          </p:blipFill>
          <p:spPr bwMode="auto">
            <a:xfrm>
              <a:off x="531460" y="3312176"/>
              <a:ext cx="2651829" cy="1518634"/>
            </a:xfrm>
            <a:prstGeom prst="rect">
              <a:avLst/>
            </a:prstGeom>
            <a:noFill/>
            <a:ln w="9525">
              <a:noFill/>
              <a:miter lim="800000"/>
              <a:headEnd/>
              <a:tailEnd/>
            </a:ln>
            <a:effectLst/>
          </p:spPr>
        </p:pic>
        <p:sp>
          <p:nvSpPr>
            <p:cNvPr id="5" name="Rectangle 4"/>
            <p:cNvSpPr/>
            <p:nvPr/>
          </p:nvSpPr>
          <p:spPr>
            <a:xfrm>
              <a:off x="1536709" y="3886822"/>
              <a:ext cx="515941" cy="362386"/>
            </a:xfrm>
            <a:prstGeom prst="rect">
              <a:avLst/>
            </a:prstGeom>
          </p:spPr>
          <p:txBody>
            <a:bodyPr wrap="none" lIns="68530" tIns="34265" rIns="68530" bIns="34265">
              <a:spAutoFit/>
            </a:bodyPr>
            <a:lstStyle/>
            <a:p>
              <a:pPr marL="172520" indent="-172520" algn="ctr" eaLnBrk="0" fontAlgn="ctr" hangingPunct="0">
                <a:lnSpc>
                  <a:spcPct val="80000"/>
                </a:lnSpc>
                <a:buClr>
                  <a:srgbClr val="BBE0E3"/>
                </a:buClr>
              </a:pPr>
              <a:r>
                <a:rPr lang="zh-CN" altLang="en-US" sz="1400" dirty="0">
                  <a:solidFill>
                    <a:srgbClr val="0000FF"/>
                  </a:solidFill>
                  <a:latin typeface="+mn-lt"/>
                </a:rPr>
                <a:t>多维</a:t>
              </a:r>
              <a:endParaRPr lang="en-US" altLang="zh-CN" sz="1400" dirty="0">
                <a:solidFill>
                  <a:srgbClr val="0000FF"/>
                </a:solidFill>
                <a:latin typeface="+mn-lt"/>
              </a:endParaRPr>
            </a:p>
            <a:p>
              <a:pPr marL="172520" indent="-172520" algn="ctr" eaLnBrk="0" fontAlgn="ctr" hangingPunct="0">
                <a:lnSpc>
                  <a:spcPct val="80000"/>
                </a:lnSpc>
                <a:buClr>
                  <a:srgbClr val="BBE0E3"/>
                </a:buClr>
              </a:pPr>
              <a:r>
                <a:rPr lang="en-US" sz="1400" dirty="0">
                  <a:solidFill>
                    <a:srgbClr val="0000FF"/>
                  </a:solidFill>
                  <a:latin typeface="+mn-lt"/>
                </a:rPr>
                <a:t>OLAP query</a:t>
              </a:r>
              <a:endParaRPr lang="zh-CN" altLang="en-US" sz="1400" dirty="0">
                <a:solidFill>
                  <a:srgbClr val="0000FF"/>
                </a:solidFill>
                <a:latin typeface="+mn-lt"/>
              </a:endParaRPr>
            </a:p>
          </p:txBody>
        </p:sp>
        <p:sp>
          <p:nvSpPr>
            <p:cNvPr id="6" name="Rectangle 9"/>
            <p:cNvSpPr/>
            <p:nvPr/>
          </p:nvSpPr>
          <p:spPr>
            <a:xfrm>
              <a:off x="460781" y="2846056"/>
              <a:ext cx="2752952" cy="446113"/>
            </a:xfrm>
            <a:prstGeom prst="rect">
              <a:avLst/>
            </a:prstGeom>
          </p:spPr>
          <p:txBody>
            <a:bodyPr wrap="square" lIns="0" tIns="38946" rIns="77892" bIns="38946">
              <a:spAutoFit/>
            </a:bodyPr>
            <a:lstStyle/>
            <a:p>
              <a:pPr marL="69024" indent="-69024"/>
              <a:r>
                <a:rPr lang="zh-CN" altLang="en-US" sz="1400" dirty="0">
                  <a:solidFill>
                    <a:srgbClr val="0000FF"/>
                  </a:solidFill>
                  <a:latin typeface="+mn-lt"/>
                </a:rPr>
                <a:t>多维分析和</a:t>
              </a:r>
              <a:r>
                <a:rPr lang="en-US" altLang="zh-CN" sz="1400" dirty="0">
                  <a:solidFill>
                    <a:srgbClr val="0000FF"/>
                  </a:solidFill>
                  <a:latin typeface="+mn-lt"/>
                </a:rPr>
                <a:t>Ad hoc(</a:t>
              </a:r>
              <a:r>
                <a:rPr lang="zh-CN" altLang="en-US" sz="1400" dirty="0">
                  <a:solidFill>
                    <a:srgbClr val="0000FF"/>
                  </a:solidFill>
                  <a:latin typeface="+mn-lt"/>
                </a:rPr>
                <a:t>综合）分析</a:t>
              </a:r>
              <a:r>
                <a:rPr lang="zh-CN" altLang="en-US" sz="1400" dirty="0">
                  <a:latin typeface="+mn-lt"/>
                </a:rPr>
                <a:t>成为两种深度和自助分析的主流，主要面向数据分析师，营销人员</a:t>
              </a:r>
              <a:endParaRPr lang="en-US" sz="1400" dirty="0">
                <a:latin typeface="+mn-lt"/>
              </a:endParaRPr>
            </a:p>
          </p:txBody>
        </p:sp>
        <p:sp>
          <p:nvSpPr>
            <p:cNvPr id="25" name="Rectangle 9"/>
            <p:cNvSpPr/>
            <p:nvPr/>
          </p:nvSpPr>
          <p:spPr>
            <a:xfrm>
              <a:off x="478330" y="4936800"/>
              <a:ext cx="3722985" cy="257487"/>
            </a:xfrm>
            <a:prstGeom prst="rect">
              <a:avLst/>
            </a:prstGeom>
          </p:spPr>
          <p:txBody>
            <a:bodyPr wrap="square" lIns="0" tIns="38946" rIns="77892" bIns="38946">
              <a:spAutoFit/>
            </a:bodyPr>
            <a:lstStyle/>
            <a:p>
              <a:pPr marL="69024" indent="-69024"/>
              <a:r>
                <a:rPr lang="zh-CN" altLang="en-US" sz="1400" dirty="0">
                  <a:latin typeface="+mn-lt"/>
                </a:rPr>
                <a:t>海量</a:t>
              </a:r>
              <a:r>
                <a:rPr lang="zh-CN" altLang="en-US" sz="1400" dirty="0">
                  <a:solidFill>
                    <a:srgbClr val="0000FF"/>
                  </a:solidFill>
                  <a:latin typeface="+mn-lt"/>
                </a:rPr>
                <a:t>分布式</a:t>
              </a:r>
              <a:r>
                <a:rPr lang="zh-CN" altLang="en-US" sz="1400" dirty="0">
                  <a:latin typeface="+mn-lt"/>
                </a:rPr>
                <a:t>环境下的多维分析和</a:t>
              </a:r>
              <a:r>
                <a:rPr lang="en-US" altLang="zh-CN" sz="1400" dirty="0">
                  <a:latin typeface="+mn-lt"/>
                </a:rPr>
                <a:t>Ad hoc </a:t>
              </a:r>
              <a:r>
                <a:rPr lang="zh-CN" altLang="en-US" sz="1400" dirty="0">
                  <a:latin typeface="+mn-lt"/>
                </a:rPr>
                <a:t>分析往往会成为大数据分析的难点和最大技术挑战</a:t>
              </a:r>
              <a:endParaRPr lang="en-US" sz="1400" dirty="0">
                <a:latin typeface="+mn-lt"/>
              </a:endParaRPr>
            </a:p>
          </p:txBody>
        </p:sp>
        <p:sp>
          <p:nvSpPr>
            <p:cNvPr id="26" name="TextBox 25"/>
            <p:cNvSpPr txBox="1"/>
            <p:nvPr/>
          </p:nvSpPr>
          <p:spPr>
            <a:xfrm>
              <a:off x="523542" y="5318281"/>
              <a:ext cx="3665257" cy="249211"/>
            </a:xfrm>
            <a:prstGeom prst="rect">
              <a:avLst/>
            </a:prstGeom>
            <a:solidFill>
              <a:srgbClr val="00FFFF"/>
            </a:solidFill>
          </p:spPr>
          <p:style>
            <a:lnRef idx="1">
              <a:schemeClr val="accent2"/>
            </a:lnRef>
            <a:fillRef idx="2">
              <a:schemeClr val="accent2"/>
            </a:fillRef>
            <a:effectRef idx="1">
              <a:schemeClr val="accent2"/>
            </a:effectRef>
            <a:fontRef idx="minor">
              <a:schemeClr val="dk1"/>
            </a:fontRef>
          </p:style>
          <p:txBody>
            <a:bodyPr wrap="square" lIns="68530" tIns="34265" rIns="68530" bIns="34265" rtlCol="0">
              <a:spAutoFit/>
            </a:bodyPr>
            <a:lstStyle/>
            <a:p>
              <a:pPr algn="ctr">
                <a:buNone/>
              </a:pPr>
              <a:r>
                <a:rPr lang="zh-CN" altLang="en-US" sz="1400" dirty="0"/>
                <a:t>分析数据库性能优化的核心思想是提升多维分析和及时查询</a:t>
              </a:r>
              <a:r>
                <a:rPr lang="en-US" altLang="zh-CN" sz="1400" dirty="0"/>
                <a:t>SQL</a:t>
              </a:r>
              <a:r>
                <a:rPr lang="zh-CN" altLang="en-US" sz="1400" dirty="0"/>
                <a:t>的</a:t>
              </a:r>
              <a:r>
                <a:rPr lang="en-US" altLang="zh-CN" sz="1400" dirty="0"/>
                <a:t>I/O</a:t>
              </a:r>
              <a:r>
                <a:rPr lang="zh-CN" altLang="en-US" sz="1400" dirty="0"/>
                <a:t>效率！</a:t>
              </a:r>
              <a:endParaRPr lang="en-US" altLang="zh-CN" sz="1400" dirty="0"/>
            </a:p>
          </p:txBody>
        </p:sp>
        <p:pic>
          <p:nvPicPr>
            <p:cNvPr id="9217" name="Picture 1"/>
            <p:cNvPicPr>
              <a:picLocks noChangeAspect="1" noChangeArrowheads="1"/>
            </p:cNvPicPr>
            <p:nvPr/>
          </p:nvPicPr>
          <p:blipFill>
            <a:blip r:embed="rId4" cstate="print"/>
            <a:srcRect/>
            <a:stretch>
              <a:fillRect/>
            </a:stretch>
          </p:blipFill>
          <p:spPr bwMode="auto">
            <a:xfrm>
              <a:off x="523487" y="1863597"/>
              <a:ext cx="1457500" cy="906725"/>
            </a:xfrm>
            <a:prstGeom prst="rect">
              <a:avLst/>
            </a:prstGeom>
            <a:noFill/>
            <a:ln w="9525">
              <a:noFill/>
              <a:miter lim="800000"/>
              <a:headEnd/>
              <a:tailEnd/>
            </a:ln>
          </p:spPr>
        </p:pic>
        <p:sp>
          <p:nvSpPr>
            <p:cNvPr id="31" name="Rectangle 9"/>
            <p:cNvSpPr/>
            <p:nvPr/>
          </p:nvSpPr>
          <p:spPr>
            <a:xfrm>
              <a:off x="460781" y="1462000"/>
              <a:ext cx="3921455" cy="257487"/>
            </a:xfrm>
            <a:prstGeom prst="rect">
              <a:avLst/>
            </a:prstGeom>
          </p:spPr>
          <p:txBody>
            <a:bodyPr wrap="square" lIns="0" tIns="38946" rIns="77892" bIns="38946">
              <a:spAutoFit/>
            </a:bodyPr>
            <a:lstStyle/>
            <a:p>
              <a:pPr marL="69024" indent="-69024"/>
              <a:r>
                <a:rPr lang="zh-CN" altLang="en-US" sz="1400" dirty="0">
                  <a:solidFill>
                    <a:srgbClr val="0000FF"/>
                  </a:solidFill>
                  <a:latin typeface="+mn-lt"/>
                </a:rPr>
                <a:t>列式存储</a:t>
              </a:r>
              <a:r>
                <a:rPr lang="zh-CN" altLang="en-US" sz="1400" dirty="0">
                  <a:latin typeface="+mn-lt"/>
                </a:rPr>
                <a:t>在数据仓库领域具有先天的优势，擅长数据查询密集型应用，查询性能相比行存提升上百倍</a:t>
              </a:r>
              <a:endParaRPr lang="en-US" altLang="en-US" sz="1400" dirty="0">
                <a:latin typeface="+mn-lt"/>
              </a:endParaRPr>
            </a:p>
          </p:txBody>
        </p:sp>
        <p:grpSp>
          <p:nvGrpSpPr>
            <p:cNvPr id="8" name="Group 84"/>
            <p:cNvGrpSpPr>
              <a:grpSpLocks/>
            </p:cNvGrpSpPr>
            <p:nvPr/>
          </p:nvGrpSpPr>
          <p:grpSpPr bwMode="auto">
            <a:xfrm>
              <a:off x="3604080" y="2457371"/>
              <a:ext cx="266188" cy="1565765"/>
              <a:chOff x="3787" y="1423"/>
              <a:chExt cx="543" cy="1860"/>
            </a:xfrm>
            <a:solidFill>
              <a:schemeClr val="bg1">
                <a:lumMod val="65000"/>
                <a:alpha val="65000"/>
              </a:schemeClr>
            </a:solidFill>
          </p:grpSpPr>
          <p:sp>
            <p:nvSpPr>
              <p:cNvPr id="33" name="Freeform 85"/>
              <p:cNvSpPr>
                <a:spLocks/>
              </p:cNvSpPr>
              <p:nvPr/>
            </p:nvSpPr>
            <p:spPr bwMode="auto">
              <a:xfrm>
                <a:off x="3787" y="1423"/>
                <a:ext cx="407" cy="1085"/>
              </a:xfrm>
              <a:custGeom>
                <a:avLst/>
                <a:gdLst>
                  <a:gd name="T0" fmla="*/ 27 w 27"/>
                  <a:gd name="T1" fmla="*/ 26 h 35"/>
                  <a:gd name="T2" fmla="*/ 0 w 27"/>
                  <a:gd name="T3" fmla="*/ 0 h 35"/>
                  <a:gd name="T4" fmla="*/ 0 w 27"/>
                  <a:gd name="T5" fmla="*/ 25 h 35"/>
                  <a:gd name="T6" fmla="*/ 27 w 27"/>
                  <a:gd name="T7" fmla="*/ 35 h 35"/>
                  <a:gd name="T8" fmla="*/ 27 w 27"/>
                  <a:gd name="T9" fmla="*/ 26 h 35"/>
                  <a:gd name="T10" fmla="*/ 0 60000 65536"/>
                  <a:gd name="T11" fmla="*/ 0 60000 65536"/>
                  <a:gd name="T12" fmla="*/ 0 60000 65536"/>
                  <a:gd name="T13" fmla="*/ 0 60000 65536"/>
                  <a:gd name="T14" fmla="*/ 0 60000 65536"/>
                  <a:gd name="T15" fmla="*/ 0 w 27"/>
                  <a:gd name="T16" fmla="*/ 0 h 35"/>
                  <a:gd name="T17" fmla="*/ 27 w 27"/>
                  <a:gd name="T18" fmla="*/ 35 h 35"/>
                </a:gdLst>
                <a:ahLst/>
                <a:cxnLst>
                  <a:cxn ang="T10">
                    <a:pos x="T0" y="T1"/>
                  </a:cxn>
                  <a:cxn ang="T11">
                    <a:pos x="T2" y="T3"/>
                  </a:cxn>
                  <a:cxn ang="T12">
                    <a:pos x="T4" y="T5"/>
                  </a:cxn>
                  <a:cxn ang="T13">
                    <a:pos x="T6" y="T7"/>
                  </a:cxn>
                  <a:cxn ang="T14">
                    <a:pos x="T8" y="T9"/>
                  </a:cxn>
                </a:cxnLst>
                <a:rect l="T15" t="T16" r="T17" b="T18"/>
                <a:pathLst>
                  <a:path w="27" h="35">
                    <a:moveTo>
                      <a:pt x="27" y="26"/>
                    </a:moveTo>
                    <a:cubicBezTo>
                      <a:pt x="27" y="26"/>
                      <a:pt x="10" y="18"/>
                      <a:pt x="0" y="0"/>
                    </a:cubicBezTo>
                    <a:lnTo>
                      <a:pt x="0" y="25"/>
                    </a:lnTo>
                    <a:cubicBezTo>
                      <a:pt x="0" y="25"/>
                      <a:pt x="12" y="33"/>
                      <a:pt x="27" y="35"/>
                    </a:cubicBezTo>
                    <a:lnTo>
                      <a:pt x="27" y="26"/>
                    </a:lnTo>
                  </a:path>
                </a:pathLst>
              </a:custGeom>
              <a:grpFill/>
              <a:ln w="9525" cap="flat" cmpd="sng">
                <a:noFill/>
                <a:prstDash val="solid"/>
                <a:round/>
                <a:headEnd/>
                <a:tailEnd/>
              </a:ln>
            </p:spPr>
            <p:txBody>
              <a:bodyPr/>
              <a:lstStyle/>
              <a:p>
                <a:pPr>
                  <a:lnSpc>
                    <a:spcPct val="100000"/>
                  </a:lnSpc>
                  <a:spcBef>
                    <a:spcPct val="0"/>
                  </a:spcBef>
                  <a:buFontTx/>
                  <a:buNone/>
                  <a:defRPr/>
                </a:pPr>
                <a:endParaRPr lang="zh-CN" altLang="en-US" sz="1050" dirty="0">
                  <a:latin typeface="Calibri" pitchFamily="34" charset="0"/>
                  <a:ea typeface="MS PGothic" pitchFamily="34" charset="-128"/>
                </a:endParaRPr>
              </a:p>
            </p:txBody>
          </p:sp>
          <p:sp>
            <p:nvSpPr>
              <p:cNvPr id="34" name="Freeform 86"/>
              <p:cNvSpPr>
                <a:spLocks/>
              </p:cNvSpPr>
              <p:nvPr/>
            </p:nvSpPr>
            <p:spPr bwMode="auto">
              <a:xfrm>
                <a:off x="3787" y="2198"/>
                <a:ext cx="407" cy="1085"/>
              </a:xfrm>
              <a:custGeom>
                <a:avLst/>
                <a:gdLst>
                  <a:gd name="T0" fmla="*/ 27 w 27"/>
                  <a:gd name="T1" fmla="*/ 10 h 35"/>
                  <a:gd name="T2" fmla="*/ 0 w 27"/>
                  <a:gd name="T3" fmla="*/ 35 h 35"/>
                  <a:gd name="T4" fmla="*/ 0 w 27"/>
                  <a:gd name="T5" fmla="*/ 11 h 35"/>
                  <a:gd name="T6" fmla="*/ 27 w 27"/>
                  <a:gd name="T7" fmla="*/ 0 h 35"/>
                  <a:gd name="T8" fmla="*/ 27 w 27"/>
                  <a:gd name="T9" fmla="*/ 10 h 35"/>
                  <a:gd name="T10" fmla="*/ 0 60000 65536"/>
                  <a:gd name="T11" fmla="*/ 0 60000 65536"/>
                  <a:gd name="T12" fmla="*/ 0 60000 65536"/>
                  <a:gd name="T13" fmla="*/ 0 60000 65536"/>
                  <a:gd name="T14" fmla="*/ 0 60000 65536"/>
                  <a:gd name="T15" fmla="*/ 0 w 27"/>
                  <a:gd name="T16" fmla="*/ 0 h 35"/>
                  <a:gd name="T17" fmla="*/ 27 w 27"/>
                  <a:gd name="T18" fmla="*/ 35 h 35"/>
                </a:gdLst>
                <a:ahLst/>
                <a:cxnLst>
                  <a:cxn ang="T10">
                    <a:pos x="T0" y="T1"/>
                  </a:cxn>
                  <a:cxn ang="T11">
                    <a:pos x="T2" y="T3"/>
                  </a:cxn>
                  <a:cxn ang="T12">
                    <a:pos x="T4" y="T5"/>
                  </a:cxn>
                  <a:cxn ang="T13">
                    <a:pos x="T6" y="T7"/>
                  </a:cxn>
                  <a:cxn ang="T14">
                    <a:pos x="T8" y="T9"/>
                  </a:cxn>
                </a:cxnLst>
                <a:rect l="T15" t="T16" r="T17" b="T18"/>
                <a:pathLst>
                  <a:path w="27" h="35">
                    <a:moveTo>
                      <a:pt x="27" y="10"/>
                    </a:moveTo>
                    <a:cubicBezTo>
                      <a:pt x="27" y="10"/>
                      <a:pt x="10" y="17"/>
                      <a:pt x="0" y="35"/>
                    </a:cubicBezTo>
                    <a:lnTo>
                      <a:pt x="0" y="11"/>
                    </a:lnTo>
                    <a:cubicBezTo>
                      <a:pt x="0" y="11"/>
                      <a:pt x="12" y="3"/>
                      <a:pt x="27" y="0"/>
                    </a:cubicBezTo>
                    <a:lnTo>
                      <a:pt x="27" y="10"/>
                    </a:lnTo>
                  </a:path>
                </a:pathLst>
              </a:custGeom>
              <a:grpFill/>
              <a:ln w="9525" cap="flat" cmpd="sng">
                <a:noFill/>
                <a:prstDash val="solid"/>
                <a:round/>
                <a:headEnd type="none" w="med" len="med"/>
                <a:tailEnd type="none" w="med" len="med"/>
              </a:ln>
            </p:spPr>
            <p:txBody>
              <a:bodyPr/>
              <a:lstStyle/>
              <a:p>
                <a:pPr>
                  <a:lnSpc>
                    <a:spcPct val="100000"/>
                  </a:lnSpc>
                  <a:spcBef>
                    <a:spcPct val="0"/>
                  </a:spcBef>
                  <a:buFontTx/>
                  <a:buNone/>
                  <a:defRPr/>
                </a:pPr>
                <a:endParaRPr lang="zh-CN" altLang="en-US" sz="1050" dirty="0">
                  <a:latin typeface="Calibri" pitchFamily="34" charset="0"/>
                  <a:ea typeface="MS PGothic" pitchFamily="34" charset="-128"/>
                </a:endParaRPr>
              </a:p>
            </p:txBody>
          </p:sp>
          <p:sp>
            <p:nvSpPr>
              <p:cNvPr id="35" name="Freeform 87"/>
              <p:cNvSpPr>
                <a:spLocks/>
              </p:cNvSpPr>
              <p:nvPr/>
            </p:nvSpPr>
            <p:spPr bwMode="auto">
              <a:xfrm>
                <a:off x="3954" y="2229"/>
                <a:ext cx="240" cy="279"/>
              </a:xfrm>
              <a:custGeom>
                <a:avLst/>
                <a:gdLst>
                  <a:gd name="T0" fmla="*/ 16 w 16"/>
                  <a:gd name="T1" fmla="*/ 0 h 9"/>
                  <a:gd name="T2" fmla="*/ 16 w 16"/>
                  <a:gd name="T3" fmla="*/ 9 h 9"/>
                  <a:gd name="T4" fmla="*/ 15 w 16"/>
                  <a:gd name="T5" fmla="*/ 9 h 9"/>
                  <a:gd name="T6" fmla="*/ 0 w 16"/>
                  <a:gd name="T7" fmla="*/ 4 h 9"/>
                  <a:gd name="T8" fmla="*/ 15 w 16"/>
                  <a:gd name="T9" fmla="*/ 0 h 9"/>
                  <a:gd name="T10" fmla="*/ 16 w 16"/>
                  <a:gd name="T11" fmla="*/ 0 h 9"/>
                  <a:gd name="T12" fmla="*/ 0 60000 65536"/>
                  <a:gd name="T13" fmla="*/ 0 60000 65536"/>
                  <a:gd name="T14" fmla="*/ 0 60000 65536"/>
                  <a:gd name="T15" fmla="*/ 0 60000 65536"/>
                  <a:gd name="T16" fmla="*/ 0 60000 65536"/>
                  <a:gd name="T17" fmla="*/ 0 60000 65536"/>
                  <a:gd name="T18" fmla="*/ 0 w 16"/>
                  <a:gd name="T19" fmla="*/ 0 h 9"/>
                  <a:gd name="T20" fmla="*/ 16 w 16"/>
                  <a:gd name="T21" fmla="*/ 9 h 9"/>
                </a:gdLst>
                <a:ahLst/>
                <a:cxnLst>
                  <a:cxn ang="T12">
                    <a:pos x="T0" y="T1"/>
                  </a:cxn>
                  <a:cxn ang="T13">
                    <a:pos x="T2" y="T3"/>
                  </a:cxn>
                  <a:cxn ang="T14">
                    <a:pos x="T4" y="T5"/>
                  </a:cxn>
                  <a:cxn ang="T15">
                    <a:pos x="T6" y="T7"/>
                  </a:cxn>
                  <a:cxn ang="T16">
                    <a:pos x="T8" y="T9"/>
                  </a:cxn>
                  <a:cxn ang="T17">
                    <a:pos x="T10" y="T11"/>
                  </a:cxn>
                </a:cxnLst>
                <a:rect l="T18" t="T19" r="T20" b="T21"/>
                <a:pathLst>
                  <a:path w="16" h="9">
                    <a:moveTo>
                      <a:pt x="16" y="0"/>
                    </a:moveTo>
                    <a:lnTo>
                      <a:pt x="16" y="9"/>
                    </a:lnTo>
                    <a:cubicBezTo>
                      <a:pt x="16" y="9"/>
                      <a:pt x="16" y="9"/>
                      <a:pt x="15" y="9"/>
                    </a:cubicBezTo>
                    <a:cubicBezTo>
                      <a:pt x="9" y="8"/>
                      <a:pt x="4" y="6"/>
                      <a:pt x="0" y="4"/>
                    </a:cubicBezTo>
                    <a:cubicBezTo>
                      <a:pt x="4" y="2"/>
                      <a:pt x="9" y="0"/>
                      <a:pt x="15" y="0"/>
                    </a:cubicBezTo>
                    <a:cubicBezTo>
                      <a:pt x="16" y="0"/>
                      <a:pt x="16" y="0"/>
                      <a:pt x="16" y="0"/>
                    </a:cubicBezTo>
                  </a:path>
                </a:pathLst>
              </a:custGeom>
              <a:grpFill/>
              <a:ln w="9525" cap="flat" cmpd="sng">
                <a:noFill/>
                <a:prstDash val="solid"/>
                <a:round/>
                <a:headEnd type="none" w="med" len="med"/>
                <a:tailEnd type="none" w="med" len="med"/>
              </a:ln>
            </p:spPr>
            <p:txBody>
              <a:bodyPr/>
              <a:lstStyle/>
              <a:p>
                <a:pPr>
                  <a:lnSpc>
                    <a:spcPct val="100000"/>
                  </a:lnSpc>
                  <a:spcBef>
                    <a:spcPct val="0"/>
                  </a:spcBef>
                  <a:buFontTx/>
                  <a:buNone/>
                  <a:defRPr/>
                </a:pPr>
                <a:endParaRPr lang="zh-CN" altLang="en-US" sz="1050" dirty="0">
                  <a:latin typeface="Calibri" pitchFamily="34" charset="0"/>
                  <a:ea typeface="MS PGothic" pitchFamily="34" charset="-128"/>
                </a:endParaRPr>
              </a:p>
            </p:txBody>
          </p:sp>
          <p:sp>
            <p:nvSpPr>
              <p:cNvPr id="36" name="Freeform 88"/>
              <p:cNvSpPr>
                <a:spLocks/>
              </p:cNvSpPr>
              <p:nvPr/>
            </p:nvSpPr>
            <p:spPr bwMode="auto">
              <a:xfrm>
                <a:off x="4180" y="2043"/>
                <a:ext cx="150" cy="620"/>
              </a:xfrm>
              <a:custGeom>
                <a:avLst/>
                <a:gdLst>
                  <a:gd name="T0" fmla="*/ 0 w 10"/>
                  <a:gd name="T1" fmla="*/ 20 h 20"/>
                  <a:gd name="T2" fmla="*/ 0 w 10"/>
                  <a:gd name="T3" fmla="*/ 0 h 20"/>
                  <a:gd name="T4" fmla="*/ 10 w 10"/>
                  <a:gd name="T5" fmla="*/ 10 h 20"/>
                  <a:gd name="T6" fmla="*/ 0 w 10"/>
                  <a:gd name="T7" fmla="*/ 20 h 20"/>
                  <a:gd name="T8" fmla="*/ 0 60000 65536"/>
                  <a:gd name="T9" fmla="*/ 0 60000 65536"/>
                  <a:gd name="T10" fmla="*/ 0 60000 65536"/>
                  <a:gd name="T11" fmla="*/ 0 60000 65536"/>
                  <a:gd name="T12" fmla="*/ 0 w 10"/>
                  <a:gd name="T13" fmla="*/ 0 h 20"/>
                  <a:gd name="T14" fmla="*/ 10 w 10"/>
                  <a:gd name="T15" fmla="*/ 20 h 20"/>
                </a:gdLst>
                <a:ahLst/>
                <a:cxnLst>
                  <a:cxn ang="T8">
                    <a:pos x="T0" y="T1"/>
                  </a:cxn>
                  <a:cxn ang="T9">
                    <a:pos x="T2" y="T3"/>
                  </a:cxn>
                  <a:cxn ang="T10">
                    <a:pos x="T4" y="T5"/>
                  </a:cxn>
                  <a:cxn ang="T11">
                    <a:pos x="T6" y="T7"/>
                  </a:cxn>
                </a:cxnLst>
                <a:rect l="T12" t="T13" r="T14" b="T15"/>
                <a:pathLst>
                  <a:path w="10" h="20">
                    <a:moveTo>
                      <a:pt x="0" y="20"/>
                    </a:moveTo>
                    <a:lnTo>
                      <a:pt x="0" y="0"/>
                    </a:lnTo>
                    <a:lnTo>
                      <a:pt x="10" y="10"/>
                    </a:lnTo>
                    <a:lnTo>
                      <a:pt x="0" y="20"/>
                    </a:lnTo>
                  </a:path>
                </a:pathLst>
              </a:custGeom>
              <a:grpFill/>
              <a:ln w="9525" cap="flat" cmpd="sng">
                <a:noFill/>
                <a:prstDash val="solid"/>
                <a:round/>
                <a:headEnd type="none" w="med" len="med"/>
                <a:tailEnd type="none" w="med" len="med"/>
              </a:ln>
            </p:spPr>
            <p:txBody>
              <a:bodyPr/>
              <a:lstStyle/>
              <a:p>
                <a:pPr>
                  <a:lnSpc>
                    <a:spcPct val="100000"/>
                  </a:lnSpc>
                  <a:spcBef>
                    <a:spcPct val="0"/>
                  </a:spcBef>
                  <a:buFontTx/>
                  <a:buNone/>
                  <a:defRPr/>
                </a:pPr>
                <a:endParaRPr lang="zh-CN" altLang="en-US" sz="1050" dirty="0">
                  <a:latin typeface="Calibri" pitchFamily="34" charset="0"/>
                  <a:ea typeface="MS PGothic" pitchFamily="34" charset="-128"/>
                </a:endParaRPr>
              </a:p>
            </p:txBody>
          </p:sp>
        </p:grpSp>
      </p:grpSp>
      <p:sp>
        <p:nvSpPr>
          <p:cNvPr id="37" name="标题 1"/>
          <p:cNvSpPr txBox="1">
            <a:spLocks/>
          </p:cNvSpPr>
          <p:nvPr/>
        </p:nvSpPr>
        <p:spPr bwMode="auto">
          <a:xfrm>
            <a:off x="791580" y="332656"/>
            <a:ext cx="8568952"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defTabSz="685480">
              <a:defRPr/>
            </a:pPr>
            <a:r>
              <a:rPr lang="zh-CN" altLang="en-US" sz="3500" b="0" spc="-100" dirty="0"/>
              <a:t>行业应对：数据仓库技术演进趋势</a:t>
            </a:r>
            <a:endParaRPr lang="en-US" altLang="en-US" sz="3500" b="0" spc="-100" dirty="0">
              <a:latin typeface="+mj-lt"/>
            </a:endParaRPr>
          </a:p>
        </p:txBody>
      </p:sp>
    </p:spTree>
    <p:extLst>
      <p:ext uri="{BB962C8B-B14F-4D97-AF65-F5344CB8AC3E}">
        <p14:creationId xmlns:p14="http://schemas.microsoft.com/office/powerpoint/2010/main" val="1763053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大数据时代</a:t>
            </a:r>
          </a:p>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大数据的应用领域</a:t>
            </a:r>
          </a:p>
          <a:p>
            <a:pPr marL="419100" indent="-419100" eaLnBrk="1" hangingPunct="1">
              <a:buClr>
                <a:schemeClr val="bg1">
                  <a:lumMod val="50000"/>
                </a:schemeClr>
              </a:buClr>
              <a:buSzTx/>
              <a:buFont typeface="Wingdings" pitchFamily="2" charset="2"/>
              <a:buAutoNum type="arabicPeriod"/>
            </a:pPr>
            <a:r>
              <a:rPr lang="zh-CN" altLang="en-US" dirty="0">
                <a:solidFill>
                  <a:schemeClr val="bg1">
                    <a:lumMod val="50000"/>
                  </a:schemeClr>
                </a:solidFill>
              </a:rPr>
              <a:t>大数据时代的机遇和挑战</a:t>
            </a:r>
          </a:p>
          <a:p>
            <a:pPr marL="419100" indent="-419100" eaLnBrk="1" hangingPunct="1">
              <a:buSzTx/>
              <a:buFont typeface="Wingdings" pitchFamily="2" charset="2"/>
              <a:buAutoNum type="arabicPeriod"/>
            </a:pPr>
            <a:r>
              <a:rPr lang="zh-CN" altLang="en-US" b="1" dirty="0"/>
              <a:t>华为大数据解决方案</a:t>
            </a:r>
          </a:p>
          <a:p>
            <a:endParaRPr lang="zh-CN" altLang="en-US" dirty="0">
              <a:solidFill>
                <a:schemeClr val="bg1">
                  <a:lumMod val="50000"/>
                </a:schemeClr>
              </a:solidFill>
            </a:endParaRPr>
          </a:p>
        </p:txBody>
      </p:sp>
    </p:spTree>
    <p:extLst>
      <p:ext uri="{BB962C8B-B14F-4D97-AF65-F5344CB8AC3E}">
        <p14:creationId xmlns:p14="http://schemas.microsoft.com/office/powerpoint/2010/main" val="1407808488"/>
      </p:ext>
    </p:extLst>
  </p:cSld>
  <p:clrMapOvr>
    <a:masterClrMapping/>
  </p:clrMapOvr>
  <mc:AlternateContent xmlns:mc="http://schemas.openxmlformats.org/markup-compatibility/2006" xmlns:p14="http://schemas.microsoft.com/office/powerpoint/2010/main">
    <mc:Choice Requires="p14">
      <p:transition spd="slow" p14:dur="1200" advClick="0">
        <p14:prism/>
      </p:transition>
    </mc:Choice>
    <mc:Fallback xmlns="">
      <p:transition spd="slow" advClick="0">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684917" y="4833156"/>
            <a:ext cx="8028892" cy="1169551"/>
          </a:xfrm>
          <a:prstGeom prst="rect">
            <a:avLst/>
          </a:prstGeom>
          <a:noFill/>
          <a:ln w="25400" cap="flat" cmpd="sng" algn="ctr">
            <a:noFill/>
            <a:prstDash val="solid"/>
          </a:ln>
          <a:effectLst/>
        </p:spPr>
        <p:txBody>
          <a:bodyPr wrap="square" rtlCol="0">
            <a:spAutoFit/>
          </a:bodyPr>
          <a:lstStyle/>
          <a:p>
            <a:pPr marL="285750" indent="-285750" defTabSz="1088275">
              <a:buClr>
                <a:schemeClr val="bg1">
                  <a:lumMod val="50000"/>
                </a:schemeClr>
              </a:buClr>
              <a:buSzPct val="60000"/>
              <a:buFont typeface="Wingdings" panose="05000000000000000000" pitchFamily="2" charset="2"/>
              <a:buChar char="l"/>
              <a:defRPr/>
            </a:pPr>
            <a:r>
              <a:rPr lang="en-US" altLang="zh-CN" sz="1400" dirty="0">
                <a:solidFill>
                  <a:schemeClr val="tx1"/>
                </a:solidFill>
                <a:latin typeface="+mn-lt"/>
              </a:rPr>
              <a:t>Hadoop</a:t>
            </a:r>
            <a:r>
              <a:rPr lang="zh-CN" altLang="en-US" sz="1400" dirty="0">
                <a:solidFill>
                  <a:schemeClr val="tx1"/>
                </a:solidFill>
                <a:latin typeface="+mn-lt"/>
              </a:rPr>
              <a:t>层提供大数据处理环境，基于社区开源软件增强。</a:t>
            </a:r>
            <a:endParaRPr lang="en-US" altLang="zh-CN" sz="1400" dirty="0">
              <a:solidFill>
                <a:schemeClr val="tx1"/>
              </a:solidFill>
              <a:latin typeface="+mn-lt"/>
            </a:endParaRPr>
          </a:p>
          <a:p>
            <a:pPr marL="285750" indent="-285750" defTabSz="1088275">
              <a:buClr>
                <a:schemeClr val="bg1">
                  <a:lumMod val="50000"/>
                </a:schemeClr>
              </a:buClr>
              <a:buSzPct val="60000"/>
              <a:buFont typeface="Wingdings" panose="05000000000000000000" pitchFamily="2" charset="2"/>
              <a:buChar char="l"/>
              <a:defRPr/>
            </a:pPr>
            <a:r>
              <a:rPr lang="en-US" altLang="zh-CN" sz="1400" dirty="0" err="1">
                <a:solidFill>
                  <a:schemeClr val="tx1"/>
                </a:solidFill>
                <a:latin typeface="+mn-lt"/>
              </a:rPr>
              <a:t>DataFarm</a:t>
            </a:r>
            <a:r>
              <a:rPr lang="zh-CN" altLang="en-US" sz="1400" dirty="0">
                <a:solidFill>
                  <a:schemeClr val="tx1"/>
                </a:solidFill>
                <a:latin typeface="+mn-lt"/>
              </a:rPr>
              <a:t>层提供支撑端到端数据洞察，构建数据到信息到知识到智慧的数据供应链， 其中数据集成服务</a:t>
            </a:r>
            <a:r>
              <a:rPr lang="en-US" altLang="zh-CN" sz="1400" dirty="0">
                <a:solidFill>
                  <a:schemeClr val="tx1"/>
                </a:solidFill>
                <a:latin typeface="+mn-lt"/>
              </a:rPr>
              <a:t>Porter</a:t>
            </a:r>
            <a:r>
              <a:rPr lang="zh-CN" altLang="en-US" sz="1400" dirty="0">
                <a:solidFill>
                  <a:schemeClr val="tx1"/>
                </a:solidFill>
                <a:latin typeface="+mn-lt"/>
              </a:rPr>
              <a:t>，数据挖掘服务</a:t>
            </a:r>
            <a:r>
              <a:rPr lang="en-US" altLang="zh-CN" sz="1400" dirty="0">
                <a:solidFill>
                  <a:schemeClr val="tx1"/>
                </a:solidFill>
                <a:latin typeface="+mn-lt"/>
              </a:rPr>
              <a:t>Miner</a:t>
            </a:r>
            <a:r>
              <a:rPr lang="zh-CN" altLang="en-US" sz="1400" dirty="0">
                <a:solidFill>
                  <a:schemeClr val="tx1"/>
                </a:solidFill>
                <a:latin typeface="+mn-lt"/>
              </a:rPr>
              <a:t>和数据服务框架</a:t>
            </a:r>
            <a:r>
              <a:rPr lang="en-US" altLang="zh-CN" sz="1400" dirty="0">
                <a:solidFill>
                  <a:schemeClr val="tx1"/>
                </a:solidFill>
                <a:latin typeface="+mn-lt"/>
              </a:rPr>
              <a:t>Farmer</a:t>
            </a:r>
            <a:r>
              <a:rPr lang="zh-CN" altLang="en-US" sz="1400" dirty="0">
                <a:solidFill>
                  <a:schemeClr val="tx1"/>
                </a:solidFill>
                <a:latin typeface="+mn-lt"/>
              </a:rPr>
              <a:t>。</a:t>
            </a:r>
            <a:endParaRPr lang="en-US" altLang="zh-CN" sz="1400" dirty="0">
              <a:solidFill>
                <a:schemeClr val="tx1"/>
              </a:solidFill>
              <a:latin typeface="+mn-lt"/>
            </a:endParaRPr>
          </a:p>
          <a:p>
            <a:pPr marL="285750" indent="-285750" defTabSz="1088275">
              <a:buClr>
                <a:schemeClr val="bg1">
                  <a:lumMod val="50000"/>
                </a:schemeClr>
              </a:buClr>
              <a:buSzPct val="60000"/>
              <a:buFont typeface="Wingdings" panose="05000000000000000000" pitchFamily="2" charset="2"/>
              <a:buChar char="l"/>
              <a:defRPr/>
            </a:pPr>
            <a:r>
              <a:rPr lang="en-US" altLang="zh-CN" sz="1400" dirty="0">
                <a:solidFill>
                  <a:schemeClr val="tx1"/>
                </a:solidFill>
                <a:latin typeface="+mn-lt"/>
              </a:rPr>
              <a:t>Manager</a:t>
            </a:r>
            <a:r>
              <a:rPr lang="zh-CN" altLang="en-US" sz="1400" dirty="0">
                <a:solidFill>
                  <a:schemeClr val="tx1"/>
                </a:solidFill>
                <a:latin typeface="+mn-lt"/>
              </a:rPr>
              <a:t>是一个分布式系统管理框架，管理员可以从单一接入点操控分布式集群，包括系统管理、数据安全管理和数据治理。</a:t>
            </a:r>
            <a:endParaRPr lang="en-US" altLang="zh-CN" sz="1400" dirty="0">
              <a:solidFill>
                <a:schemeClr val="tx1"/>
              </a:solidFill>
              <a:latin typeface="+mn-lt"/>
            </a:endParaRPr>
          </a:p>
        </p:txBody>
      </p:sp>
      <p:sp>
        <p:nvSpPr>
          <p:cNvPr id="44" name="标题 1"/>
          <p:cNvSpPr txBox="1">
            <a:spLocks/>
          </p:cNvSpPr>
          <p:nvPr/>
        </p:nvSpPr>
        <p:spPr bwMode="auto">
          <a:xfrm>
            <a:off x="791580" y="332656"/>
            <a:ext cx="7745412"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lnSpc>
                <a:spcPct val="90000"/>
              </a:lnSpc>
              <a:defRPr/>
            </a:pPr>
            <a:r>
              <a:rPr lang="zh-CN" altLang="en-US" sz="3500" b="0" spc="-100" dirty="0">
                <a:latin typeface="黑体" panose="02010609060101010101" pitchFamily="49" charset="-122"/>
              </a:rPr>
              <a:t>华为大数据平台架构框架</a:t>
            </a:r>
            <a:endParaRPr lang="en-US" altLang="zh-CN" sz="3500" b="0" spc="-100" dirty="0">
              <a:latin typeface="黑体" panose="02010609060101010101" pitchFamily="49" charset="-122"/>
            </a:endParaRPr>
          </a:p>
        </p:txBody>
      </p:sp>
      <p:pic>
        <p:nvPicPr>
          <p:cNvPr id="3" name="图片 2"/>
          <p:cNvPicPr>
            <a:picLocks noChangeAspect="1"/>
          </p:cNvPicPr>
          <p:nvPr/>
        </p:nvPicPr>
        <p:blipFill>
          <a:blip r:embed="rId2"/>
          <a:stretch>
            <a:fillRect/>
          </a:stretch>
        </p:blipFill>
        <p:spPr>
          <a:xfrm>
            <a:off x="787937" y="1376363"/>
            <a:ext cx="7749055" cy="3334494"/>
          </a:xfrm>
          <a:prstGeom prst="rect">
            <a:avLst/>
          </a:prstGeom>
        </p:spPr>
      </p:pic>
    </p:spTree>
    <p:extLst>
      <p:ext uri="{BB962C8B-B14F-4D97-AF65-F5344CB8AC3E}">
        <p14:creationId xmlns:p14="http://schemas.microsoft.com/office/powerpoint/2010/main" val="11349611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7779A16-E2B1-445E-B490-C944C7D378E6}"/>
              </a:ext>
            </a:extLst>
          </p:cNvPr>
          <p:cNvSpPr>
            <a:spLocks noGrp="1"/>
          </p:cNvSpPr>
          <p:nvPr>
            <p:ph type="title"/>
          </p:nvPr>
        </p:nvSpPr>
        <p:spPr>
          <a:xfrm>
            <a:off x="652463" y="472405"/>
            <a:ext cx="7745412" cy="868363"/>
          </a:xfrm>
        </p:spPr>
        <p:txBody>
          <a:bodyPr/>
          <a:lstStyle/>
          <a:p>
            <a:r>
              <a:rPr lang="zh-CN" altLang="en-US" dirty="0"/>
              <a:t>大数据的发展</a:t>
            </a:r>
          </a:p>
        </p:txBody>
      </p:sp>
      <p:pic>
        <p:nvPicPr>
          <p:cNvPr id="3" name="图片 2">
            <a:extLst>
              <a:ext uri="{FF2B5EF4-FFF2-40B4-BE49-F238E27FC236}">
                <a16:creationId xmlns:a16="http://schemas.microsoft.com/office/drawing/2014/main" xmlns="" id="{7FE17073-1310-4B3A-AC6D-7BF82ECB1F04}"/>
              </a:ext>
            </a:extLst>
          </p:cNvPr>
          <p:cNvPicPr>
            <a:picLocks noChangeAspect="1"/>
          </p:cNvPicPr>
          <p:nvPr/>
        </p:nvPicPr>
        <p:blipFill>
          <a:blip r:embed="rId2"/>
          <a:stretch>
            <a:fillRect/>
          </a:stretch>
        </p:blipFill>
        <p:spPr>
          <a:xfrm>
            <a:off x="434340" y="1598491"/>
            <a:ext cx="7306012" cy="3661017"/>
          </a:xfrm>
          <a:prstGeom prst="rect">
            <a:avLst/>
          </a:prstGeom>
        </p:spPr>
      </p:pic>
    </p:spTree>
    <p:extLst>
      <p:ext uri="{BB962C8B-B14F-4D97-AF65-F5344CB8AC3E}">
        <p14:creationId xmlns:p14="http://schemas.microsoft.com/office/powerpoint/2010/main" val="398559078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2"/>
          <p:cNvSpPr>
            <a:spLocks noChangeArrowheads="1"/>
          </p:cNvSpPr>
          <p:nvPr/>
        </p:nvSpPr>
        <p:spPr bwMode="auto">
          <a:xfrm rot="20447898">
            <a:off x="3905110" y="1538938"/>
            <a:ext cx="4639717" cy="2636270"/>
          </a:xfrm>
          <a:prstGeom prst="ellipse">
            <a:avLst/>
          </a:prstGeom>
          <a:solidFill>
            <a:srgbClr val="4668C5">
              <a:alpha val="23000"/>
            </a:srgbClr>
          </a:solidFill>
          <a:ln>
            <a:noFill/>
          </a:ln>
        </p:spPr>
        <p:txBody>
          <a:bodyPr lIns="51401" tIns="34268" rIns="51401" bIns="34268" anchor="b"/>
          <a:lstStyle/>
          <a:p>
            <a:pPr defTabSz="698711">
              <a:lnSpc>
                <a:spcPct val="90000"/>
              </a:lnSpc>
              <a:buFont typeface="Arial" panose="020B0604020202020204" pitchFamily="34" charset="0"/>
            </a:pPr>
            <a:endParaRPr lang="zh-CN" altLang="en-US" sz="1125">
              <a:solidFill>
                <a:srgbClr val="FFFFFF"/>
              </a:solidFill>
              <a:latin typeface="Arial" panose="020B0604020202020204" pitchFamily="34" charset="0"/>
              <a:ea typeface="宋体" panose="02010600030101010101" pitchFamily="2" charset="-122"/>
              <a:cs typeface="Segoe UI" panose="020B0502040204020203" pitchFamily="34" charset="0"/>
            </a:endParaRPr>
          </a:p>
        </p:txBody>
      </p:sp>
      <p:sp>
        <p:nvSpPr>
          <p:cNvPr id="47" name="标题 1"/>
          <p:cNvSpPr txBox="1">
            <a:spLocks/>
          </p:cNvSpPr>
          <p:nvPr/>
        </p:nvSpPr>
        <p:spPr bwMode="auto">
          <a:xfrm>
            <a:off x="791580" y="332656"/>
            <a:ext cx="7745412"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lvl="0">
              <a:buNone/>
            </a:pPr>
            <a:r>
              <a:rPr lang="zh-CN" altLang="en-US" sz="3500" b="0" spc="-100" dirty="0">
                <a:latin typeface="+mj-ea"/>
              </a:rPr>
              <a:t>华为大数据团队核心能力</a:t>
            </a:r>
            <a:endParaRPr lang="en-US" altLang="zh-CN" sz="3500" b="0" spc="-100" dirty="0">
              <a:latin typeface="+mj-ea"/>
            </a:endParaRPr>
          </a:p>
        </p:txBody>
      </p:sp>
      <p:pic>
        <p:nvPicPr>
          <p:cNvPr id="27" name="图片 26"/>
          <p:cNvPicPr>
            <a:picLocks noChangeAspect="1"/>
          </p:cNvPicPr>
          <p:nvPr/>
        </p:nvPicPr>
        <p:blipFill>
          <a:blip r:embed="rId3" cstate="print"/>
          <a:stretch>
            <a:fillRect/>
          </a:stretch>
        </p:blipFill>
        <p:spPr>
          <a:xfrm>
            <a:off x="828365" y="1376363"/>
            <a:ext cx="7775885" cy="4500910"/>
          </a:xfrm>
          <a:prstGeom prst="rect">
            <a:avLst/>
          </a:prstGeom>
        </p:spPr>
      </p:pic>
    </p:spTree>
    <p:extLst>
      <p:ext uri="{BB962C8B-B14F-4D97-AF65-F5344CB8AC3E}">
        <p14:creationId xmlns:p14="http://schemas.microsoft.com/office/powerpoint/2010/main" val="15282962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stretch>
            <a:fillRect/>
          </a:stretch>
        </p:blipFill>
        <p:spPr>
          <a:xfrm>
            <a:off x="0" y="3133144"/>
            <a:ext cx="3591215" cy="2139388"/>
          </a:xfrm>
          <a:prstGeom prst="rect">
            <a:avLst/>
          </a:prstGeom>
        </p:spPr>
      </p:pic>
      <p:sp>
        <p:nvSpPr>
          <p:cNvPr id="21" name="矩形 20"/>
          <p:cNvSpPr/>
          <p:nvPr/>
        </p:nvSpPr>
        <p:spPr bwMode="auto">
          <a:xfrm>
            <a:off x="647564" y="5481228"/>
            <a:ext cx="7493892" cy="633652"/>
          </a:xfrm>
          <a:prstGeom prst="rect">
            <a:avLst/>
          </a:prstGeom>
          <a:solidFill>
            <a:srgbClr val="369BFF"/>
          </a:solidFill>
          <a:ln w="9525" cap="flat" cmpd="sng" algn="ctr">
            <a:noFill/>
            <a:prstDash val="solid"/>
            <a:round/>
            <a:headEnd type="none" w="med" len="med"/>
            <a:tailEnd type="none" w="med" len="med"/>
          </a:ln>
          <a:effectLst/>
        </p:spPr>
        <p:txBody>
          <a:bodyPr rot="0" spcFirstLastPara="0" vertOverflow="overflow" horzOverflow="overflow" vert="horz" wrap="square" lIns="67482" tIns="0" rIns="67482" bIns="0" numCol="1" spcCol="0" rtlCol="0" fromWordArt="0" anchor="ctr" anchorCtr="0" forceAA="0" compatLnSpc="1">
            <a:prstTxWarp prst="textNoShape">
              <a:avLst/>
            </a:prstTxWarp>
            <a:noAutofit/>
          </a:bodyPr>
          <a:lstStyle/>
          <a:p>
            <a:pPr marL="214255" indent="-214255" defTabSz="332818">
              <a:defRPr/>
            </a:pPr>
            <a:r>
              <a:rPr lang="zh-CN" altLang="en-US" kern="0" dirty="0">
                <a:solidFill>
                  <a:schemeClr val="tx1"/>
                </a:solidFill>
                <a:latin typeface="+mn-lt"/>
              </a:rPr>
              <a:t>大数据是华为公司未来投入四大战略方向之一，未来将保持上千人规模重点投入</a:t>
            </a:r>
          </a:p>
        </p:txBody>
      </p:sp>
      <p:sp>
        <p:nvSpPr>
          <p:cNvPr id="22" name="矩形 21"/>
          <p:cNvSpPr/>
          <p:nvPr/>
        </p:nvSpPr>
        <p:spPr bwMode="auto">
          <a:xfrm>
            <a:off x="4067449" y="905428"/>
            <a:ext cx="5076552" cy="260733"/>
          </a:xfrm>
          <a:prstGeom prst="rect">
            <a:avLst/>
          </a:prstGeom>
          <a:noFill/>
          <a:ln w="9525" cap="flat" cmpd="sng" algn="ctr">
            <a:noFill/>
            <a:prstDash val="solid"/>
            <a:round/>
            <a:headEnd type="none" w="med" len="med"/>
            <a:tailEnd type="none" w="med" len="med"/>
          </a:ln>
          <a:effectLst/>
        </p:spPr>
        <p:txBody>
          <a:bodyPr rot="0" spcFirstLastPara="0" vertOverflow="overflow" horzOverflow="overflow" vert="horz" wrap="square" lIns="67482" tIns="0" rIns="67482" bIns="0" numCol="1" spcCol="0" rtlCol="0" fromWordArt="0" anchor="ctr" anchorCtr="0" forceAA="0" compatLnSpc="1">
            <a:prstTxWarp prst="textNoShape">
              <a:avLst/>
            </a:prstTxWarp>
            <a:noAutofit/>
          </a:bodyPr>
          <a:lstStyle/>
          <a:p>
            <a:pPr marL="214255" indent="-214255" algn="ctr" defTabSz="332818">
              <a:defRPr/>
            </a:pPr>
            <a:r>
              <a:rPr lang="zh-CN" altLang="en-US" sz="1500" kern="0" dirty="0">
                <a:solidFill>
                  <a:srgbClr val="FFFFFF"/>
                </a:solidFill>
                <a:latin typeface="微软雅黑" pitchFamily="34" charset="-122"/>
                <a:ea typeface="微软雅黑" pitchFamily="34" charset="-122"/>
              </a:rPr>
              <a:t>讲解要点：突出全球布局，全球优秀资源和最佳实践</a:t>
            </a:r>
          </a:p>
        </p:txBody>
      </p:sp>
      <p:sp>
        <p:nvSpPr>
          <p:cNvPr id="23" name="标题 1"/>
          <p:cNvSpPr txBox="1">
            <a:spLocks/>
          </p:cNvSpPr>
          <p:nvPr/>
        </p:nvSpPr>
        <p:spPr bwMode="auto">
          <a:xfrm>
            <a:off x="791580" y="332656"/>
            <a:ext cx="7745412"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defTabSz="514213">
              <a:defRPr/>
            </a:pPr>
            <a:r>
              <a:rPr lang="zh-CN" altLang="en-US" sz="3500" b="0" spc="-100" dirty="0">
                <a:latin typeface="+mj-ea"/>
              </a:rPr>
              <a:t>全球的专业研发团队</a:t>
            </a:r>
            <a:endParaRPr lang="zh-CN" altLang="en-US" sz="3500" b="0" kern="0" spc="-100" dirty="0">
              <a:latin typeface="+mj-ea"/>
            </a:endParaRPr>
          </a:p>
        </p:txBody>
      </p:sp>
      <p:pic>
        <p:nvPicPr>
          <p:cNvPr id="2" name="图片 1"/>
          <p:cNvPicPr>
            <a:picLocks noChangeAspect="1"/>
          </p:cNvPicPr>
          <p:nvPr/>
        </p:nvPicPr>
        <p:blipFill>
          <a:blip r:embed="rId3" cstate="print"/>
          <a:stretch>
            <a:fillRect/>
          </a:stretch>
        </p:blipFill>
        <p:spPr>
          <a:xfrm>
            <a:off x="1211779" y="905428"/>
            <a:ext cx="7920298" cy="4122229"/>
          </a:xfrm>
          <a:prstGeom prst="rect">
            <a:avLst/>
          </a:prstGeom>
        </p:spPr>
      </p:pic>
    </p:spTree>
    <p:extLst>
      <p:ext uri="{BB962C8B-B14F-4D97-AF65-F5344CB8AC3E}">
        <p14:creationId xmlns:p14="http://schemas.microsoft.com/office/powerpoint/2010/main" val="25756591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2" descr="C:\Users\Administrator\Desktop\方框.png"/>
          <p:cNvPicPr>
            <a:picLocks noChangeAspect="1" noChangeArrowheads="1"/>
          </p:cNvPicPr>
          <p:nvPr/>
        </p:nvPicPr>
        <p:blipFill>
          <a:blip r:embed="rId2" cstate="print"/>
          <a:srcRect/>
          <a:stretch>
            <a:fillRect/>
          </a:stretch>
        </p:blipFill>
        <p:spPr bwMode="auto">
          <a:xfrm>
            <a:off x="683568" y="4108525"/>
            <a:ext cx="7956884" cy="976659"/>
          </a:xfrm>
          <a:prstGeom prst="rect">
            <a:avLst/>
          </a:prstGeom>
          <a:noFill/>
        </p:spPr>
      </p:pic>
      <p:grpSp>
        <p:nvGrpSpPr>
          <p:cNvPr id="7" name="组合 6"/>
          <p:cNvGrpSpPr/>
          <p:nvPr/>
        </p:nvGrpSpPr>
        <p:grpSpPr>
          <a:xfrm>
            <a:off x="811219" y="2048250"/>
            <a:ext cx="7829233" cy="2748791"/>
            <a:chOff x="580298" y="1583177"/>
            <a:chExt cx="8041098" cy="2748791"/>
          </a:xfrm>
        </p:grpSpPr>
        <p:grpSp>
          <p:nvGrpSpPr>
            <p:cNvPr id="2" name="组合 35"/>
            <p:cNvGrpSpPr/>
            <p:nvPr/>
          </p:nvGrpSpPr>
          <p:grpSpPr>
            <a:xfrm>
              <a:off x="2298013" y="1735845"/>
              <a:ext cx="1704130" cy="2596123"/>
              <a:chOff x="3442877" y="5478146"/>
              <a:chExt cx="3687596" cy="3463200"/>
            </a:xfrm>
          </p:grpSpPr>
          <p:sp>
            <p:nvSpPr>
              <p:cNvPr id="37" name="Freeform 23"/>
              <p:cNvSpPr>
                <a:spLocks/>
              </p:cNvSpPr>
              <p:nvPr/>
            </p:nvSpPr>
            <p:spPr bwMode="auto">
              <a:xfrm>
                <a:off x="3449061" y="5478146"/>
                <a:ext cx="3681412" cy="3462338"/>
              </a:xfrm>
              <a:custGeom>
                <a:avLst/>
                <a:gdLst/>
                <a:ahLst/>
                <a:cxnLst>
                  <a:cxn ang="0">
                    <a:pos x="0" y="0"/>
                  </a:cxn>
                  <a:cxn ang="0">
                    <a:pos x="0" y="2181"/>
                  </a:cxn>
                  <a:cxn ang="0">
                    <a:pos x="2159" y="1900"/>
                  </a:cxn>
                  <a:cxn ang="0">
                    <a:pos x="2159" y="134"/>
                  </a:cxn>
                  <a:cxn ang="0">
                    <a:pos x="0" y="0"/>
                  </a:cxn>
                </a:cxnLst>
                <a:rect l="0" t="0" r="r" b="b"/>
                <a:pathLst>
                  <a:path w="2159" h="2181">
                    <a:moveTo>
                      <a:pt x="0" y="0"/>
                    </a:moveTo>
                    <a:lnTo>
                      <a:pt x="0" y="2181"/>
                    </a:lnTo>
                    <a:lnTo>
                      <a:pt x="2159" y="1900"/>
                    </a:lnTo>
                    <a:lnTo>
                      <a:pt x="2159" y="134"/>
                    </a:lnTo>
                    <a:lnTo>
                      <a:pt x="0" y="0"/>
                    </a:lnTo>
                    <a:close/>
                  </a:path>
                </a:pathLst>
              </a:custGeom>
              <a:gradFill>
                <a:gsLst>
                  <a:gs pos="0">
                    <a:srgbClr val="008BBC">
                      <a:alpha val="49000"/>
                    </a:srgbClr>
                  </a:gs>
                  <a:gs pos="100000">
                    <a:srgbClr val="0070C0">
                      <a:alpha val="11000"/>
                    </a:srgbClr>
                  </a:gs>
                </a:gsLst>
                <a:lin ang="0" scaled="0"/>
              </a:gradFill>
              <a:ln w="9525">
                <a:gradFill>
                  <a:gsLst>
                    <a:gs pos="0">
                      <a:srgbClr val="002060">
                        <a:alpha val="47000"/>
                      </a:srgbClr>
                    </a:gs>
                    <a:gs pos="50000">
                      <a:schemeClr val="accent1">
                        <a:tint val="44500"/>
                        <a:satMod val="160000"/>
                        <a:alpha val="37000"/>
                      </a:schemeClr>
                    </a:gs>
                    <a:gs pos="100000">
                      <a:srgbClr val="002060">
                        <a:alpha val="37000"/>
                      </a:srgbClr>
                    </a:gs>
                  </a:gsLst>
                  <a:lin ang="5400000" scaled="0"/>
                </a:gradFill>
                <a:miter lim="800000"/>
                <a:headEnd/>
                <a:tailEnd/>
              </a:ln>
            </p:spPr>
            <p:txBody>
              <a:bodyPr vert="horz" wrap="square" lIns="91408" tIns="45703" rIns="91408" bIns="45703" numCol="1" anchor="t" anchorCtr="0" compatLnSpc="1">
                <a:prstTxWarp prst="textNoShape">
                  <a:avLst/>
                </a:prstTxWarp>
              </a:bodyPr>
              <a:lstStyle/>
              <a:p>
                <a:pPr indent="-134904" defTabSz="914011">
                  <a:lnSpc>
                    <a:spcPts val="2099"/>
                  </a:lnSpc>
                  <a:buFont typeface="Arial" pitchFamily="34" charset="0"/>
                  <a:buChar char="•"/>
                  <a:defRPr/>
                </a:pPr>
                <a:endParaRPr lang="zh-CN" altLang="en-US" sz="1800" dirty="0">
                  <a:solidFill>
                    <a:prstClr val="black"/>
                  </a:solidFill>
                  <a:latin typeface="Arial"/>
                  <a:ea typeface="微软雅黑"/>
                  <a:sym typeface="Arial" pitchFamily="34" charset="0"/>
                </a:endParaRPr>
              </a:p>
            </p:txBody>
          </p:sp>
          <p:cxnSp>
            <p:nvCxnSpPr>
              <p:cNvPr id="38" name="直接连接符 37"/>
              <p:cNvCxnSpPr/>
              <p:nvPr/>
            </p:nvCxnSpPr>
            <p:spPr>
              <a:xfrm rot="5400000">
                <a:off x="1712072" y="7208951"/>
                <a:ext cx="3463200" cy="1589"/>
              </a:xfrm>
              <a:prstGeom prst="line">
                <a:avLst/>
              </a:prstGeom>
              <a:ln w="19050">
                <a:solidFill>
                  <a:srgbClr val="43CEFF"/>
                </a:solidFill>
              </a:ln>
            </p:spPr>
            <p:style>
              <a:lnRef idx="1">
                <a:schemeClr val="accent1"/>
              </a:lnRef>
              <a:fillRef idx="0">
                <a:schemeClr val="accent1"/>
              </a:fillRef>
              <a:effectRef idx="0">
                <a:schemeClr val="accent1"/>
              </a:effectRef>
              <a:fontRef idx="minor">
                <a:schemeClr val="tx1"/>
              </a:fontRef>
            </p:style>
          </p:cxnSp>
        </p:grpSp>
        <p:grpSp>
          <p:nvGrpSpPr>
            <p:cNvPr id="3" name="组合 32"/>
            <p:cNvGrpSpPr/>
            <p:nvPr/>
          </p:nvGrpSpPr>
          <p:grpSpPr>
            <a:xfrm>
              <a:off x="580298" y="1706635"/>
              <a:ext cx="2202305" cy="2596123"/>
              <a:chOff x="3442877" y="5478146"/>
              <a:chExt cx="3687596" cy="3463200"/>
            </a:xfrm>
          </p:grpSpPr>
          <p:sp>
            <p:nvSpPr>
              <p:cNvPr id="34" name="Freeform 23"/>
              <p:cNvSpPr>
                <a:spLocks/>
              </p:cNvSpPr>
              <p:nvPr/>
            </p:nvSpPr>
            <p:spPr bwMode="auto">
              <a:xfrm>
                <a:off x="3449061" y="5478146"/>
                <a:ext cx="3681412" cy="3462338"/>
              </a:xfrm>
              <a:custGeom>
                <a:avLst/>
                <a:gdLst/>
                <a:ahLst/>
                <a:cxnLst>
                  <a:cxn ang="0">
                    <a:pos x="0" y="0"/>
                  </a:cxn>
                  <a:cxn ang="0">
                    <a:pos x="0" y="2181"/>
                  </a:cxn>
                  <a:cxn ang="0">
                    <a:pos x="2159" y="1900"/>
                  </a:cxn>
                  <a:cxn ang="0">
                    <a:pos x="2159" y="134"/>
                  </a:cxn>
                  <a:cxn ang="0">
                    <a:pos x="0" y="0"/>
                  </a:cxn>
                </a:cxnLst>
                <a:rect l="0" t="0" r="r" b="b"/>
                <a:pathLst>
                  <a:path w="2159" h="2181">
                    <a:moveTo>
                      <a:pt x="0" y="0"/>
                    </a:moveTo>
                    <a:lnTo>
                      <a:pt x="0" y="2181"/>
                    </a:lnTo>
                    <a:lnTo>
                      <a:pt x="2159" y="1900"/>
                    </a:lnTo>
                    <a:lnTo>
                      <a:pt x="2159" y="134"/>
                    </a:lnTo>
                    <a:lnTo>
                      <a:pt x="0" y="0"/>
                    </a:lnTo>
                    <a:close/>
                  </a:path>
                </a:pathLst>
              </a:custGeom>
              <a:gradFill>
                <a:gsLst>
                  <a:gs pos="0">
                    <a:srgbClr val="008BBC">
                      <a:alpha val="49000"/>
                    </a:srgbClr>
                  </a:gs>
                  <a:gs pos="100000">
                    <a:srgbClr val="0070C0">
                      <a:alpha val="11000"/>
                    </a:srgbClr>
                  </a:gs>
                </a:gsLst>
                <a:lin ang="0" scaled="0"/>
              </a:gradFill>
              <a:ln w="9525">
                <a:gradFill>
                  <a:gsLst>
                    <a:gs pos="0">
                      <a:srgbClr val="002060">
                        <a:alpha val="47000"/>
                      </a:srgbClr>
                    </a:gs>
                    <a:gs pos="50000">
                      <a:schemeClr val="accent1">
                        <a:tint val="44500"/>
                        <a:satMod val="160000"/>
                        <a:alpha val="37000"/>
                      </a:schemeClr>
                    </a:gs>
                    <a:gs pos="100000">
                      <a:srgbClr val="002060">
                        <a:alpha val="37000"/>
                      </a:srgbClr>
                    </a:gs>
                  </a:gsLst>
                  <a:lin ang="5400000" scaled="0"/>
                </a:gradFill>
                <a:miter lim="800000"/>
                <a:headEnd/>
                <a:tailEnd/>
              </a:ln>
            </p:spPr>
            <p:txBody>
              <a:bodyPr vert="horz" wrap="square" lIns="91408" tIns="45703" rIns="91408" bIns="45703" numCol="1" anchor="t" anchorCtr="0" compatLnSpc="1">
                <a:prstTxWarp prst="textNoShape">
                  <a:avLst/>
                </a:prstTxWarp>
              </a:bodyPr>
              <a:lstStyle/>
              <a:p>
                <a:pPr indent="-134904" defTabSz="914011">
                  <a:lnSpc>
                    <a:spcPts val="2099"/>
                  </a:lnSpc>
                  <a:buFont typeface="Arial" pitchFamily="34" charset="0"/>
                  <a:buChar char="•"/>
                  <a:defRPr/>
                </a:pPr>
                <a:endParaRPr lang="zh-CN" altLang="en-US" sz="1800" dirty="0">
                  <a:solidFill>
                    <a:prstClr val="black"/>
                  </a:solidFill>
                  <a:latin typeface="Arial"/>
                  <a:ea typeface="微软雅黑"/>
                  <a:sym typeface="Arial" pitchFamily="34" charset="0"/>
                </a:endParaRPr>
              </a:p>
            </p:txBody>
          </p:sp>
          <p:cxnSp>
            <p:nvCxnSpPr>
              <p:cNvPr id="35" name="直接连接符 34"/>
              <p:cNvCxnSpPr/>
              <p:nvPr/>
            </p:nvCxnSpPr>
            <p:spPr>
              <a:xfrm rot="5400000">
                <a:off x="1712072" y="7208951"/>
                <a:ext cx="3463200" cy="1589"/>
              </a:xfrm>
              <a:prstGeom prst="line">
                <a:avLst/>
              </a:prstGeom>
              <a:ln w="19050">
                <a:solidFill>
                  <a:srgbClr val="43CEFF"/>
                </a:solidFill>
              </a:ln>
            </p:spPr>
            <p:style>
              <a:lnRef idx="1">
                <a:schemeClr val="accent1"/>
              </a:lnRef>
              <a:fillRef idx="0">
                <a:schemeClr val="accent1"/>
              </a:fillRef>
              <a:effectRef idx="0">
                <a:schemeClr val="accent1"/>
              </a:effectRef>
              <a:fontRef idx="minor">
                <a:schemeClr val="tx1"/>
              </a:fontRef>
            </p:style>
          </p:cxnSp>
        </p:grpSp>
        <p:grpSp>
          <p:nvGrpSpPr>
            <p:cNvPr id="4" name="组合 26"/>
            <p:cNvGrpSpPr/>
            <p:nvPr/>
          </p:nvGrpSpPr>
          <p:grpSpPr>
            <a:xfrm>
              <a:off x="4000009" y="1735844"/>
              <a:ext cx="1594228" cy="2561937"/>
              <a:chOff x="3442877" y="5478146"/>
              <a:chExt cx="3687596" cy="3463200"/>
            </a:xfrm>
          </p:grpSpPr>
          <p:sp>
            <p:nvSpPr>
              <p:cNvPr id="28" name="Freeform 23"/>
              <p:cNvSpPr>
                <a:spLocks/>
              </p:cNvSpPr>
              <p:nvPr/>
            </p:nvSpPr>
            <p:spPr bwMode="auto">
              <a:xfrm>
                <a:off x="3449061" y="5478146"/>
                <a:ext cx="3681412" cy="3462338"/>
              </a:xfrm>
              <a:custGeom>
                <a:avLst/>
                <a:gdLst/>
                <a:ahLst/>
                <a:cxnLst>
                  <a:cxn ang="0">
                    <a:pos x="0" y="0"/>
                  </a:cxn>
                  <a:cxn ang="0">
                    <a:pos x="0" y="2181"/>
                  </a:cxn>
                  <a:cxn ang="0">
                    <a:pos x="2159" y="1900"/>
                  </a:cxn>
                  <a:cxn ang="0">
                    <a:pos x="2159" y="134"/>
                  </a:cxn>
                  <a:cxn ang="0">
                    <a:pos x="0" y="0"/>
                  </a:cxn>
                </a:cxnLst>
                <a:rect l="0" t="0" r="r" b="b"/>
                <a:pathLst>
                  <a:path w="2159" h="2181">
                    <a:moveTo>
                      <a:pt x="0" y="0"/>
                    </a:moveTo>
                    <a:lnTo>
                      <a:pt x="0" y="2181"/>
                    </a:lnTo>
                    <a:lnTo>
                      <a:pt x="2159" y="1900"/>
                    </a:lnTo>
                    <a:lnTo>
                      <a:pt x="2159" y="134"/>
                    </a:lnTo>
                    <a:lnTo>
                      <a:pt x="0" y="0"/>
                    </a:lnTo>
                    <a:close/>
                  </a:path>
                </a:pathLst>
              </a:custGeom>
              <a:gradFill>
                <a:gsLst>
                  <a:gs pos="0">
                    <a:srgbClr val="008BBC">
                      <a:alpha val="49000"/>
                    </a:srgbClr>
                  </a:gs>
                  <a:gs pos="100000">
                    <a:srgbClr val="0070C0">
                      <a:alpha val="11000"/>
                    </a:srgbClr>
                  </a:gs>
                </a:gsLst>
                <a:lin ang="0" scaled="0"/>
              </a:gradFill>
              <a:ln w="9525">
                <a:gradFill>
                  <a:gsLst>
                    <a:gs pos="0">
                      <a:srgbClr val="002060">
                        <a:alpha val="47000"/>
                      </a:srgbClr>
                    </a:gs>
                    <a:gs pos="50000">
                      <a:schemeClr val="accent1">
                        <a:tint val="44500"/>
                        <a:satMod val="160000"/>
                        <a:alpha val="37000"/>
                      </a:schemeClr>
                    </a:gs>
                    <a:gs pos="100000">
                      <a:srgbClr val="002060">
                        <a:alpha val="37000"/>
                      </a:srgbClr>
                    </a:gs>
                  </a:gsLst>
                  <a:lin ang="5400000" scaled="0"/>
                </a:gradFill>
                <a:miter lim="800000"/>
                <a:headEnd/>
                <a:tailEnd/>
              </a:ln>
            </p:spPr>
            <p:txBody>
              <a:bodyPr vert="horz" wrap="square" lIns="91408" tIns="45703" rIns="91408" bIns="45703" numCol="1" anchor="t" anchorCtr="0" compatLnSpc="1">
                <a:prstTxWarp prst="textNoShape">
                  <a:avLst/>
                </a:prstTxWarp>
              </a:bodyPr>
              <a:lstStyle/>
              <a:p>
                <a:pPr indent="-134904" defTabSz="914011">
                  <a:lnSpc>
                    <a:spcPts val="2099"/>
                  </a:lnSpc>
                  <a:buFont typeface="Arial" pitchFamily="34" charset="0"/>
                  <a:buChar char="•"/>
                  <a:defRPr/>
                </a:pPr>
                <a:endParaRPr lang="zh-CN" altLang="en-US" sz="1800" dirty="0">
                  <a:solidFill>
                    <a:prstClr val="black"/>
                  </a:solidFill>
                  <a:latin typeface="Arial"/>
                  <a:ea typeface="微软雅黑"/>
                  <a:sym typeface="Arial" pitchFamily="34" charset="0"/>
                </a:endParaRPr>
              </a:p>
            </p:txBody>
          </p:sp>
          <p:cxnSp>
            <p:nvCxnSpPr>
              <p:cNvPr id="29" name="直接连接符 28"/>
              <p:cNvCxnSpPr/>
              <p:nvPr/>
            </p:nvCxnSpPr>
            <p:spPr>
              <a:xfrm rot="5400000">
                <a:off x="1712072" y="7208951"/>
                <a:ext cx="3463200" cy="1589"/>
              </a:xfrm>
              <a:prstGeom prst="line">
                <a:avLst/>
              </a:prstGeom>
              <a:ln w="19050">
                <a:solidFill>
                  <a:srgbClr val="43CEFF"/>
                </a:solidFill>
              </a:ln>
            </p:spPr>
            <p:style>
              <a:lnRef idx="1">
                <a:schemeClr val="accent1"/>
              </a:lnRef>
              <a:fillRef idx="0">
                <a:schemeClr val="accent1"/>
              </a:fillRef>
              <a:effectRef idx="0">
                <a:schemeClr val="accent1"/>
              </a:effectRef>
              <a:fontRef idx="minor">
                <a:schemeClr val="tx1"/>
              </a:fontRef>
            </p:style>
          </p:cxnSp>
        </p:grpSp>
        <p:sp>
          <p:nvSpPr>
            <p:cNvPr id="42" name="矩形 117"/>
            <p:cNvSpPr>
              <a:spLocks noChangeArrowheads="1"/>
            </p:cNvSpPr>
            <p:nvPr/>
          </p:nvSpPr>
          <p:spPr bwMode="auto">
            <a:xfrm>
              <a:off x="857671" y="2312876"/>
              <a:ext cx="1358818" cy="500097"/>
            </a:xfrm>
            <a:prstGeom prst="rect">
              <a:avLst/>
            </a:prstGeom>
            <a:noFill/>
            <a:ln w="9525">
              <a:noFill/>
              <a:miter lim="800000"/>
              <a:headEnd/>
              <a:tailEnd/>
            </a:ln>
          </p:spPr>
          <p:txBody>
            <a:bodyPr wrap="square" lIns="68539" tIns="34270" rIns="68539" bIns="34270">
              <a:spAutoFit/>
            </a:bodyPr>
            <a:lstStyle/>
            <a:p>
              <a:pPr marL="107932" algn="ctr" defTabSz="695922">
                <a:buClr>
                  <a:srgbClr val="FFFFFF"/>
                </a:buClr>
                <a:buSzPct val="60000"/>
              </a:pPr>
              <a:r>
                <a:rPr lang="zh-CN" altLang="en-US" sz="1400" b="1" dirty="0">
                  <a:solidFill>
                    <a:schemeClr val="tx1"/>
                  </a:solidFill>
                  <a:effectLst>
                    <a:outerShdw blurRad="38100" dist="38100" dir="2700000" algn="tl">
                      <a:srgbClr val="000000">
                        <a:alpha val="43137"/>
                      </a:srgbClr>
                    </a:outerShdw>
                  </a:effectLst>
                  <a:latin typeface="+mn-lt"/>
                  <a:sym typeface="微软雅黑" pitchFamily="34" charset="-122"/>
                </a:rPr>
                <a:t>国际标准评测</a:t>
              </a:r>
              <a:endParaRPr lang="en-US" altLang="zh-CN" sz="1400" b="1" dirty="0">
                <a:solidFill>
                  <a:schemeClr val="tx1"/>
                </a:solidFill>
                <a:effectLst>
                  <a:outerShdw blurRad="38100" dist="38100" dir="2700000" algn="tl">
                    <a:srgbClr val="000000">
                      <a:alpha val="43137"/>
                    </a:srgbClr>
                  </a:outerShdw>
                </a:effectLst>
                <a:latin typeface="+mn-lt"/>
                <a:sym typeface="微软雅黑" pitchFamily="34" charset="-122"/>
              </a:endParaRPr>
            </a:p>
            <a:p>
              <a:pPr marL="107932" algn="ctr" defTabSz="695922">
                <a:buClr>
                  <a:srgbClr val="FFFFFF"/>
                </a:buClr>
                <a:buSzPct val="60000"/>
              </a:pPr>
              <a:r>
                <a:rPr lang="zh-CN" altLang="en-US" sz="1400" b="1" dirty="0">
                  <a:solidFill>
                    <a:schemeClr val="tx1"/>
                  </a:solidFill>
                  <a:effectLst>
                    <a:outerShdw blurRad="38100" dist="38100" dir="2700000" algn="tl">
                      <a:srgbClr val="000000">
                        <a:alpha val="43137"/>
                      </a:srgbClr>
                    </a:outerShdw>
                  </a:effectLst>
                  <a:latin typeface="+mn-lt"/>
                  <a:sym typeface="微软雅黑" pitchFamily="34" charset="-122"/>
                </a:rPr>
                <a:t>第一</a:t>
              </a:r>
              <a:endParaRPr lang="en-US" altLang="zh-CN" sz="1400" b="1" dirty="0">
                <a:solidFill>
                  <a:schemeClr val="tx1"/>
                </a:solidFill>
                <a:effectLst>
                  <a:outerShdw blurRad="38100" dist="38100" dir="2700000" algn="tl">
                    <a:srgbClr val="000000">
                      <a:alpha val="43137"/>
                    </a:srgbClr>
                  </a:outerShdw>
                </a:effectLst>
                <a:latin typeface="+mn-lt"/>
                <a:sym typeface="微软雅黑" pitchFamily="34" charset="-122"/>
              </a:endParaRPr>
            </a:p>
          </p:txBody>
        </p:sp>
        <p:sp>
          <p:nvSpPr>
            <p:cNvPr id="50" name="矩形 117"/>
            <p:cNvSpPr>
              <a:spLocks noChangeArrowheads="1"/>
            </p:cNvSpPr>
            <p:nvPr/>
          </p:nvSpPr>
          <p:spPr bwMode="auto">
            <a:xfrm>
              <a:off x="3959932" y="2722044"/>
              <a:ext cx="1338280" cy="1146427"/>
            </a:xfrm>
            <a:prstGeom prst="rect">
              <a:avLst/>
            </a:prstGeom>
            <a:noFill/>
            <a:ln w="9525">
              <a:noFill/>
              <a:miter lim="800000"/>
              <a:headEnd/>
              <a:tailEnd/>
            </a:ln>
          </p:spPr>
          <p:txBody>
            <a:bodyPr wrap="square" lIns="68539" tIns="34270" rIns="68539" bIns="34270">
              <a:spAutoFit/>
            </a:bodyPr>
            <a:lstStyle/>
            <a:p>
              <a:pPr marL="107932" algn="ctr" defTabSz="695922">
                <a:buClr>
                  <a:srgbClr val="FFFFFF"/>
                </a:buClr>
                <a:buSzPct val="60000"/>
              </a:pPr>
              <a:r>
                <a:rPr lang="en-US" altLang="zh-CN" sz="1400" dirty="0">
                  <a:solidFill>
                    <a:schemeClr val="tx1"/>
                  </a:solidFill>
                  <a:effectLst>
                    <a:outerShdw blurRad="38100" dist="38100" dir="2700000" algn="tl">
                      <a:srgbClr val="000000">
                        <a:alpha val="43137"/>
                      </a:srgbClr>
                    </a:outerShdw>
                  </a:effectLst>
                  <a:latin typeface="+mn-lt"/>
                </a:rPr>
                <a:t>TPC</a:t>
              </a:r>
              <a:r>
                <a:rPr lang="zh-CN" altLang="en-US" sz="1400" dirty="0">
                  <a:solidFill>
                    <a:schemeClr val="tx1"/>
                  </a:solidFill>
                  <a:effectLst>
                    <a:outerShdw blurRad="38100" dist="38100" dir="2700000" algn="tl">
                      <a:srgbClr val="000000">
                        <a:alpha val="43137"/>
                      </a:srgbClr>
                    </a:outerShdw>
                  </a:effectLst>
                  <a:latin typeface="+mn-lt"/>
                </a:rPr>
                <a:t>权威测试</a:t>
              </a:r>
              <a:endParaRPr lang="en-US" altLang="zh-CN" sz="1400" dirty="0">
                <a:solidFill>
                  <a:schemeClr val="tx1"/>
                </a:solidFill>
                <a:effectLst>
                  <a:outerShdw blurRad="38100" dist="38100" dir="2700000" algn="tl">
                    <a:srgbClr val="000000">
                      <a:alpha val="43137"/>
                    </a:srgbClr>
                  </a:outerShdw>
                </a:effectLst>
                <a:latin typeface="+mn-lt"/>
              </a:endParaRPr>
            </a:p>
            <a:p>
              <a:pPr marL="107932" algn="ctr" defTabSz="695922">
                <a:buClr>
                  <a:srgbClr val="FFFFFF"/>
                </a:buClr>
                <a:buSzPct val="60000"/>
              </a:pPr>
              <a:r>
                <a:rPr lang="zh-CN" altLang="en-US" sz="1400" dirty="0">
                  <a:solidFill>
                    <a:schemeClr val="tx1"/>
                  </a:solidFill>
                  <a:effectLst>
                    <a:outerShdw blurRad="38100" dist="38100" dir="2700000" algn="tl">
                      <a:srgbClr val="000000">
                        <a:alpha val="43137"/>
                      </a:srgbClr>
                    </a:outerShdw>
                  </a:effectLst>
                  <a:latin typeface="+mn-lt"/>
                </a:rPr>
                <a:t>认证</a:t>
              </a:r>
              <a:endParaRPr lang="en-US" altLang="zh-CN" sz="1400" dirty="0">
                <a:solidFill>
                  <a:schemeClr val="tx1"/>
                </a:solidFill>
                <a:effectLst>
                  <a:outerShdw blurRad="38100" dist="38100" dir="2700000" algn="tl">
                    <a:srgbClr val="000000">
                      <a:alpha val="43137"/>
                    </a:srgbClr>
                  </a:outerShdw>
                </a:effectLst>
                <a:latin typeface="+mn-lt"/>
              </a:endParaRPr>
            </a:p>
            <a:p>
              <a:pPr marL="107932" algn="ctr" defTabSz="695922">
                <a:buClr>
                  <a:srgbClr val="FFFFFF"/>
                </a:buClr>
                <a:buSzPct val="60000"/>
              </a:pPr>
              <a:r>
                <a:rPr lang="zh-CN" altLang="en-US" sz="1400" dirty="0">
                  <a:solidFill>
                    <a:schemeClr val="tx1"/>
                  </a:solidFill>
                  <a:effectLst>
                    <a:outerShdw blurRad="38100" dist="38100" dir="2700000" algn="tl">
                      <a:srgbClr val="000000">
                        <a:alpha val="43137"/>
                      </a:srgbClr>
                    </a:outerShdw>
                  </a:effectLst>
                  <a:latin typeface="+mn-lt"/>
                </a:rPr>
                <a:t>优异性能</a:t>
              </a:r>
              <a:endParaRPr lang="en-US" altLang="zh-CN" sz="1400" dirty="0">
                <a:solidFill>
                  <a:schemeClr val="tx1"/>
                </a:solidFill>
                <a:effectLst>
                  <a:outerShdw blurRad="38100" dist="38100" dir="2700000" algn="tl">
                    <a:srgbClr val="000000">
                      <a:alpha val="43137"/>
                    </a:srgbClr>
                  </a:outerShdw>
                </a:effectLst>
                <a:latin typeface="+mn-lt"/>
              </a:endParaRPr>
            </a:p>
            <a:p>
              <a:pPr marL="107932" algn="ctr" defTabSz="695922">
                <a:buClr>
                  <a:srgbClr val="FFFFFF"/>
                </a:buClr>
                <a:buSzPct val="60000"/>
              </a:pPr>
              <a:r>
                <a:rPr lang="zh-CN" altLang="en-US" sz="1400" dirty="0">
                  <a:solidFill>
                    <a:schemeClr val="tx1"/>
                  </a:solidFill>
                  <a:effectLst>
                    <a:outerShdw blurRad="38100" dist="38100" dir="2700000" algn="tl">
                      <a:srgbClr val="000000">
                        <a:alpha val="43137"/>
                      </a:srgbClr>
                    </a:outerShdw>
                  </a:effectLst>
                  <a:latin typeface="+mn-lt"/>
                </a:rPr>
                <a:t>和</a:t>
              </a:r>
              <a:endParaRPr lang="en-US" altLang="zh-CN" sz="1400" dirty="0">
                <a:solidFill>
                  <a:schemeClr val="tx1"/>
                </a:solidFill>
                <a:effectLst>
                  <a:outerShdw blurRad="38100" dist="38100" dir="2700000" algn="tl">
                    <a:srgbClr val="000000">
                      <a:alpha val="43137"/>
                    </a:srgbClr>
                  </a:outerShdw>
                </a:effectLst>
                <a:latin typeface="+mn-lt"/>
              </a:endParaRPr>
            </a:p>
            <a:p>
              <a:pPr marL="107932" algn="ctr" defTabSz="695922">
                <a:buClr>
                  <a:srgbClr val="FFFFFF"/>
                </a:buClr>
                <a:buSzPct val="60000"/>
              </a:pPr>
              <a:r>
                <a:rPr lang="zh-CN" altLang="en-US" sz="1400" dirty="0">
                  <a:solidFill>
                    <a:schemeClr val="tx1"/>
                  </a:solidFill>
                  <a:effectLst>
                    <a:outerShdw blurRad="38100" dist="38100" dir="2700000" algn="tl">
                      <a:srgbClr val="000000">
                        <a:alpha val="43137"/>
                      </a:srgbClr>
                    </a:outerShdw>
                  </a:effectLst>
                  <a:latin typeface="+mn-lt"/>
                </a:rPr>
                <a:t>超群性价比</a:t>
              </a:r>
              <a:r>
                <a:rPr lang="en-US" altLang="zh-CN" sz="1400" dirty="0">
                  <a:solidFill>
                    <a:schemeClr val="tx1"/>
                  </a:solidFill>
                  <a:effectLst>
                    <a:outerShdw blurRad="38100" dist="38100" dir="2700000" algn="tl">
                      <a:srgbClr val="000000">
                        <a:alpha val="43137"/>
                      </a:srgbClr>
                    </a:outerShdw>
                  </a:effectLst>
                  <a:latin typeface="+mn-lt"/>
                </a:rPr>
                <a:t> </a:t>
              </a:r>
              <a:endParaRPr lang="en-US" altLang="zh-CN" sz="1400" dirty="0">
                <a:solidFill>
                  <a:schemeClr val="tx1"/>
                </a:solidFill>
                <a:effectLst>
                  <a:outerShdw blurRad="38100" dist="38100" dir="2700000" algn="tl">
                    <a:srgbClr val="000000">
                      <a:alpha val="43137"/>
                    </a:srgbClr>
                  </a:outerShdw>
                </a:effectLst>
                <a:latin typeface="+mn-lt"/>
                <a:sym typeface="微软雅黑" pitchFamily="34" charset="-122"/>
              </a:endParaRPr>
            </a:p>
          </p:txBody>
        </p:sp>
        <p:sp>
          <p:nvSpPr>
            <p:cNvPr id="51" name="矩形 50"/>
            <p:cNvSpPr/>
            <p:nvPr/>
          </p:nvSpPr>
          <p:spPr>
            <a:xfrm>
              <a:off x="4140187" y="2457372"/>
              <a:ext cx="1079719" cy="13493"/>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rtlCol="0" anchor="ctr"/>
            <a:lstStyle/>
            <a:p>
              <a:pPr algn="ctr" defTabSz="914011"/>
              <a:endParaRPr lang="zh-CN" altLang="en-US" sz="1800" dirty="0">
                <a:solidFill>
                  <a:srgbClr val="FFFF00"/>
                </a:solidFill>
              </a:endParaRPr>
            </a:p>
          </p:txBody>
        </p:sp>
        <p:sp>
          <p:nvSpPr>
            <p:cNvPr id="54" name="矩形 53"/>
            <p:cNvSpPr/>
            <p:nvPr/>
          </p:nvSpPr>
          <p:spPr>
            <a:xfrm>
              <a:off x="846557" y="2295432"/>
              <a:ext cx="1079719" cy="13493"/>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rtlCol="0" anchor="ctr"/>
            <a:lstStyle/>
            <a:p>
              <a:pPr algn="ctr" defTabSz="914011"/>
              <a:endParaRPr lang="zh-CN" altLang="en-US" sz="1800" dirty="0">
                <a:solidFill>
                  <a:prstClr val="white"/>
                </a:solidFill>
              </a:endParaRPr>
            </a:p>
          </p:txBody>
        </p:sp>
        <p:sp>
          <p:nvSpPr>
            <p:cNvPr id="55" name="矩形 54"/>
            <p:cNvSpPr/>
            <p:nvPr/>
          </p:nvSpPr>
          <p:spPr>
            <a:xfrm>
              <a:off x="2628292" y="2312266"/>
              <a:ext cx="1079719" cy="13493"/>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rtlCol="0" anchor="ctr"/>
            <a:lstStyle/>
            <a:p>
              <a:pPr algn="ctr" defTabSz="914011"/>
              <a:endParaRPr lang="zh-CN" altLang="en-US" sz="1800" dirty="0">
                <a:solidFill>
                  <a:prstClr val="white"/>
                </a:solidFill>
              </a:endParaRPr>
            </a:p>
          </p:txBody>
        </p:sp>
        <p:sp>
          <p:nvSpPr>
            <p:cNvPr id="63" name="Rectangle 62"/>
            <p:cNvSpPr/>
            <p:nvPr/>
          </p:nvSpPr>
          <p:spPr>
            <a:xfrm>
              <a:off x="2618535" y="1971558"/>
              <a:ext cx="1091261" cy="315431"/>
            </a:xfrm>
            <a:prstGeom prst="rect">
              <a:avLst/>
            </a:prstGeom>
          </p:spPr>
          <p:txBody>
            <a:bodyPr wrap="square" lIns="68539" tIns="34270" rIns="68539" bIns="34270">
              <a:spAutoFit/>
            </a:bodyPr>
            <a:lstStyle/>
            <a:p>
              <a:pPr marL="107932" defTabSz="695922">
                <a:buClr>
                  <a:srgbClr val="FFFFFF"/>
                </a:buClr>
                <a:buSzPct val="60000"/>
              </a:pPr>
              <a:r>
                <a:rPr lang="en-US" altLang="zh-CN" b="1" dirty="0">
                  <a:solidFill>
                    <a:srgbClr val="FFC000"/>
                  </a:solidFill>
                  <a:effectLst>
                    <a:outerShdw blurRad="38100" dist="38100" dir="2700000" algn="tl">
                      <a:srgbClr val="000000">
                        <a:alpha val="43137"/>
                      </a:srgbClr>
                    </a:outerShdw>
                  </a:effectLst>
                  <a:latin typeface="+mn-lt"/>
                  <a:sym typeface="微软雅黑" pitchFamily="34" charset="-122"/>
                </a:rPr>
                <a:t>1T </a:t>
              </a:r>
              <a:r>
                <a:rPr lang="zh-CN" altLang="en-US" b="1" dirty="0">
                  <a:solidFill>
                    <a:srgbClr val="FFC000"/>
                  </a:solidFill>
                  <a:effectLst>
                    <a:outerShdw blurRad="38100" dist="38100" dir="2700000" algn="tl">
                      <a:srgbClr val="000000">
                        <a:alpha val="43137"/>
                      </a:srgbClr>
                    </a:outerShdw>
                  </a:effectLst>
                  <a:latin typeface="+mn-lt"/>
                  <a:sym typeface="微软雅黑" pitchFamily="34" charset="-122"/>
                </a:rPr>
                <a:t>数据</a:t>
              </a:r>
              <a:endParaRPr lang="en-US" altLang="zh-CN" b="1" dirty="0">
                <a:solidFill>
                  <a:srgbClr val="FFC000"/>
                </a:solidFill>
                <a:effectLst>
                  <a:outerShdw blurRad="38100" dist="38100" dir="2700000" algn="tl">
                    <a:srgbClr val="000000">
                      <a:alpha val="43137"/>
                    </a:srgbClr>
                  </a:outerShdw>
                </a:effectLst>
                <a:latin typeface="+mn-lt"/>
                <a:sym typeface="微软雅黑" pitchFamily="34" charset="-122"/>
              </a:endParaRPr>
            </a:p>
          </p:txBody>
        </p:sp>
        <p:grpSp>
          <p:nvGrpSpPr>
            <p:cNvPr id="5" name="组合 80"/>
            <p:cNvGrpSpPr/>
            <p:nvPr/>
          </p:nvGrpSpPr>
          <p:grpSpPr>
            <a:xfrm>
              <a:off x="5148876" y="1583177"/>
              <a:ext cx="3472520" cy="2601537"/>
              <a:chOff x="7996133" y="850900"/>
              <a:chExt cx="3573567" cy="1573823"/>
            </a:xfrm>
          </p:grpSpPr>
          <p:grpSp>
            <p:nvGrpSpPr>
              <p:cNvPr id="6" name="组合 11"/>
              <p:cNvGrpSpPr/>
              <p:nvPr/>
            </p:nvGrpSpPr>
            <p:grpSpPr>
              <a:xfrm>
                <a:off x="7996133" y="850900"/>
                <a:ext cx="3573567" cy="1573823"/>
                <a:chOff x="693011" y="7498843"/>
                <a:chExt cx="7561988" cy="3921715"/>
              </a:xfrm>
            </p:grpSpPr>
            <p:sp>
              <p:nvSpPr>
                <p:cNvPr id="72" name="Freeform 71"/>
                <p:cNvSpPr>
                  <a:spLocks/>
                </p:cNvSpPr>
                <p:nvPr/>
              </p:nvSpPr>
              <p:spPr bwMode="auto">
                <a:xfrm>
                  <a:off x="916777" y="7688910"/>
                  <a:ext cx="7144523" cy="3563923"/>
                </a:xfrm>
                <a:custGeom>
                  <a:avLst/>
                  <a:gdLst/>
                  <a:ahLst/>
                  <a:cxnLst>
                    <a:cxn ang="0">
                      <a:pos x="0" y="356"/>
                    </a:cxn>
                    <a:cxn ang="0">
                      <a:pos x="2822" y="356"/>
                    </a:cxn>
                    <a:cxn ang="0">
                      <a:pos x="3186" y="0"/>
                    </a:cxn>
                    <a:cxn ang="0">
                      <a:pos x="5998" y="0"/>
                    </a:cxn>
                    <a:cxn ang="0">
                      <a:pos x="5998" y="2992"/>
                    </a:cxn>
                    <a:cxn ang="0">
                      <a:pos x="0" y="2992"/>
                    </a:cxn>
                    <a:cxn ang="0">
                      <a:pos x="0" y="356"/>
                    </a:cxn>
                    <a:cxn ang="0">
                      <a:pos x="0" y="356"/>
                    </a:cxn>
                    <a:cxn ang="0">
                      <a:pos x="0" y="356"/>
                    </a:cxn>
                  </a:cxnLst>
                  <a:rect l="0" t="0" r="r" b="b"/>
                  <a:pathLst>
                    <a:path w="5998" h="2992">
                      <a:moveTo>
                        <a:pt x="0" y="356"/>
                      </a:moveTo>
                      <a:lnTo>
                        <a:pt x="2822" y="356"/>
                      </a:lnTo>
                      <a:lnTo>
                        <a:pt x="3186" y="0"/>
                      </a:lnTo>
                      <a:lnTo>
                        <a:pt x="5998" y="0"/>
                      </a:lnTo>
                      <a:lnTo>
                        <a:pt x="5998" y="2992"/>
                      </a:lnTo>
                      <a:lnTo>
                        <a:pt x="0" y="2992"/>
                      </a:lnTo>
                      <a:lnTo>
                        <a:pt x="0" y="356"/>
                      </a:lnTo>
                      <a:lnTo>
                        <a:pt x="0" y="356"/>
                      </a:lnTo>
                      <a:lnTo>
                        <a:pt x="0" y="356"/>
                      </a:lnTo>
                      <a:close/>
                    </a:path>
                  </a:pathLst>
                </a:custGeom>
                <a:solidFill>
                  <a:srgbClr val="00B0F0">
                    <a:alpha val="10000"/>
                  </a:srgbClr>
                </a:solidFill>
                <a:ln w="76200">
                  <a:noFill/>
                  <a:prstDash val="solid"/>
                  <a:round/>
                  <a:headEnd/>
                  <a:tailEnd/>
                </a:ln>
                <a:effectLst/>
              </p:spPr>
              <p:txBody>
                <a:bodyPr vert="horz" wrap="square" lIns="91416" tIns="45708" rIns="91416" bIns="45708" numCol="1" anchor="t" anchorCtr="0" compatLnSpc="1">
                  <a:prstTxWarp prst="textNoShape">
                    <a:avLst/>
                  </a:prstTxWarp>
                </a:bodyPr>
                <a:lstStyle/>
                <a:p>
                  <a:pPr defTabSz="914011"/>
                  <a:endParaRPr lang="zh-CN" altLang="en-US" sz="1800" dirty="0">
                    <a:solidFill>
                      <a:prstClr val="black"/>
                    </a:solidFill>
                    <a:latin typeface="Arial"/>
                    <a:ea typeface="微软雅黑"/>
                  </a:endParaRPr>
                </a:p>
              </p:txBody>
            </p:sp>
            <p:sp>
              <p:nvSpPr>
                <p:cNvPr id="73" name="Freeform 72"/>
                <p:cNvSpPr>
                  <a:spLocks/>
                </p:cNvSpPr>
                <p:nvPr/>
              </p:nvSpPr>
              <p:spPr bwMode="auto">
                <a:xfrm>
                  <a:off x="916778" y="7688911"/>
                  <a:ext cx="7144523" cy="3563923"/>
                </a:xfrm>
                <a:custGeom>
                  <a:avLst/>
                  <a:gdLst/>
                  <a:ahLst/>
                  <a:cxnLst>
                    <a:cxn ang="0">
                      <a:pos x="0" y="356"/>
                    </a:cxn>
                    <a:cxn ang="0">
                      <a:pos x="2822" y="356"/>
                    </a:cxn>
                    <a:cxn ang="0">
                      <a:pos x="3186" y="0"/>
                    </a:cxn>
                    <a:cxn ang="0">
                      <a:pos x="5998" y="0"/>
                    </a:cxn>
                    <a:cxn ang="0">
                      <a:pos x="0" y="2992"/>
                    </a:cxn>
                    <a:cxn ang="0">
                      <a:pos x="0" y="356"/>
                    </a:cxn>
                    <a:cxn ang="0">
                      <a:pos x="0" y="356"/>
                    </a:cxn>
                    <a:cxn ang="0">
                      <a:pos x="0" y="356"/>
                    </a:cxn>
                  </a:cxnLst>
                  <a:rect l="0" t="0" r="r" b="b"/>
                  <a:pathLst>
                    <a:path w="5998" h="2992">
                      <a:moveTo>
                        <a:pt x="0" y="356"/>
                      </a:moveTo>
                      <a:lnTo>
                        <a:pt x="2822" y="356"/>
                      </a:lnTo>
                      <a:lnTo>
                        <a:pt x="3186" y="0"/>
                      </a:lnTo>
                      <a:lnTo>
                        <a:pt x="5998" y="0"/>
                      </a:lnTo>
                      <a:lnTo>
                        <a:pt x="0" y="2992"/>
                      </a:lnTo>
                      <a:lnTo>
                        <a:pt x="0" y="356"/>
                      </a:lnTo>
                      <a:lnTo>
                        <a:pt x="0" y="356"/>
                      </a:lnTo>
                      <a:lnTo>
                        <a:pt x="0" y="356"/>
                      </a:lnTo>
                      <a:close/>
                    </a:path>
                  </a:pathLst>
                </a:custGeom>
                <a:gradFill>
                  <a:gsLst>
                    <a:gs pos="100000">
                      <a:schemeClr val="bg1">
                        <a:alpha val="0"/>
                      </a:schemeClr>
                    </a:gs>
                    <a:gs pos="0">
                      <a:srgbClr val="0192FF">
                        <a:alpha val="14000"/>
                      </a:srgbClr>
                    </a:gs>
                  </a:gsLst>
                  <a:lin ang="15000000" scaled="0"/>
                </a:gradFill>
                <a:ln w="9525">
                  <a:noFill/>
                  <a:round/>
                  <a:headEnd/>
                  <a:tailEnd/>
                </a:ln>
              </p:spPr>
              <p:txBody>
                <a:bodyPr vert="horz" wrap="square" lIns="91416" tIns="45708" rIns="91416" bIns="45708" numCol="1" anchor="t" anchorCtr="0" compatLnSpc="1">
                  <a:prstTxWarp prst="textNoShape">
                    <a:avLst/>
                  </a:prstTxWarp>
                </a:bodyPr>
                <a:lstStyle/>
                <a:p>
                  <a:pPr defTabSz="914011"/>
                  <a:endParaRPr lang="zh-CN" altLang="en-US" sz="1800" dirty="0">
                    <a:solidFill>
                      <a:prstClr val="black"/>
                    </a:solidFill>
                    <a:latin typeface="Arial"/>
                    <a:ea typeface="微软雅黑"/>
                  </a:endParaRPr>
                </a:p>
              </p:txBody>
            </p:sp>
            <p:sp>
              <p:nvSpPr>
                <p:cNvPr id="74" name="Freeform 33"/>
                <p:cNvSpPr>
                  <a:spLocks/>
                </p:cNvSpPr>
                <p:nvPr/>
              </p:nvSpPr>
              <p:spPr bwMode="auto">
                <a:xfrm>
                  <a:off x="693011" y="9585131"/>
                  <a:ext cx="1276609" cy="1835427"/>
                </a:xfrm>
                <a:custGeom>
                  <a:avLst/>
                  <a:gdLst>
                    <a:gd name="connsiteX0" fmla="*/ 72 w 744"/>
                    <a:gd name="connsiteY0" fmla="*/ 1208 h 1280"/>
                    <a:gd name="connsiteX1" fmla="*/ 189 w 744"/>
                    <a:gd name="connsiteY1" fmla="*/ 0 h 1280"/>
                    <a:gd name="connsiteX2" fmla="*/ 0 w 744"/>
                    <a:gd name="connsiteY2" fmla="*/ 0 h 1280"/>
                    <a:gd name="connsiteX3" fmla="*/ 0 w 744"/>
                    <a:gd name="connsiteY3" fmla="*/ 1280 h 1280"/>
                    <a:gd name="connsiteX4" fmla="*/ 744 w 744"/>
                    <a:gd name="connsiteY4" fmla="*/ 1280 h 1280"/>
                    <a:gd name="connsiteX5" fmla="*/ 744 w 744"/>
                    <a:gd name="connsiteY5" fmla="*/ 1208 h 1280"/>
                    <a:gd name="connsiteX6" fmla="*/ 72 w 744"/>
                    <a:gd name="connsiteY6" fmla="*/ 1208 h 1280"/>
                    <a:gd name="connsiteX0" fmla="*/ 209 w 881"/>
                    <a:gd name="connsiteY0" fmla="*/ 1208 h 1280"/>
                    <a:gd name="connsiteX1" fmla="*/ 326 w 881"/>
                    <a:gd name="connsiteY1" fmla="*/ 0 h 1280"/>
                    <a:gd name="connsiteX2" fmla="*/ 0 w 881"/>
                    <a:gd name="connsiteY2" fmla="*/ 0 h 1280"/>
                    <a:gd name="connsiteX3" fmla="*/ 137 w 881"/>
                    <a:gd name="connsiteY3" fmla="*/ 1280 h 1280"/>
                    <a:gd name="connsiteX4" fmla="*/ 881 w 881"/>
                    <a:gd name="connsiteY4" fmla="*/ 1280 h 1280"/>
                    <a:gd name="connsiteX5" fmla="*/ 881 w 881"/>
                    <a:gd name="connsiteY5" fmla="*/ 1208 h 1280"/>
                    <a:gd name="connsiteX6" fmla="*/ 209 w 881"/>
                    <a:gd name="connsiteY6" fmla="*/ 1208 h 1280"/>
                    <a:gd name="connsiteX0" fmla="*/ 247 w 919"/>
                    <a:gd name="connsiteY0" fmla="*/ 1208 h 1280"/>
                    <a:gd name="connsiteX1" fmla="*/ 364 w 919"/>
                    <a:gd name="connsiteY1" fmla="*/ 0 h 1280"/>
                    <a:gd name="connsiteX2" fmla="*/ 38 w 919"/>
                    <a:gd name="connsiteY2" fmla="*/ 0 h 1280"/>
                    <a:gd name="connsiteX3" fmla="*/ 46 w 919"/>
                    <a:gd name="connsiteY3" fmla="*/ 1280 h 1280"/>
                    <a:gd name="connsiteX4" fmla="*/ 919 w 919"/>
                    <a:gd name="connsiteY4" fmla="*/ 1280 h 1280"/>
                    <a:gd name="connsiteX5" fmla="*/ 919 w 919"/>
                    <a:gd name="connsiteY5" fmla="*/ 1208 h 1280"/>
                    <a:gd name="connsiteX6" fmla="*/ 247 w 919"/>
                    <a:gd name="connsiteY6" fmla="*/ 1208 h 1280"/>
                    <a:gd name="connsiteX0" fmla="*/ 344 w 919"/>
                    <a:gd name="connsiteY0" fmla="*/ 1208 h 1280"/>
                    <a:gd name="connsiteX1" fmla="*/ 364 w 919"/>
                    <a:gd name="connsiteY1" fmla="*/ 0 h 1280"/>
                    <a:gd name="connsiteX2" fmla="*/ 38 w 919"/>
                    <a:gd name="connsiteY2" fmla="*/ 0 h 1280"/>
                    <a:gd name="connsiteX3" fmla="*/ 46 w 919"/>
                    <a:gd name="connsiteY3" fmla="*/ 1280 h 1280"/>
                    <a:gd name="connsiteX4" fmla="*/ 919 w 919"/>
                    <a:gd name="connsiteY4" fmla="*/ 1280 h 1280"/>
                    <a:gd name="connsiteX5" fmla="*/ 919 w 919"/>
                    <a:gd name="connsiteY5" fmla="*/ 1208 h 1280"/>
                    <a:gd name="connsiteX6" fmla="*/ 344 w 919"/>
                    <a:gd name="connsiteY6" fmla="*/ 1208 h 1280"/>
                    <a:gd name="connsiteX0" fmla="*/ 344 w 919"/>
                    <a:gd name="connsiteY0" fmla="*/ 1127 h 1280"/>
                    <a:gd name="connsiteX1" fmla="*/ 364 w 919"/>
                    <a:gd name="connsiteY1" fmla="*/ 0 h 1280"/>
                    <a:gd name="connsiteX2" fmla="*/ 38 w 919"/>
                    <a:gd name="connsiteY2" fmla="*/ 0 h 1280"/>
                    <a:gd name="connsiteX3" fmla="*/ 46 w 919"/>
                    <a:gd name="connsiteY3" fmla="*/ 1280 h 1280"/>
                    <a:gd name="connsiteX4" fmla="*/ 919 w 919"/>
                    <a:gd name="connsiteY4" fmla="*/ 1280 h 1280"/>
                    <a:gd name="connsiteX5" fmla="*/ 919 w 919"/>
                    <a:gd name="connsiteY5" fmla="*/ 1208 h 1280"/>
                    <a:gd name="connsiteX6" fmla="*/ 344 w 919"/>
                    <a:gd name="connsiteY6" fmla="*/ 1127 h 1280"/>
                    <a:gd name="connsiteX0" fmla="*/ 344 w 919"/>
                    <a:gd name="connsiteY0" fmla="*/ 1127 h 1280"/>
                    <a:gd name="connsiteX1" fmla="*/ 364 w 919"/>
                    <a:gd name="connsiteY1" fmla="*/ 0 h 1280"/>
                    <a:gd name="connsiteX2" fmla="*/ 38 w 919"/>
                    <a:gd name="connsiteY2" fmla="*/ 0 h 1280"/>
                    <a:gd name="connsiteX3" fmla="*/ 46 w 919"/>
                    <a:gd name="connsiteY3" fmla="*/ 1280 h 1280"/>
                    <a:gd name="connsiteX4" fmla="*/ 919 w 919"/>
                    <a:gd name="connsiteY4" fmla="*/ 1280 h 1280"/>
                    <a:gd name="connsiteX5" fmla="*/ 919 w 919"/>
                    <a:gd name="connsiteY5" fmla="*/ 1140 h 1280"/>
                    <a:gd name="connsiteX6" fmla="*/ 344 w 919"/>
                    <a:gd name="connsiteY6" fmla="*/ 1127 h 1280"/>
                    <a:gd name="connsiteX0" fmla="*/ 344 w 1076"/>
                    <a:gd name="connsiteY0" fmla="*/ 1127 h 1280"/>
                    <a:gd name="connsiteX1" fmla="*/ 364 w 1076"/>
                    <a:gd name="connsiteY1" fmla="*/ 0 h 1280"/>
                    <a:gd name="connsiteX2" fmla="*/ 38 w 1076"/>
                    <a:gd name="connsiteY2" fmla="*/ 0 h 1280"/>
                    <a:gd name="connsiteX3" fmla="*/ 46 w 1076"/>
                    <a:gd name="connsiteY3" fmla="*/ 1280 h 1280"/>
                    <a:gd name="connsiteX4" fmla="*/ 919 w 1076"/>
                    <a:gd name="connsiteY4" fmla="*/ 1280 h 1280"/>
                    <a:gd name="connsiteX5" fmla="*/ 1076 w 1076"/>
                    <a:gd name="connsiteY5" fmla="*/ 1140 h 1280"/>
                    <a:gd name="connsiteX6" fmla="*/ 344 w 1076"/>
                    <a:gd name="connsiteY6" fmla="*/ 1127 h 1280"/>
                    <a:gd name="connsiteX0" fmla="*/ 344 w 1124"/>
                    <a:gd name="connsiteY0" fmla="*/ 1127 h 1280"/>
                    <a:gd name="connsiteX1" fmla="*/ 364 w 1124"/>
                    <a:gd name="connsiteY1" fmla="*/ 0 h 1280"/>
                    <a:gd name="connsiteX2" fmla="*/ 38 w 1124"/>
                    <a:gd name="connsiteY2" fmla="*/ 0 h 1280"/>
                    <a:gd name="connsiteX3" fmla="*/ 46 w 1124"/>
                    <a:gd name="connsiteY3" fmla="*/ 1280 h 1280"/>
                    <a:gd name="connsiteX4" fmla="*/ 1072 w 1124"/>
                    <a:gd name="connsiteY4" fmla="*/ 1280 h 1280"/>
                    <a:gd name="connsiteX5" fmla="*/ 1076 w 1124"/>
                    <a:gd name="connsiteY5" fmla="*/ 1140 h 1280"/>
                    <a:gd name="connsiteX6" fmla="*/ 344 w 1124"/>
                    <a:gd name="connsiteY6" fmla="*/ 1127 h 1280"/>
                    <a:gd name="connsiteX0" fmla="*/ 344 w 1124"/>
                    <a:gd name="connsiteY0" fmla="*/ 1127 h 1340"/>
                    <a:gd name="connsiteX1" fmla="*/ 364 w 1124"/>
                    <a:gd name="connsiteY1" fmla="*/ 0 h 1340"/>
                    <a:gd name="connsiteX2" fmla="*/ 38 w 1124"/>
                    <a:gd name="connsiteY2" fmla="*/ 0 h 1340"/>
                    <a:gd name="connsiteX3" fmla="*/ 46 w 1124"/>
                    <a:gd name="connsiteY3" fmla="*/ 1340 h 1340"/>
                    <a:gd name="connsiteX4" fmla="*/ 1072 w 1124"/>
                    <a:gd name="connsiteY4" fmla="*/ 1280 h 1340"/>
                    <a:gd name="connsiteX5" fmla="*/ 1076 w 1124"/>
                    <a:gd name="connsiteY5" fmla="*/ 1140 h 1340"/>
                    <a:gd name="connsiteX6" fmla="*/ 344 w 1124"/>
                    <a:gd name="connsiteY6" fmla="*/ 1127 h 1340"/>
                    <a:gd name="connsiteX0" fmla="*/ 344 w 1124"/>
                    <a:gd name="connsiteY0" fmla="*/ 1127 h 1340"/>
                    <a:gd name="connsiteX1" fmla="*/ 364 w 1124"/>
                    <a:gd name="connsiteY1" fmla="*/ 0 h 1340"/>
                    <a:gd name="connsiteX2" fmla="*/ 38 w 1124"/>
                    <a:gd name="connsiteY2" fmla="*/ 0 h 1340"/>
                    <a:gd name="connsiteX3" fmla="*/ 46 w 1124"/>
                    <a:gd name="connsiteY3" fmla="*/ 1340 h 1340"/>
                    <a:gd name="connsiteX4" fmla="*/ 1072 w 1124"/>
                    <a:gd name="connsiteY4" fmla="*/ 1340 h 1340"/>
                    <a:gd name="connsiteX5" fmla="*/ 1076 w 1124"/>
                    <a:gd name="connsiteY5" fmla="*/ 1140 h 1340"/>
                    <a:gd name="connsiteX6" fmla="*/ 344 w 1124"/>
                    <a:gd name="connsiteY6" fmla="*/ 1127 h 1340"/>
                    <a:gd name="connsiteX0" fmla="*/ 344 w 1124"/>
                    <a:gd name="connsiteY0" fmla="*/ 1195 h 1408"/>
                    <a:gd name="connsiteX1" fmla="*/ 364 w 1124"/>
                    <a:gd name="connsiteY1" fmla="*/ 0 h 1408"/>
                    <a:gd name="connsiteX2" fmla="*/ 38 w 1124"/>
                    <a:gd name="connsiteY2" fmla="*/ 68 h 1408"/>
                    <a:gd name="connsiteX3" fmla="*/ 46 w 1124"/>
                    <a:gd name="connsiteY3" fmla="*/ 1408 h 1408"/>
                    <a:gd name="connsiteX4" fmla="*/ 1072 w 1124"/>
                    <a:gd name="connsiteY4" fmla="*/ 1408 h 1408"/>
                    <a:gd name="connsiteX5" fmla="*/ 1076 w 1124"/>
                    <a:gd name="connsiteY5" fmla="*/ 1208 h 1408"/>
                    <a:gd name="connsiteX6" fmla="*/ 344 w 1124"/>
                    <a:gd name="connsiteY6" fmla="*/ 1195 h 1408"/>
                    <a:gd name="connsiteX0" fmla="*/ 344 w 1124"/>
                    <a:gd name="connsiteY0" fmla="*/ 1195 h 1408"/>
                    <a:gd name="connsiteX1" fmla="*/ 364 w 1124"/>
                    <a:gd name="connsiteY1" fmla="*/ 0 h 1408"/>
                    <a:gd name="connsiteX2" fmla="*/ 38 w 1124"/>
                    <a:gd name="connsiteY2" fmla="*/ 0 h 1408"/>
                    <a:gd name="connsiteX3" fmla="*/ 46 w 1124"/>
                    <a:gd name="connsiteY3" fmla="*/ 1408 h 1408"/>
                    <a:gd name="connsiteX4" fmla="*/ 1072 w 1124"/>
                    <a:gd name="connsiteY4" fmla="*/ 1408 h 1408"/>
                    <a:gd name="connsiteX5" fmla="*/ 1076 w 1124"/>
                    <a:gd name="connsiteY5" fmla="*/ 1208 h 1408"/>
                    <a:gd name="connsiteX6" fmla="*/ 344 w 1124"/>
                    <a:gd name="connsiteY6" fmla="*/ 1195 h 1408"/>
                    <a:gd name="connsiteX0" fmla="*/ 344 w 1124"/>
                    <a:gd name="connsiteY0" fmla="*/ 1195 h 1408"/>
                    <a:gd name="connsiteX1" fmla="*/ 364 w 1124"/>
                    <a:gd name="connsiteY1" fmla="*/ 0 h 1408"/>
                    <a:gd name="connsiteX2" fmla="*/ 38 w 1124"/>
                    <a:gd name="connsiteY2" fmla="*/ 0 h 1408"/>
                    <a:gd name="connsiteX3" fmla="*/ 46 w 1124"/>
                    <a:gd name="connsiteY3" fmla="*/ 1408 h 1408"/>
                    <a:gd name="connsiteX4" fmla="*/ 1072 w 1124"/>
                    <a:gd name="connsiteY4" fmla="*/ 1408 h 1408"/>
                    <a:gd name="connsiteX5" fmla="*/ 1076 w 1124"/>
                    <a:gd name="connsiteY5" fmla="*/ 1156 h 1408"/>
                    <a:gd name="connsiteX6" fmla="*/ 344 w 1124"/>
                    <a:gd name="connsiteY6" fmla="*/ 1195 h 1408"/>
                    <a:gd name="connsiteX0" fmla="*/ 344 w 1124"/>
                    <a:gd name="connsiteY0" fmla="*/ 1195 h 1408"/>
                    <a:gd name="connsiteX1" fmla="*/ 364 w 1124"/>
                    <a:gd name="connsiteY1" fmla="*/ 0 h 1408"/>
                    <a:gd name="connsiteX2" fmla="*/ 38 w 1124"/>
                    <a:gd name="connsiteY2" fmla="*/ 0 h 1408"/>
                    <a:gd name="connsiteX3" fmla="*/ 46 w 1124"/>
                    <a:gd name="connsiteY3" fmla="*/ 1408 h 1408"/>
                    <a:gd name="connsiteX4" fmla="*/ 1072 w 1124"/>
                    <a:gd name="connsiteY4" fmla="*/ 1408 h 1408"/>
                    <a:gd name="connsiteX5" fmla="*/ 1076 w 1124"/>
                    <a:gd name="connsiteY5" fmla="*/ 1156 h 1408"/>
                    <a:gd name="connsiteX6" fmla="*/ 344 w 1124"/>
                    <a:gd name="connsiteY6" fmla="*/ 1195 h 1408"/>
                    <a:gd name="connsiteX0" fmla="*/ 344 w 1124"/>
                    <a:gd name="connsiteY0" fmla="*/ 1122 h 1408"/>
                    <a:gd name="connsiteX1" fmla="*/ 364 w 1124"/>
                    <a:gd name="connsiteY1" fmla="*/ 0 h 1408"/>
                    <a:gd name="connsiteX2" fmla="*/ 38 w 1124"/>
                    <a:gd name="connsiteY2" fmla="*/ 0 h 1408"/>
                    <a:gd name="connsiteX3" fmla="*/ 46 w 1124"/>
                    <a:gd name="connsiteY3" fmla="*/ 1408 h 1408"/>
                    <a:gd name="connsiteX4" fmla="*/ 1072 w 1124"/>
                    <a:gd name="connsiteY4" fmla="*/ 1408 h 1408"/>
                    <a:gd name="connsiteX5" fmla="*/ 1076 w 1124"/>
                    <a:gd name="connsiteY5" fmla="*/ 1156 h 1408"/>
                    <a:gd name="connsiteX6" fmla="*/ 344 w 1124"/>
                    <a:gd name="connsiteY6" fmla="*/ 1122 h 1408"/>
                    <a:gd name="connsiteX0" fmla="*/ 344 w 1124"/>
                    <a:gd name="connsiteY0" fmla="*/ 1122 h 1408"/>
                    <a:gd name="connsiteX1" fmla="*/ 364 w 1124"/>
                    <a:gd name="connsiteY1" fmla="*/ 0 h 1408"/>
                    <a:gd name="connsiteX2" fmla="*/ 38 w 1124"/>
                    <a:gd name="connsiteY2" fmla="*/ 0 h 1408"/>
                    <a:gd name="connsiteX3" fmla="*/ 46 w 1124"/>
                    <a:gd name="connsiteY3" fmla="*/ 1408 h 1408"/>
                    <a:gd name="connsiteX4" fmla="*/ 1072 w 1124"/>
                    <a:gd name="connsiteY4" fmla="*/ 1408 h 1408"/>
                    <a:gd name="connsiteX5" fmla="*/ 1076 w 1124"/>
                    <a:gd name="connsiteY5" fmla="*/ 1156 h 1408"/>
                    <a:gd name="connsiteX6" fmla="*/ 344 w 1124"/>
                    <a:gd name="connsiteY6" fmla="*/ 1122 h 1408"/>
                    <a:gd name="connsiteX0" fmla="*/ 344 w 1124"/>
                    <a:gd name="connsiteY0" fmla="*/ 1122 h 1408"/>
                    <a:gd name="connsiteX1" fmla="*/ 364 w 1124"/>
                    <a:gd name="connsiteY1" fmla="*/ 0 h 1408"/>
                    <a:gd name="connsiteX2" fmla="*/ 38 w 1124"/>
                    <a:gd name="connsiteY2" fmla="*/ 0 h 1408"/>
                    <a:gd name="connsiteX3" fmla="*/ 46 w 1124"/>
                    <a:gd name="connsiteY3" fmla="*/ 1408 h 1408"/>
                    <a:gd name="connsiteX4" fmla="*/ 1072 w 1124"/>
                    <a:gd name="connsiteY4" fmla="*/ 1408 h 1408"/>
                    <a:gd name="connsiteX5" fmla="*/ 1076 w 1124"/>
                    <a:gd name="connsiteY5" fmla="*/ 1156 h 1408"/>
                    <a:gd name="connsiteX6" fmla="*/ 344 w 1124"/>
                    <a:gd name="connsiteY6" fmla="*/ 1122 h 1408"/>
                    <a:gd name="connsiteX0" fmla="*/ 344 w 1124"/>
                    <a:gd name="connsiteY0" fmla="*/ 1009 h 1408"/>
                    <a:gd name="connsiteX1" fmla="*/ 364 w 1124"/>
                    <a:gd name="connsiteY1" fmla="*/ 0 h 1408"/>
                    <a:gd name="connsiteX2" fmla="*/ 38 w 1124"/>
                    <a:gd name="connsiteY2" fmla="*/ 0 h 1408"/>
                    <a:gd name="connsiteX3" fmla="*/ 46 w 1124"/>
                    <a:gd name="connsiteY3" fmla="*/ 1408 h 1408"/>
                    <a:gd name="connsiteX4" fmla="*/ 1072 w 1124"/>
                    <a:gd name="connsiteY4" fmla="*/ 1408 h 1408"/>
                    <a:gd name="connsiteX5" fmla="*/ 1076 w 1124"/>
                    <a:gd name="connsiteY5" fmla="*/ 1156 h 1408"/>
                    <a:gd name="connsiteX6" fmla="*/ 344 w 1124"/>
                    <a:gd name="connsiteY6" fmla="*/ 1009 h 1408"/>
                    <a:gd name="connsiteX0" fmla="*/ 344 w 1124"/>
                    <a:gd name="connsiteY0" fmla="*/ 1150 h 1408"/>
                    <a:gd name="connsiteX1" fmla="*/ 364 w 1124"/>
                    <a:gd name="connsiteY1" fmla="*/ 0 h 1408"/>
                    <a:gd name="connsiteX2" fmla="*/ 38 w 1124"/>
                    <a:gd name="connsiteY2" fmla="*/ 0 h 1408"/>
                    <a:gd name="connsiteX3" fmla="*/ 46 w 1124"/>
                    <a:gd name="connsiteY3" fmla="*/ 1408 h 1408"/>
                    <a:gd name="connsiteX4" fmla="*/ 1072 w 1124"/>
                    <a:gd name="connsiteY4" fmla="*/ 1408 h 1408"/>
                    <a:gd name="connsiteX5" fmla="*/ 1076 w 1124"/>
                    <a:gd name="connsiteY5" fmla="*/ 1156 h 1408"/>
                    <a:gd name="connsiteX6" fmla="*/ 344 w 1124"/>
                    <a:gd name="connsiteY6" fmla="*/ 1150 h 1408"/>
                    <a:gd name="connsiteX0" fmla="*/ 344 w 1124"/>
                    <a:gd name="connsiteY0" fmla="*/ 1150 h 1408"/>
                    <a:gd name="connsiteX1" fmla="*/ 364 w 1124"/>
                    <a:gd name="connsiteY1" fmla="*/ 0 h 1408"/>
                    <a:gd name="connsiteX2" fmla="*/ 38 w 1124"/>
                    <a:gd name="connsiteY2" fmla="*/ 0 h 1408"/>
                    <a:gd name="connsiteX3" fmla="*/ 46 w 1124"/>
                    <a:gd name="connsiteY3" fmla="*/ 1408 h 1408"/>
                    <a:gd name="connsiteX4" fmla="*/ 1072 w 1124"/>
                    <a:gd name="connsiteY4" fmla="*/ 1408 h 1408"/>
                    <a:gd name="connsiteX5" fmla="*/ 1076 w 1124"/>
                    <a:gd name="connsiteY5" fmla="*/ 1156 h 1408"/>
                    <a:gd name="connsiteX6" fmla="*/ 344 w 1124"/>
                    <a:gd name="connsiteY6" fmla="*/ 1150 h 1408"/>
                    <a:gd name="connsiteX0" fmla="*/ 344 w 1080"/>
                    <a:gd name="connsiteY0" fmla="*/ 1150 h 1408"/>
                    <a:gd name="connsiteX1" fmla="*/ 364 w 1080"/>
                    <a:gd name="connsiteY1" fmla="*/ 0 h 1408"/>
                    <a:gd name="connsiteX2" fmla="*/ 38 w 1080"/>
                    <a:gd name="connsiteY2" fmla="*/ 0 h 1408"/>
                    <a:gd name="connsiteX3" fmla="*/ 46 w 1080"/>
                    <a:gd name="connsiteY3" fmla="*/ 1408 h 1408"/>
                    <a:gd name="connsiteX4" fmla="*/ 1072 w 1080"/>
                    <a:gd name="connsiteY4" fmla="*/ 1408 h 1408"/>
                    <a:gd name="connsiteX5" fmla="*/ 1076 w 1080"/>
                    <a:gd name="connsiteY5" fmla="*/ 1156 h 1408"/>
                    <a:gd name="connsiteX6" fmla="*/ 344 w 1080"/>
                    <a:gd name="connsiteY6" fmla="*/ 1150 h 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0" h="1408">
                      <a:moveTo>
                        <a:pt x="344" y="1150"/>
                      </a:moveTo>
                      <a:cubicBezTo>
                        <a:pt x="351" y="747"/>
                        <a:pt x="357" y="403"/>
                        <a:pt x="364" y="0"/>
                      </a:cubicBezTo>
                      <a:lnTo>
                        <a:pt x="38" y="0"/>
                      </a:lnTo>
                      <a:cubicBezTo>
                        <a:pt x="84" y="427"/>
                        <a:pt x="0" y="981"/>
                        <a:pt x="46" y="1408"/>
                      </a:cubicBezTo>
                      <a:lnTo>
                        <a:pt x="1072" y="1408"/>
                      </a:lnTo>
                      <a:cubicBezTo>
                        <a:pt x="1080" y="1309"/>
                        <a:pt x="1080" y="1219"/>
                        <a:pt x="1076" y="1156"/>
                      </a:cubicBezTo>
                      <a:lnTo>
                        <a:pt x="344" y="1150"/>
                      </a:lnTo>
                      <a:close/>
                    </a:path>
                  </a:pathLst>
                </a:custGeom>
                <a:solidFill>
                  <a:srgbClr val="00B0F0">
                    <a:alpha val="52000"/>
                  </a:srgbClr>
                </a:solidFill>
                <a:ln w="8">
                  <a:noFill/>
                  <a:prstDash val="solid"/>
                  <a:round/>
                  <a:headEnd/>
                  <a:tailEnd/>
                </a:ln>
                <a:effectLst>
                  <a:softEdge rad="127000"/>
                </a:effectLst>
              </p:spPr>
              <p:txBody>
                <a:bodyPr vert="horz" wrap="square" lIns="91416" tIns="45708" rIns="91416" bIns="45708" numCol="1" anchor="t" anchorCtr="0" compatLnSpc="1">
                  <a:prstTxWarp prst="textNoShape">
                    <a:avLst/>
                  </a:prstTxWarp>
                </a:bodyPr>
                <a:lstStyle/>
                <a:p>
                  <a:pPr defTabSz="914011"/>
                  <a:endParaRPr lang="zh-CN" altLang="en-US" sz="1800" dirty="0">
                    <a:solidFill>
                      <a:prstClr val="black"/>
                    </a:solidFill>
                    <a:latin typeface="Arial"/>
                    <a:ea typeface="微软雅黑"/>
                  </a:endParaRPr>
                </a:p>
              </p:txBody>
            </p:sp>
            <p:sp>
              <p:nvSpPr>
                <p:cNvPr id="75" name="Freeform 28"/>
                <p:cNvSpPr>
                  <a:spLocks/>
                </p:cNvSpPr>
                <p:nvPr/>
              </p:nvSpPr>
              <p:spPr bwMode="auto">
                <a:xfrm>
                  <a:off x="3863910" y="7498843"/>
                  <a:ext cx="4391089" cy="754132"/>
                </a:xfrm>
                <a:custGeom>
                  <a:avLst/>
                  <a:gdLst>
                    <a:gd name="connsiteX0" fmla="*/ 3552 w 3552"/>
                    <a:gd name="connsiteY0" fmla="*/ 0 h 584"/>
                    <a:gd name="connsiteX1" fmla="*/ 602 w 3552"/>
                    <a:gd name="connsiteY1" fmla="*/ 0 h 584"/>
                    <a:gd name="connsiteX2" fmla="*/ 0 w 3552"/>
                    <a:gd name="connsiteY2" fmla="*/ 584 h 584"/>
                    <a:gd name="connsiteX3" fmla="*/ 446 w 3552"/>
                    <a:gd name="connsiteY3" fmla="*/ 584 h 584"/>
                    <a:gd name="connsiteX4" fmla="*/ 788 w 3552"/>
                    <a:gd name="connsiteY4" fmla="*/ 256 h 584"/>
                    <a:gd name="connsiteX5" fmla="*/ 3290 w 3552"/>
                    <a:gd name="connsiteY5" fmla="*/ 256 h 584"/>
                    <a:gd name="connsiteX6" fmla="*/ 3290 w 3552"/>
                    <a:gd name="connsiteY6" fmla="*/ 584 h 584"/>
                    <a:gd name="connsiteX7" fmla="*/ 3552 w 3552"/>
                    <a:gd name="connsiteY7" fmla="*/ 584 h 584"/>
                    <a:gd name="connsiteX8" fmla="*/ 3552 w 3552"/>
                    <a:gd name="connsiteY8" fmla="*/ 0 h 584"/>
                    <a:gd name="connsiteX9" fmla="*/ 3552 w 3552"/>
                    <a:gd name="connsiteY9" fmla="*/ 0 h 584"/>
                    <a:gd name="connsiteX10" fmla="*/ 3552 w 3552"/>
                    <a:gd name="connsiteY10" fmla="*/ 0 h 584"/>
                    <a:gd name="connsiteX0" fmla="*/ 3552 w 3552"/>
                    <a:gd name="connsiteY0" fmla="*/ 0 h 584"/>
                    <a:gd name="connsiteX1" fmla="*/ 602 w 3552"/>
                    <a:gd name="connsiteY1" fmla="*/ 0 h 584"/>
                    <a:gd name="connsiteX2" fmla="*/ 0 w 3552"/>
                    <a:gd name="connsiteY2" fmla="*/ 584 h 584"/>
                    <a:gd name="connsiteX3" fmla="*/ 446 w 3552"/>
                    <a:gd name="connsiteY3" fmla="*/ 584 h 584"/>
                    <a:gd name="connsiteX4" fmla="*/ 788 w 3552"/>
                    <a:gd name="connsiteY4" fmla="*/ 256 h 584"/>
                    <a:gd name="connsiteX5" fmla="*/ 3290 w 3552"/>
                    <a:gd name="connsiteY5" fmla="*/ 256 h 584"/>
                    <a:gd name="connsiteX6" fmla="*/ 3251 w 3552"/>
                    <a:gd name="connsiteY6" fmla="*/ 584 h 584"/>
                    <a:gd name="connsiteX7" fmla="*/ 3552 w 3552"/>
                    <a:gd name="connsiteY7" fmla="*/ 584 h 584"/>
                    <a:gd name="connsiteX8" fmla="*/ 3552 w 3552"/>
                    <a:gd name="connsiteY8" fmla="*/ 0 h 584"/>
                    <a:gd name="connsiteX9" fmla="*/ 3552 w 3552"/>
                    <a:gd name="connsiteY9" fmla="*/ 0 h 584"/>
                    <a:gd name="connsiteX10" fmla="*/ 3552 w 3552"/>
                    <a:gd name="connsiteY10" fmla="*/ 0 h 584"/>
                    <a:gd name="connsiteX0" fmla="*/ 3552 w 3552"/>
                    <a:gd name="connsiteY0" fmla="*/ 0 h 584"/>
                    <a:gd name="connsiteX1" fmla="*/ 602 w 3552"/>
                    <a:gd name="connsiteY1" fmla="*/ 0 h 584"/>
                    <a:gd name="connsiteX2" fmla="*/ 0 w 3552"/>
                    <a:gd name="connsiteY2" fmla="*/ 584 h 584"/>
                    <a:gd name="connsiteX3" fmla="*/ 446 w 3552"/>
                    <a:gd name="connsiteY3" fmla="*/ 584 h 584"/>
                    <a:gd name="connsiteX4" fmla="*/ 788 w 3552"/>
                    <a:gd name="connsiteY4" fmla="*/ 256 h 584"/>
                    <a:gd name="connsiteX5" fmla="*/ 3254 w 3552"/>
                    <a:gd name="connsiteY5" fmla="*/ 256 h 584"/>
                    <a:gd name="connsiteX6" fmla="*/ 3251 w 3552"/>
                    <a:gd name="connsiteY6" fmla="*/ 584 h 584"/>
                    <a:gd name="connsiteX7" fmla="*/ 3552 w 3552"/>
                    <a:gd name="connsiteY7" fmla="*/ 584 h 584"/>
                    <a:gd name="connsiteX8" fmla="*/ 3552 w 3552"/>
                    <a:gd name="connsiteY8" fmla="*/ 0 h 584"/>
                    <a:gd name="connsiteX9" fmla="*/ 3552 w 3552"/>
                    <a:gd name="connsiteY9" fmla="*/ 0 h 584"/>
                    <a:gd name="connsiteX10" fmla="*/ 3552 w 3552"/>
                    <a:gd name="connsiteY10" fmla="*/ 0 h 584"/>
                    <a:gd name="connsiteX0" fmla="*/ 3552 w 3552"/>
                    <a:gd name="connsiteY0" fmla="*/ 0 h 584"/>
                    <a:gd name="connsiteX1" fmla="*/ 563 w 3552"/>
                    <a:gd name="connsiteY1" fmla="*/ 0 h 584"/>
                    <a:gd name="connsiteX2" fmla="*/ 0 w 3552"/>
                    <a:gd name="connsiteY2" fmla="*/ 584 h 584"/>
                    <a:gd name="connsiteX3" fmla="*/ 446 w 3552"/>
                    <a:gd name="connsiteY3" fmla="*/ 584 h 584"/>
                    <a:gd name="connsiteX4" fmla="*/ 788 w 3552"/>
                    <a:gd name="connsiteY4" fmla="*/ 256 h 584"/>
                    <a:gd name="connsiteX5" fmla="*/ 3254 w 3552"/>
                    <a:gd name="connsiteY5" fmla="*/ 256 h 584"/>
                    <a:gd name="connsiteX6" fmla="*/ 3251 w 3552"/>
                    <a:gd name="connsiteY6" fmla="*/ 584 h 584"/>
                    <a:gd name="connsiteX7" fmla="*/ 3552 w 3552"/>
                    <a:gd name="connsiteY7" fmla="*/ 584 h 584"/>
                    <a:gd name="connsiteX8" fmla="*/ 3552 w 3552"/>
                    <a:gd name="connsiteY8" fmla="*/ 0 h 584"/>
                    <a:gd name="connsiteX9" fmla="*/ 3552 w 3552"/>
                    <a:gd name="connsiteY9" fmla="*/ 0 h 584"/>
                    <a:gd name="connsiteX10" fmla="*/ 3552 w 3552"/>
                    <a:gd name="connsiteY10" fmla="*/ 0 h 584"/>
                    <a:gd name="connsiteX0" fmla="*/ 3591 w 3591"/>
                    <a:gd name="connsiteY0" fmla="*/ 0 h 587"/>
                    <a:gd name="connsiteX1" fmla="*/ 602 w 3591"/>
                    <a:gd name="connsiteY1" fmla="*/ 0 h 587"/>
                    <a:gd name="connsiteX2" fmla="*/ 0 w 3591"/>
                    <a:gd name="connsiteY2" fmla="*/ 587 h 587"/>
                    <a:gd name="connsiteX3" fmla="*/ 485 w 3591"/>
                    <a:gd name="connsiteY3" fmla="*/ 584 h 587"/>
                    <a:gd name="connsiteX4" fmla="*/ 827 w 3591"/>
                    <a:gd name="connsiteY4" fmla="*/ 256 h 587"/>
                    <a:gd name="connsiteX5" fmla="*/ 3293 w 3591"/>
                    <a:gd name="connsiteY5" fmla="*/ 256 h 587"/>
                    <a:gd name="connsiteX6" fmla="*/ 3290 w 3591"/>
                    <a:gd name="connsiteY6" fmla="*/ 584 h 587"/>
                    <a:gd name="connsiteX7" fmla="*/ 3591 w 3591"/>
                    <a:gd name="connsiteY7" fmla="*/ 584 h 587"/>
                    <a:gd name="connsiteX8" fmla="*/ 3591 w 3591"/>
                    <a:gd name="connsiteY8" fmla="*/ 0 h 587"/>
                    <a:gd name="connsiteX9" fmla="*/ 3591 w 3591"/>
                    <a:gd name="connsiteY9" fmla="*/ 0 h 587"/>
                    <a:gd name="connsiteX10" fmla="*/ 3591 w 3591"/>
                    <a:gd name="connsiteY10" fmla="*/ 0 h 587"/>
                    <a:gd name="connsiteX0" fmla="*/ 3591 w 3591"/>
                    <a:gd name="connsiteY0" fmla="*/ 42 h 629"/>
                    <a:gd name="connsiteX1" fmla="*/ 602 w 3591"/>
                    <a:gd name="connsiteY1" fmla="*/ 0 h 629"/>
                    <a:gd name="connsiteX2" fmla="*/ 0 w 3591"/>
                    <a:gd name="connsiteY2" fmla="*/ 629 h 629"/>
                    <a:gd name="connsiteX3" fmla="*/ 485 w 3591"/>
                    <a:gd name="connsiteY3" fmla="*/ 626 h 629"/>
                    <a:gd name="connsiteX4" fmla="*/ 827 w 3591"/>
                    <a:gd name="connsiteY4" fmla="*/ 298 h 629"/>
                    <a:gd name="connsiteX5" fmla="*/ 3293 w 3591"/>
                    <a:gd name="connsiteY5" fmla="*/ 298 h 629"/>
                    <a:gd name="connsiteX6" fmla="*/ 3290 w 3591"/>
                    <a:gd name="connsiteY6" fmla="*/ 626 h 629"/>
                    <a:gd name="connsiteX7" fmla="*/ 3591 w 3591"/>
                    <a:gd name="connsiteY7" fmla="*/ 626 h 629"/>
                    <a:gd name="connsiteX8" fmla="*/ 3591 w 3591"/>
                    <a:gd name="connsiteY8" fmla="*/ 42 h 629"/>
                    <a:gd name="connsiteX9" fmla="*/ 3591 w 3591"/>
                    <a:gd name="connsiteY9" fmla="*/ 42 h 629"/>
                    <a:gd name="connsiteX10" fmla="*/ 3591 w 3591"/>
                    <a:gd name="connsiteY10" fmla="*/ 42 h 629"/>
                    <a:gd name="connsiteX0" fmla="*/ 3591 w 3591"/>
                    <a:gd name="connsiteY0" fmla="*/ 8 h 629"/>
                    <a:gd name="connsiteX1" fmla="*/ 602 w 3591"/>
                    <a:gd name="connsiteY1" fmla="*/ 0 h 629"/>
                    <a:gd name="connsiteX2" fmla="*/ 0 w 3591"/>
                    <a:gd name="connsiteY2" fmla="*/ 629 h 629"/>
                    <a:gd name="connsiteX3" fmla="*/ 485 w 3591"/>
                    <a:gd name="connsiteY3" fmla="*/ 626 h 629"/>
                    <a:gd name="connsiteX4" fmla="*/ 827 w 3591"/>
                    <a:gd name="connsiteY4" fmla="*/ 298 h 629"/>
                    <a:gd name="connsiteX5" fmla="*/ 3293 w 3591"/>
                    <a:gd name="connsiteY5" fmla="*/ 298 h 629"/>
                    <a:gd name="connsiteX6" fmla="*/ 3290 w 3591"/>
                    <a:gd name="connsiteY6" fmla="*/ 626 h 629"/>
                    <a:gd name="connsiteX7" fmla="*/ 3591 w 3591"/>
                    <a:gd name="connsiteY7" fmla="*/ 626 h 629"/>
                    <a:gd name="connsiteX8" fmla="*/ 3591 w 3591"/>
                    <a:gd name="connsiteY8" fmla="*/ 42 h 629"/>
                    <a:gd name="connsiteX9" fmla="*/ 3591 w 3591"/>
                    <a:gd name="connsiteY9" fmla="*/ 42 h 629"/>
                    <a:gd name="connsiteX10" fmla="*/ 3591 w 3591"/>
                    <a:gd name="connsiteY10" fmla="*/ 8 h 629"/>
                    <a:gd name="connsiteX0" fmla="*/ 3591 w 3591"/>
                    <a:gd name="connsiteY0" fmla="*/ 8 h 629"/>
                    <a:gd name="connsiteX1" fmla="*/ 602 w 3591"/>
                    <a:gd name="connsiteY1" fmla="*/ 0 h 629"/>
                    <a:gd name="connsiteX2" fmla="*/ 0 w 3591"/>
                    <a:gd name="connsiteY2" fmla="*/ 629 h 629"/>
                    <a:gd name="connsiteX3" fmla="*/ 485 w 3591"/>
                    <a:gd name="connsiteY3" fmla="*/ 626 h 629"/>
                    <a:gd name="connsiteX4" fmla="*/ 827 w 3591"/>
                    <a:gd name="connsiteY4" fmla="*/ 298 h 629"/>
                    <a:gd name="connsiteX5" fmla="*/ 3288 w 3591"/>
                    <a:gd name="connsiteY5" fmla="*/ 319 h 629"/>
                    <a:gd name="connsiteX6" fmla="*/ 3290 w 3591"/>
                    <a:gd name="connsiteY6" fmla="*/ 626 h 629"/>
                    <a:gd name="connsiteX7" fmla="*/ 3591 w 3591"/>
                    <a:gd name="connsiteY7" fmla="*/ 626 h 629"/>
                    <a:gd name="connsiteX8" fmla="*/ 3591 w 3591"/>
                    <a:gd name="connsiteY8" fmla="*/ 42 h 629"/>
                    <a:gd name="connsiteX9" fmla="*/ 3591 w 3591"/>
                    <a:gd name="connsiteY9" fmla="*/ 42 h 629"/>
                    <a:gd name="connsiteX10" fmla="*/ 3591 w 3591"/>
                    <a:gd name="connsiteY10" fmla="*/ 8 h 629"/>
                    <a:gd name="connsiteX0" fmla="*/ 3591 w 3591"/>
                    <a:gd name="connsiteY0" fmla="*/ 8 h 629"/>
                    <a:gd name="connsiteX1" fmla="*/ 602 w 3591"/>
                    <a:gd name="connsiteY1" fmla="*/ 0 h 629"/>
                    <a:gd name="connsiteX2" fmla="*/ 0 w 3591"/>
                    <a:gd name="connsiteY2" fmla="*/ 629 h 629"/>
                    <a:gd name="connsiteX3" fmla="*/ 485 w 3591"/>
                    <a:gd name="connsiteY3" fmla="*/ 626 h 629"/>
                    <a:gd name="connsiteX4" fmla="*/ 827 w 3591"/>
                    <a:gd name="connsiteY4" fmla="*/ 314 h 629"/>
                    <a:gd name="connsiteX5" fmla="*/ 3288 w 3591"/>
                    <a:gd name="connsiteY5" fmla="*/ 319 h 629"/>
                    <a:gd name="connsiteX6" fmla="*/ 3290 w 3591"/>
                    <a:gd name="connsiteY6" fmla="*/ 626 h 629"/>
                    <a:gd name="connsiteX7" fmla="*/ 3591 w 3591"/>
                    <a:gd name="connsiteY7" fmla="*/ 626 h 629"/>
                    <a:gd name="connsiteX8" fmla="*/ 3591 w 3591"/>
                    <a:gd name="connsiteY8" fmla="*/ 42 h 629"/>
                    <a:gd name="connsiteX9" fmla="*/ 3591 w 3591"/>
                    <a:gd name="connsiteY9" fmla="*/ 42 h 629"/>
                    <a:gd name="connsiteX10" fmla="*/ 3591 w 3591"/>
                    <a:gd name="connsiteY10" fmla="*/ 8 h 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91" h="629">
                      <a:moveTo>
                        <a:pt x="3591" y="8"/>
                      </a:moveTo>
                      <a:lnTo>
                        <a:pt x="602" y="0"/>
                      </a:lnTo>
                      <a:lnTo>
                        <a:pt x="0" y="629"/>
                      </a:lnTo>
                      <a:lnTo>
                        <a:pt x="485" y="626"/>
                      </a:lnTo>
                      <a:lnTo>
                        <a:pt x="827" y="314"/>
                      </a:lnTo>
                      <a:lnTo>
                        <a:pt x="3288" y="319"/>
                      </a:lnTo>
                      <a:cubicBezTo>
                        <a:pt x="3275" y="428"/>
                        <a:pt x="3303" y="517"/>
                        <a:pt x="3290" y="626"/>
                      </a:cubicBezTo>
                      <a:lnTo>
                        <a:pt x="3591" y="626"/>
                      </a:lnTo>
                      <a:lnTo>
                        <a:pt x="3591" y="42"/>
                      </a:lnTo>
                      <a:lnTo>
                        <a:pt x="3591" y="42"/>
                      </a:lnTo>
                      <a:lnTo>
                        <a:pt x="3591" y="8"/>
                      </a:lnTo>
                      <a:close/>
                    </a:path>
                  </a:pathLst>
                </a:custGeom>
                <a:solidFill>
                  <a:srgbClr val="00B0F0">
                    <a:alpha val="52000"/>
                  </a:srgbClr>
                </a:solidFill>
                <a:ln w="8">
                  <a:noFill/>
                  <a:prstDash val="solid"/>
                  <a:round/>
                  <a:headEnd/>
                  <a:tailEnd/>
                </a:ln>
                <a:effectLst>
                  <a:softEdge rad="127000"/>
                </a:effectLst>
              </p:spPr>
              <p:txBody>
                <a:bodyPr vert="horz" wrap="square" lIns="91416" tIns="45708" rIns="91416" bIns="45708" numCol="1" anchor="t" anchorCtr="0" compatLnSpc="1">
                  <a:prstTxWarp prst="textNoShape">
                    <a:avLst/>
                  </a:prstTxWarp>
                </a:bodyPr>
                <a:lstStyle/>
                <a:p>
                  <a:pPr defTabSz="914011"/>
                  <a:endParaRPr lang="zh-CN" altLang="en-US" sz="1800" dirty="0">
                    <a:solidFill>
                      <a:prstClr val="black"/>
                    </a:solidFill>
                    <a:latin typeface="Arial"/>
                    <a:ea typeface="微软雅黑"/>
                  </a:endParaRPr>
                </a:p>
              </p:txBody>
            </p:sp>
            <p:sp>
              <p:nvSpPr>
                <p:cNvPr id="76" name="Freeform 12"/>
                <p:cNvSpPr>
                  <a:spLocks/>
                </p:cNvSpPr>
                <p:nvPr/>
              </p:nvSpPr>
              <p:spPr bwMode="auto">
                <a:xfrm>
                  <a:off x="1034372" y="7688910"/>
                  <a:ext cx="7026928" cy="3563923"/>
                </a:xfrm>
                <a:custGeom>
                  <a:avLst/>
                  <a:gdLst/>
                  <a:ahLst/>
                  <a:cxnLst>
                    <a:cxn ang="0">
                      <a:pos x="0" y="356"/>
                    </a:cxn>
                    <a:cxn ang="0">
                      <a:pos x="2822" y="356"/>
                    </a:cxn>
                    <a:cxn ang="0">
                      <a:pos x="3186" y="0"/>
                    </a:cxn>
                    <a:cxn ang="0">
                      <a:pos x="5998" y="0"/>
                    </a:cxn>
                    <a:cxn ang="0">
                      <a:pos x="5998" y="2992"/>
                    </a:cxn>
                    <a:cxn ang="0">
                      <a:pos x="0" y="2992"/>
                    </a:cxn>
                    <a:cxn ang="0">
                      <a:pos x="0" y="356"/>
                    </a:cxn>
                    <a:cxn ang="0">
                      <a:pos x="0" y="356"/>
                    </a:cxn>
                    <a:cxn ang="0">
                      <a:pos x="0" y="356"/>
                    </a:cxn>
                  </a:cxnLst>
                  <a:rect l="0" t="0" r="r" b="b"/>
                  <a:pathLst>
                    <a:path w="5998" h="2992">
                      <a:moveTo>
                        <a:pt x="0" y="356"/>
                      </a:moveTo>
                      <a:lnTo>
                        <a:pt x="2822" y="356"/>
                      </a:lnTo>
                      <a:lnTo>
                        <a:pt x="3186" y="0"/>
                      </a:lnTo>
                      <a:lnTo>
                        <a:pt x="5998" y="0"/>
                      </a:lnTo>
                      <a:lnTo>
                        <a:pt x="5998" y="2992"/>
                      </a:lnTo>
                      <a:lnTo>
                        <a:pt x="0" y="2992"/>
                      </a:lnTo>
                      <a:lnTo>
                        <a:pt x="0" y="356"/>
                      </a:lnTo>
                      <a:lnTo>
                        <a:pt x="0" y="356"/>
                      </a:lnTo>
                      <a:lnTo>
                        <a:pt x="0" y="356"/>
                      </a:lnTo>
                      <a:close/>
                    </a:path>
                  </a:pathLst>
                </a:custGeom>
                <a:noFill/>
                <a:ln w="76200">
                  <a:solidFill>
                    <a:schemeClr val="tx2">
                      <a:lumMod val="60000"/>
                      <a:lumOff val="40000"/>
                    </a:schemeClr>
                  </a:solidFill>
                  <a:prstDash val="solid"/>
                  <a:round/>
                  <a:headEnd/>
                  <a:tailEnd/>
                </a:ln>
                <a:effectLst>
                  <a:softEdge rad="31750"/>
                </a:effectLst>
              </p:spPr>
              <p:txBody>
                <a:bodyPr vert="horz" wrap="square" lIns="91416" tIns="45708" rIns="91416" bIns="45708" numCol="1" anchor="t" anchorCtr="0" compatLnSpc="1">
                  <a:prstTxWarp prst="textNoShape">
                    <a:avLst/>
                  </a:prstTxWarp>
                </a:bodyPr>
                <a:lstStyle/>
                <a:p>
                  <a:pPr defTabSz="914011"/>
                  <a:endParaRPr lang="zh-CN" altLang="en-US" sz="1800" dirty="0">
                    <a:solidFill>
                      <a:prstClr val="black"/>
                    </a:solidFill>
                    <a:latin typeface="Arial"/>
                    <a:ea typeface="微软雅黑"/>
                  </a:endParaRPr>
                </a:p>
              </p:txBody>
            </p:sp>
            <p:sp>
              <p:nvSpPr>
                <p:cNvPr id="77" name="Freeform 14"/>
                <p:cNvSpPr>
                  <a:spLocks/>
                </p:cNvSpPr>
                <p:nvPr/>
              </p:nvSpPr>
              <p:spPr bwMode="auto">
                <a:xfrm>
                  <a:off x="4223413" y="7660323"/>
                  <a:ext cx="3895063" cy="447873"/>
                </a:xfrm>
                <a:custGeom>
                  <a:avLst/>
                  <a:gdLst/>
                  <a:ahLst/>
                  <a:cxnLst>
                    <a:cxn ang="0">
                      <a:pos x="3270" y="0"/>
                    </a:cxn>
                    <a:cxn ang="0">
                      <a:pos x="386" y="0"/>
                    </a:cxn>
                    <a:cxn ang="0">
                      <a:pos x="0" y="376"/>
                    </a:cxn>
                    <a:cxn ang="0">
                      <a:pos x="122" y="376"/>
                    </a:cxn>
                    <a:cxn ang="0">
                      <a:pos x="434" y="74"/>
                    </a:cxn>
                    <a:cxn ang="0">
                      <a:pos x="3184" y="74"/>
                    </a:cxn>
                    <a:cxn ang="0">
                      <a:pos x="3184" y="350"/>
                    </a:cxn>
                    <a:cxn ang="0">
                      <a:pos x="3270" y="350"/>
                    </a:cxn>
                    <a:cxn ang="0">
                      <a:pos x="3270" y="0"/>
                    </a:cxn>
                    <a:cxn ang="0">
                      <a:pos x="3270" y="0"/>
                    </a:cxn>
                    <a:cxn ang="0">
                      <a:pos x="3270" y="0"/>
                    </a:cxn>
                  </a:cxnLst>
                  <a:rect l="0" t="0" r="r" b="b"/>
                  <a:pathLst>
                    <a:path w="3270" h="376">
                      <a:moveTo>
                        <a:pt x="3270" y="0"/>
                      </a:moveTo>
                      <a:lnTo>
                        <a:pt x="386" y="0"/>
                      </a:lnTo>
                      <a:lnTo>
                        <a:pt x="0" y="376"/>
                      </a:lnTo>
                      <a:lnTo>
                        <a:pt x="122" y="376"/>
                      </a:lnTo>
                      <a:lnTo>
                        <a:pt x="434" y="74"/>
                      </a:lnTo>
                      <a:lnTo>
                        <a:pt x="3184" y="74"/>
                      </a:lnTo>
                      <a:lnTo>
                        <a:pt x="3184" y="350"/>
                      </a:lnTo>
                      <a:lnTo>
                        <a:pt x="3270" y="350"/>
                      </a:lnTo>
                      <a:lnTo>
                        <a:pt x="3270" y="0"/>
                      </a:lnTo>
                      <a:lnTo>
                        <a:pt x="3270" y="0"/>
                      </a:lnTo>
                      <a:lnTo>
                        <a:pt x="3270" y="0"/>
                      </a:lnTo>
                      <a:close/>
                    </a:path>
                  </a:pathLst>
                </a:custGeom>
                <a:gradFill>
                  <a:gsLst>
                    <a:gs pos="45000">
                      <a:schemeClr val="tx2">
                        <a:lumMod val="40000"/>
                        <a:lumOff val="60000"/>
                      </a:schemeClr>
                    </a:gs>
                    <a:gs pos="61000">
                      <a:schemeClr val="tx2">
                        <a:lumMod val="20000"/>
                        <a:lumOff val="80000"/>
                      </a:schemeClr>
                    </a:gs>
                    <a:gs pos="0">
                      <a:schemeClr val="tx2">
                        <a:lumMod val="60000"/>
                        <a:lumOff val="40000"/>
                      </a:schemeClr>
                    </a:gs>
                  </a:gsLst>
                  <a:lin ang="15000000" scaled="0"/>
                </a:gradFill>
                <a:ln w="8">
                  <a:noFill/>
                  <a:prstDash val="solid"/>
                  <a:round/>
                  <a:headEnd/>
                  <a:tailEnd/>
                </a:ln>
                <a:effectLst/>
              </p:spPr>
              <p:txBody>
                <a:bodyPr vert="horz" wrap="square" lIns="91416" tIns="45708" rIns="91416" bIns="45708" numCol="1" anchor="t" anchorCtr="0" compatLnSpc="1">
                  <a:prstTxWarp prst="textNoShape">
                    <a:avLst/>
                  </a:prstTxWarp>
                </a:bodyPr>
                <a:lstStyle/>
                <a:p>
                  <a:pPr defTabSz="914011"/>
                  <a:endParaRPr lang="zh-CN" altLang="en-US" sz="1800" dirty="0">
                    <a:solidFill>
                      <a:prstClr val="black"/>
                    </a:solidFill>
                    <a:latin typeface="Arial"/>
                    <a:ea typeface="微软雅黑"/>
                  </a:endParaRPr>
                </a:p>
              </p:txBody>
            </p:sp>
            <p:sp>
              <p:nvSpPr>
                <p:cNvPr id="78" name="Freeform 33"/>
                <p:cNvSpPr>
                  <a:spLocks/>
                </p:cNvSpPr>
                <p:nvPr/>
              </p:nvSpPr>
              <p:spPr bwMode="auto">
                <a:xfrm>
                  <a:off x="873158" y="9776341"/>
                  <a:ext cx="879442" cy="1513019"/>
                </a:xfrm>
                <a:custGeom>
                  <a:avLst/>
                  <a:gdLst/>
                  <a:ahLst/>
                  <a:cxnLst>
                    <a:cxn ang="0">
                      <a:pos x="72" y="1208"/>
                    </a:cxn>
                    <a:cxn ang="0">
                      <a:pos x="72" y="0"/>
                    </a:cxn>
                    <a:cxn ang="0">
                      <a:pos x="0" y="0"/>
                    </a:cxn>
                    <a:cxn ang="0">
                      <a:pos x="0" y="1280"/>
                    </a:cxn>
                    <a:cxn ang="0">
                      <a:pos x="744" y="1280"/>
                    </a:cxn>
                    <a:cxn ang="0">
                      <a:pos x="744" y="1208"/>
                    </a:cxn>
                    <a:cxn ang="0">
                      <a:pos x="72" y="1208"/>
                    </a:cxn>
                  </a:cxnLst>
                  <a:rect l="0" t="0" r="r" b="b"/>
                  <a:pathLst>
                    <a:path w="744" h="1280">
                      <a:moveTo>
                        <a:pt x="72" y="1208"/>
                      </a:moveTo>
                      <a:lnTo>
                        <a:pt x="72" y="0"/>
                      </a:lnTo>
                      <a:lnTo>
                        <a:pt x="0" y="0"/>
                      </a:lnTo>
                      <a:lnTo>
                        <a:pt x="0" y="1280"/>
                      </a:lnTo>
                      <a:lnTo>
                        <a:pt x="744" y="1280"/>
                      </a:lnTo>
                      <a:lnTo>
                        <a:pt x="744" y="1208"/>
                      </a:lnTo>
                      <a:lnTo>
                        <a:pt x="72" y="1208"/>
                      </a:lnTo>
                      <a:close/>
                    </a:path>
                  </a:pathLst>
                </a:custGeom>
                <a:gradFill>
                  <a:gsLst>
                    <a:gs pos="45000">
                      <a:schemeClr val="tx2">
                        <a:lumMod val="40000"/>
                        <a:lumOff val="60000"/>
                      </a:schemeClr>
                    </a:gs>
                    <a:gs pos="61000">
                      <a:schemeClr val="tx2">
                        <a:lumMod val="20000"/>
                        <a:lumOff val="80000"/>
                      </a:schemeClr>
                    </a:gs>
                    <a:gs pos="0">
                      <a:schemeClr val="tx2">
                        <a:lumMod val="60000"/>
                        <a:lumOff val="40000"/>
                      </a:schemeClr>
                    </a:gs>
                  </a:gsLst>
                  <a:lin ang="15000000" scaled="0"/>
                </a:gradFill>
                <a:ln w="8">
                  <a:noFill/>
                  <a:prstDash val="solid"/>
                  <a:round/>
                  <a:headEnd/>
                  <a:tailEnd/>
                </a:ln>
                <a:effectLst/>
              </p:spPr>
              <p:txBody>
                <a:bodyPr vert="horz" wrap="square" lIns="91416" tIns="45708" rIns="91416" bIns="45708" numCol="1" anchor="t" anchorCtr="0" compatLnSpc="1">
                  <a:prstTxWarp prst="textNoShape">
                    <a:avLst/>
                  </a:prstTxWarp>
                </a:bodyPr>
                <a:lstStyle/>
                <a:p>
                  <a:pPr defTabSz="914011"/>
                  <a:endParaRPr lang="zh-CN" altLang="en-US" sz="1800" dirty="0">
                    <a:solidFill>
                      <a:prstClr val="black"/>
                    </a:solidFill>
                    <a:latin typeface="Arial"/>
                    <a:ea typeface="微软雅黑"/>
                  </a:endParaRPr>
                </a:p>
              </p:txBody>
            </p:sp>
          </p:grpSp>
          <p:sp>
            <p:nvSpPr>
              <p:cNvPr id="68" name="矩形 62"/>
              <p:cNvSpPr/>
              <p:nvPr/>
            </p:nvSpPr>
            <p:spPr>
              <a:xfrm>
                <a:off x="10101144" y="970045"/>
                <a:ext cx="1125348" cy="336542"/>
              </a:xfrm>
              <a:prstGeom prst="rect">
                <a:avLst/>
              </a:prstGeom>
            </p:spPr>
            <p:txBody>
              <a:bodyPr wrap="none">
                <a:spAutoFit/>
              </a:bodyPr>
              <a:lstStyle/>
              <a:p>
                <a:pPr algn="ctr" defTabSz="914011">
                  <a:spcAft>
                    <a:spcPts val="450"/>
                  </a:spcAft>
                </a:pPr>
                <a:r>
                  <a:rPr lang="zh-CN" altLang="en-US" sz="1299" b="1" dirty="0">
                    <a:solidFill>
                      <a:schemeClr val="tx1"/>
                    </a:solidFill>
                    <a:latin typeface="Arial"/>
                    <a:ea typeface="微软雅黑"/>
                    <a:sym typeface="微软雅黑" pitchFamily="34" charset="-122"/>
                  </a:rPr>
                  <a:t>性能</a:t>
                </a:r>
                <a:r>
                  <a:rPr lang="en-US" altLang="zh-CN" sz="1299" b="1" dirty="0">
                    <a:solidFill>
                      <a:schemeClr val="tx1"/>
                    </a:solidFill>
                    <a:latin typeface="Arial"/>
                    <a:ea typeface="微软雅黑"/>
                    <a:sym typeface="微软雅黑" pitchFamily="34" charset="-122"/>
                  </a:rPr>
                  <a:t>/</a:t>
                </a:r>
                <a:r>
                  <a:rPr lang="zh-CN" altLang="en-US" sz="1299" b="1" dirty="0">
                    <a:solidFill>
                      <a:schemeClr val="tx1"/>
                    </a:solidFill>
                    <a:latin typeface="Arial"/>
                    <a:ea typeface="微软雅黑"/>
                    <a:sym typeface="微软雅黑" pitchFamily="34" charset="-122"/>
                  </a:rPr>
                  <a:t>性价比</a:t>
                </a:r>
                <a:endParaRPr lang="en-US" altLang="zh-CN" sz="1299" b="1" dirty="0">
                  <a:solidFill>
                    <a:schemeClr val="tx1"/>
                  </a:solidFill>
                  <a:latin typeface="Arial"/>
                  <a:ea typeface="微软雅黑"/>
                  <a:sym typeface="微软雅黑" pitchFamily="34" charset="-122"/>
                </a:endParaRPr>
              </a:p>
              <a:p>
                <a:pPr algn="ctr" defTabSz="914011">
                  <a:spcAft>
                    <a:spcPts val="450"/>
                  </a:spcAft>
                </a:pPr>
                <a:r>
                  <a:rPr lang="zh-CN" altLang="en-US" sz="1299" b="1" dirty="0">
                    <a:solidFill>
                      <a:schemeClr val="tx1"/>
                    </a:solidFill>
                    <a:latin typeface="Arial"/>
                    <a:ea typeface="微软雅黑"/>
                    <a:sym typeface="微软雅黑" pitchFamily="34" charset="-122"/>
                  </a:rPr>
                  <a:t>第一</a:t>
                </a:r>
              </a:p>
            </p:txBody>
          </p:sp>
        </p:grpSp>
        <p:sp>
          <p:nvSpPr>
            <p:cNvPr id="45" name="Rectangle 44"/>
            <p:cNvSpPr/>
            <p:nvPr/>
          </p:nvSpPr>
          <p:spPr>
            <a:xfrm>
              <a:off x="930534" y="1941519"/>
              <a:ext cx="1091261" cy="315431"/>
            </a:xfrm>
            <a:prstGeom prst="rect">
              <a:avLst/>
            </a:prstGeom>
          </p:spPr>
          <p:txBody>
            <a:bodyPr wrap="square" lIns="68539" tIns="34270" rIns="68539" bIns="34270">
              <a:spAutoFit/>
            </a:bodyPr>
            <a:lstStyle/>
            <a:p>
              <a:pPr marL="107932" defTabSz="695922">
                <a:buClr>
                  <a:srgbClr val="FFFFFF"/>
                </a:buClr>
                <a:buSzPct val="60000"/>
              </a:pPr>
              <a:r>
                <a:rPr lang="en-US" altLang="zh-CN" b="1" dirty="0">
                  <a:solidFill>
                    <a:srgbClr val="FFC000"/>
                  </a:solidFill>
                  <a:effectLst>
                    <a:outerShdw blurRad="38100" dist="38100" dir="2700000" algn="tl">
                      <a:srgbClr val="000000">
                        <a:alpha val="43137"/>
                      </a:srgbClr>
                    </a:outerShdw>
                  </a:effectLst>
                  <a:latin typeface="+mn-lt"/>
                  <a:sym typeface="微软雅黑" pitchFamily="34" charset="-122"/>
                </a:rPr>
                <a:t>3T </a:t>
              </a:r>
              <a:r>
                <a:rPr lang="zh-CN" altLang="en-US" b="1" dirty="0">
                  <a:solidFill>
                    <a:srgbClr val="FFC000"/>
                  </a:solidFill>
                  <a:effectLst>
                    <a:outerShdw blurRad="38100" dist="38100" dir="2700000" algn="tl">
                      <a:srgbClr val="000000">
                        <a:alpha val="43137"/>
                      </a:srgbClr>
                    </a:outerShdw>
                  </a:effectLst>
                  <a:latin typeface="+mn-lt"/>
                  <a:sym typeface="微软雅黑" pitchFamily="34" charset="-122"/>
                </a:rPr>
                <a:t>数据</a:t>
              </a:r>
              <a:endParaRPr lang="en-US" altLang="zh-CN" b="1" dirty="0">
                <a:solidFill>
                  <a:srgbClr val="FFC000"/>
                </a:solidFill>
                <a:effectLst>
                  <a:outerShdw blurRad="38100" dist="38100" dir="2700000" algn="tl">
                    <a:srgbClr val="000000">
                      <a:alpha val="43137"/>
                    </a:srgbClr>
                  </a:outerShdw>
                </a:effectLst>
                <a:latin typeface="+mn-lt"/>
                <a:sym typeface="微软雅黑" pitchFamily="34" charset="-122"/>
              </a:endParaRPr>
            </a:p>
          </p:txBody>
        </p:sp>
        <p:sp>
          <p:nvSpPr>
            <p:cNvPr id="46" name="矩形 117"/>
            <p:cNvSpPr>
              <a:spLocks noChangeArrowheads="1"/>
            </p:cNvSpPr>
            <p:nvPr/>
          </p:nvSpPr>
          <p:spPr bwMode="auto">
            <a:xfrm>
              <a:off x="2520309" y="2316835"/>
              <a:ext cx="1369828" cy="500097"/>
            </a:xfrm>
            <a:prstGeom prst="rect">
              <a:avLst/>
            </a:prstGeom>
            <a:noFill/>
            <a:ln w="9525">
              <a:noFill/>
              <a:miter lim="800000"/>
              <a:headEnd/>
              <a:tailEnd/>
            </a:ln>
          </p:spPr>
          <p:txBody>
            <a:bodyPr wrap="square" lIns="68539" tIns="34270" rIns="68539" bIns="34270">
              <a:spAutoFit/>
            </a:bodyPr>
            <a:lstStyle/>
            <a:p>
              <a:pPr marL="107932" algn="ctr" defTabSz="695922">
                <a:buClr>
                  <a:srgbClr val="FFFFFF"/>
                </a:buClr>
                <a:buSzPct val="60000"/>
              </a:pPr>
              <a:r>
                <a:rPr lang="zh-CN" altLang="en-US" sz="1400" b="1" dirty="0">
                  <a:solidFill>
                    <a:schemeClr val="tx1"/>
                  </a:solidFill>
                  <a:effectLst>
                    <a:outerShdw blurRad="38100" dist="38100" dir="2700000" algn="tl">
                      <a:srgbClr val="000000">
                        <a:alpha val="43137"/>
                      </a:srgbClr>
                    </a:outerShdw>
                  </a:effectLst>
                  <a:latin typeface="+mn-lt"/>
                  <a:sym typeface="微软雅黑" pitchFamily="34" charset="-122"/>
                </a:rPr>
                <a:t>国际标准评测</a:t>
              </a:r>
              <a:endParaRPr lang="en-US" altLang="zh-CN" sz="1400" b="1" dirty="0">
                <a:solidFill>
                  <a:schemeClr val="tx1"/>
                </a:solidFill>
                <a:effectLst>
                  <a:outerShdw blurRad="38100" dist="38100" dir="2700000" algn="tl">
                    <a:srgbClr val="000000">
                      <a:alpha val="43137"/>
                    </a:srgbClr>
                  </a:outerShdw>
                </a:effectLst>
                <a:latin typeface="+mn-lt"/>
                <a:sym typeface="微软雅黑" pitchFamily="34" charset="-122"/>
              </a:endParaRPr>
            </a:p>
            <a:p>
              <a:pPr marL="107932" algn="ctr" defTabSz="695922">
                <a:buClr>
                  <a:srgbClr val="FFFFFF"/>
                </a:buClr>
                <a:buSzPct val="60000"/>
              </a:pPr>
              <a:r>
                <a:rPr lang="zh-CN" altLang="en-US" sz="1400" b="1" dirty="0">
                  <a:solidFill>
                    <a:schemeClr val="tx1"/>
                  </a:solidFill>
                  <a:effectLst>
                    <a:outerShdw blurRad="38100" dist="38100" dir="2700000" algn="tl">
                      <a:srgbClr val="000000">
                        <a:alpha val="43137"/>
                      </a:srgbClr>
                    </a:outerShdw>
                  </a:effectLst>
                  <a:latin typeface="+mn-lt"/>
                  <a:sym typeface="微软雅黑" pitchFamily="34" charset="-122"/>
                </a:rPr>
                <a:t>第一</a:t>
              </a:r>
              <a:endParaRPr lang="en-US" altLang="zh-CN" sz="1400" b="1" dirty="0">
                <a:solidFill>
                  <a:schemeClr val="tx1"/>
                </a:solidFill>
                <a:effectLst>
                  <a:outerShdw blurRad="38100" dist="38100" dir="2700000" algn="tl">
                    <a:srgbClr val="000000">
                      <a:alpha val="43137"/>
                    </a:srgbClr>
                  </a:outerShdw>
                </a:effectLst>
                <a:latin typeface="+mn-lt"/>
                <a:sym typeface="微软雅黑" pitchFamily="34" charset="-122"/>
              </a:endParaRPr>
            </a:p>
          </p:txBody>
        </p:sp>
        <p:pic>
          <p:nvPicPr>
            <p:cNvPr id="18436" name="Picture 4" descr="http://www.tpc.org/tpc_common_library/images/TPC_logo_2015_gray.gif">
              <a:hlinkClick r:id="rId3"/>
            </p:cNvPr>
            <p:cNvPicPr>
              <a:picLocks noChangeAspect="1" noChangeArrowheads="1"/>
            </p:cNvPicPr>
            <p:nvPr/>
          </p:nvPicPr>
          <p:blipFill>
            <a:blip r:embed="rId4" cstate="print"/>
            <a:srcRect/>
            <a:stretch>
              <a:fillRect/>
            </a:stretch>
          </p:blipFill>
          <p:spPr bwMode="auto">
            <a:xfrm>
              <a:off x="4441473" y="2066261"/>
              <a:ext cx="562464" cy="337130"/>
            </a:xfrm>
            <a:prstGeom prst="rect">
              <a:avLst/>
            </a:prstGeom>
            <a:noFill/>
          </p:spPr>
        </p:pic>
        <p:pic>
          <p:nvPicPr>
            <p:cNvPr id="43" name="Picture 2"/>
            <p:cNvPicPr>
              <a:picLocks noChangeAspect="1" noChangeArrowheads="1"/>
            </p:cNvPicPr>
            <p:nvPr/>
          </p:nvPicPr>
          <p:blipFill>
            <a:blip r:embed="rId5" cstate="print"/>
            <a:srcRect/>
            <a:stretch>
              <a:fillRect/>
            </a:stretch>
          </p:blipFill>
          <p:spPr bwMode="auto">
            <a:xfrm>
              <a:off x="738573" y="2835229"/>
              <a:ext cx="1395396" cy="822555"/>
            </a:xfrm>
            <a:prstGeom prst="rect">
              <a:avLst/>
            </a:prstGeom>
            <a:noFill/>
            <a:ln w="9525">
              <a:noFill/>
              <a:miter lim="800000"/>
              <a:headEnd/>
              <a:tailEnd/>
            </a:ln>
          </p:spPr>
        </p:pic>
        <p:sp>
          <p:nvSpPr>
            <p:cNvPr id="44" name="Rectangle 43"/>
            <p:cNvSpPr/>
            <p:nvPr/>
          </p:nvSpPr>
          <p:spPr>
            <a:xfrm>
              <a:off x="746968" y="2835228"/>
              <a:ext cx="1395396" cy="84632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rtlCol="0" anchor="ctr"/>
            <a:lstStyle/>
            <a:p>
              <a:pPr algn="ctr" defTabSz="914011"/>
              <a:endParaRPr lang="en-US" sz="1800" dirty="0">
                <a:solidFill>
                  <a:srgbClr val="C00000"/>
                </a:solidFill>
              </a:endParaRPr>
            </a:p>
          </p:txBody>
        </p:sp>
        <p:pic>
          <p:nvPicPr>
            <p:cNvPr id="47" name="Picture 3"/>
            <p:cNvPicPr>
              <a:picLocks noChangeAspect="1" noChangeArrowheads="1"/>
            </p:cNvPicPr>
            <p:nvPr/>
          </p:nvPicPr>
          <p:blipFill>
            <a:blip r:embed="rId6" cstate="print"/>
            <a:srcRect/>
            <a:stretch>
              <a:fillRect/>
            </a:stretch>
          </p:blipFill>
          <p:spPr bwMode="auto">
            <a:xfrm>
              <a:off x="2460359" y="2835229"/>
              <a:ext cx="1409748" cy="822555"/>
            </a:xfrm>
            <a:prstGeom prst="rect">
              <a:avLst/>
            </a:prstGeom>
            <a:noFill/>
            <a:ln w="9525">
              <a:noFill/>
              <a:miter lim="800000"/>
              <a:headEnd/>
              <a:tailEnd/>
            </a:ln>
          </p:spPr>
        </p:pic>
        <p:sp>
          <p:nvSpPr>
            <p:cNvPr id="48" name="Rectangle 47"/>
            <p:cNvSpPr/>
            <p:nvPr/>
          </p:nvSpPr>
          <p:spPr>
            <a:xfrm>
              <a:off x="2460359" y="2835229"/>
              <a:ext cx="1409748" cy="8225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rtlCol="0" anchor="ctr"/>
            <a:lstStyle/>
            <a:p>
              <a:pPr algn="ctr" defTabSz="914011"/>
              <a:endParaRPr lang="en-US" sz="1800" dirty="0">
                <a:solidFill>
                  <a:srgbClr val="C00000"/>
                </a:solidFill>
              </a:endParaRPr>
            </a:p>
          </p:txBody>
        </p:sp>
        <p:pic>
          <p:nvPicPr>
            <p:cNvPr id="49" name="Picture 5"/>
            <p:cNvPicPr>
              <a:picLocks noChangeAspect="1" noChangeArrowheads="1"/>
            </p:cNvPicPr>
            <p:nvPr/>
          </p:nvPicPr>
          <p:blipFill>
            <a:blip r:embed="rId7" cstate="print"/>
            <a:srcRect/>
            <a:stretch>
              <a:fillRect/>
            </a:stretch>
          </p:blipFill>
          <p:spPr bwMode="auto">
            <a:xfrm>
              <a:off x="5489865" y="2406799"/>
              <a:ext cx="2876421" cy="1508019"/>
            </a:xfrm>
            <a:prstGeom prst="rect">
              <a:avLst/>
            </a:prstGeom>
            <a:noFill/>
            <a:ln w="9525">
              <a:noFill/>
              <a:miter lim="800000"/>
              <a:headEnd/>
              <a:tailEnd/>
            </a:ln>
          </p:spPr>
        </p:pic>
        <p:sp>
          <p:nvSpPr>
            <p:cNvPr id="53" name="Rectangle 52"/>
            <p:cNvSpPr/>
            <p:nvPr/>
          </p:nvSpPr>
          <p:spPr>
            <a:xfrm>
              <a:off x="5489865" y="2406799"/>
              <a:ext cx="2876421" cy="15020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rtlCol="0" anchor="ctr"/>
            <a:lstStyle/>
            <a:p>
              <a:pPr algn="ctr" defTabSz="914011"/>
              <a:endParaRPr lang="en-US" sz="1800" dirty="0">
                <a:solidFill>
                  <a:srgbClr val="C00000"/>
                </a:solidFill>
              </a:endParaRPr>
            </a:p>
          </p:txBody>
        </p:sp>
      </p:grpSp>
      <p:sp>
        <p:nvSpPr>
          <p:cNvPr id="40" name="矩形 39"/>
          <p:cNvSpPr/>
          <p:nvPr/>
        </p:nvSpPr>
        <p:spPr bwMode="auto">
          <a:xfrm>
            <a:off x="4275774" y="967485"/>
            <a:ext cx="4746307" cy="260733"/>
          </a:xfrm>
          <a:prstGeom prst="rect">
            <a:avLst/>
          </a:prstGeom>
          <a:noFill/>
          <a:ln w="9525" cap="flat" cmpd="sng" algn="ctr">
            <a:noFill/>
            <a:prstDash val="solid"/>
            <a:round/>
            <a:headEnd type="none" w="med" len="med"/>
            <a:tailEnd type="none" w="med" len="med"/>
          </a:ln>
          <a:effectLst/>
        </p:spPr>
        <p:txBody>
          <a:bodyPr rot="0" spcFirstLastPara="0" vertOverflow="overflow" horzOverflow="overflow" vert="horz" wrap="square" lIns="67482" tIns="0" rIns="67482" bIns="0" numCol="1" spcCol="0" rtlCol="0" fromWordArt="0" anchor="ctr" anchorCtr="0" forceAA="0" compatLnSpc="1">
            <a:prstTxWarp prst="textNoShape">
              <a:avLst/>
            </a:prstTxWarp>
            <a:noAutofit/>
          </a:bodyPr>
          <a:lstStyle/>
          <a:p>
            <a:pPr marL="214255" indent="-214255" algn="ctr" defTabSz="332818">
              <a:defRPr/>
            </a:pPr>
            <a:r>
              <a:rPr lang="zh-CN" altLang="en-US" sz="1500" kern="0" dirty="0">
                <a:solidFill>
                  <a:srgbClr val="FFFFFF"/>
                </a:solidFill>
                <a:latin typeface="微软雅黑" pitchFamily="34" charset="-122"/>
                <a:ea typeface="微软雅黑" pitchFamily="34" charset="-122"/>
              </a:rPr>
              <a:t>讲解要点：突出业界地位</a:t>
            </a:r>
          </a:p>
        </p:txBody>
      </p:sp>
      <p:sp>
        <p:nvSpPr>
          <p:cNvPr id="41" name="标题 1"/>
          <p:cNvSpPr txBox="1">
            <a:spLocks/>
          </p:cNvSpPr>
          <p:nvPr/>
        </p:nvSpPr>
        <p:spPr bwMode="auto">
          <a:xfrm>
            <a:off x="791580" y="332656"/>
            <a:ext cx="7745412"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defTabSz="514213">
              <a:defRPr/>
            </a:pPr>
            <a:r>
              <a:rPr lang="zh-CN" altLang="en-US" sz="3500" b="0" kern="0" spc="-100" dirty="0">
                <a:latin typeface="+mj-ea"/>
              </a:rPr>
              <a:t>华为大数据平台性能测评</a:t>
            </a:r>
          </a:p>
        </p:txBody>
      </p:sp>
    </p:spTree>
    <p:extLst>
      <p:ext uri="{BB962C8B-B14F-4D97-AF65-F5344CB8AC3E}">
        <p14:creationId xmlns:p14="http://schemas.microsoft.com/office/powerpoint/2010/main" val="29886266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47564" y="1520378"/>
            <a:ext cx="8069448" cy="4680930"/>
            <a:chOff x="171407" y="1735845"/>
            <a:chExt cx="8649379" cy="3299939"/>
          </a:xfrm>
        </p:grpSpPr>
        <p:pic>
          <p:nvPicPr>
            <p:cNvPr id="52" name="Picture 2" descr="C:\Users\Administrator\Desktop\方框.png"/>
            <p:cNvPicPr>
              <a:picLocks noChangeAspect="1" noChangeArrowheads="1"/>
            </p:cNvPicPr>
            <p:nvPr/>
          </p:nvPicPr>
          <p:blipFill>
            <a:blip r:embed="rId2" cstate="print"/>
            <a:srcRect/>
            <a:stretch>
              <a:fillRect/>
            </a:stretch>
          </p:blipFill>
          <p:spPr bwMode="auto">
            <a:xfrm>
              <a:off x="171407" y="3643452"/>
              <a:ext cx="8649379" cy="976659"/>
            </a:xfrm>
            <a:prstGeom prst="rect">
              <a:avLst/>
            </a:prstGeom>
            <a:noFill/>
          </p:spPr>
        </p:pic>
        <p:grpSp>
          <p:nvGrpSpPr>
            <p:cNvPr id="3" name="组合 38"/>
            <p:cNvGrpSpPr/>
            <p:nvPr/>
          </p:nvGrpSpPr>
          <p:grpSpPr>
            <a:xfrm>
              <a:off x="6543844" y="1735845"/>
              <a:ext cx="1327448" cy="2596123"/>
              <a:chOff x="3442877" y="5478146"/>
              <a:chExt cx="3687596" cy="3463200"/>
            </a:xfrm>
          </p:grpSpPr>
          <p:sp>
            <p:nvSpPr>
              <p:cNvPr id="40" name="Freeform 23"/>
              <p:cNvSpPr>
                <a:spLocks/>
              </p:cNvSpPr>
              <p:nvPr/>
            </p:nvSpPr>
            <p:spPr bwMode="auto">
              <a:xfrm>
                <a:off x="3449061" y="5478146"/>
                <a:ext cx="3681412" cy="3462338"/>
              </a:xfrm>
              <a:custGeom>
                <a:avLst/>
                <a:gdLst/>
                <a:ahLst/>
                <a:cxnLst>
                  <a:cxn ang="0">
                    <a:pos x="0" y="0"/>
                  </a:cxn>
                  <a:cxn ang="0">
                    <a:pos x="0" y="2181"/>
                  </a:cxn>
                  <a:cxn ang="0">
                    <a:pos x="2159" y="1900"/>
                  </a:cxn>
                  <a:cxn ang="0">
                    <a:pos x="2159" y="134"/>
                  </a:cxn>
                  <a:cxn ang="0">
                    <a:pos x="0" y="0"/>
                  </a:cxn>
                </a:cxnLst>
                <a:rect l="0" t="0" r="r" b="b"/>
                <a:pathLst>
                  <a:path w="2159" h="2181">
                    <a:moveTo>
                      <a:pt x="0" y="0"/>
                    </a:moveTo>
                    <a:lnTo>
                      <a:pt x="0" y="2181"/>
                    </a:lnTo>
                    <a:lnTo>
                      <a:pt x="2159" y="1900"/>
                    </a:lnTo>
                    <a:lnTo>
                      <a:pt x="2159" y="134"/>
                    </a:lnTo>
                    <a:lnTo>
                      <a:pt x="0" y="0"/>
                    </a:lnTo>
                    <a:close/>
                  </a:path>
                </a:pathLst>
              </a:custGeom>
              <a:gradFill>
                <a:gsLst>
                  <a:gs pos="0">
                    <a:srgbClr val="008BBC">
                      <a:alpha val="49000"/>
                    </a:srgbClr>
                  </a:gs>
                  <a:gs pos="100000">
                    <a:srgbClr val="0070C0">
                      <a:alpha val="11000"/>
                    </a:srgbClr>
                  </a:gs>
                </a:gsLst>
                <a:lin ang="0" scaled="0"/>
              </a:gradFill>
              <a:ln w="9525">
                <a:gradFill>
                  <a:gsLst>
                    <a:gs pos="0">
                      <a:srgbClr val="002060">
                        <a:alpha val="47000"/>
                      </a:srgbClr>
                    </a:gs>
                    <a:gs pos="50000">
                      <a:schemeClr val="accent1">
                        <a:tint val="44500"/>
                        <a:satMod val="160000"/>
                        <a:alpha val="37000"/>
                      </a:schemeClr>
                    </a:gs>
                    <a:gs pos="100000">
                      <a:srgbClr val="002060">
                        <a:alpha val="37000"/>
                      </a:srgbClr>
                    </a:gs>
                  </a:gsLst>
                  <a:lin ang="5400000" scaled="0"/>
                </a:gradFill>
                <a:miter lim="800000"/>
                <a:headEnd/>
                <a:tailEnd/>
              </a:ln>
            </p:spPr>
            <p:txBody>
              <a:bodyPr vert="horz" wrap="square" lIns="91408" tIns="45703" rIns="91408" bIns="45703" numCol="1" anchor="t" anchorCtr="0" compatLnSpc="1">
                <a:prstTxWarp prst="textNoShape">
                  <a:avLst/>
                </a:prstTxWarp>
              </a:bodyPr>
              <a:lstStyle/>
              <a:p>
                <a:pPr indent="-134904" defTabSz="914011">
                  <a:lnSpc>
                    <a:spcPts val="2099"/>
                  </a:lnSpc>
                  <a:buFont typeface="Arial" pitchFamily="34" charset="0"/>
                  <a:buChar char="•"/>
                  <a:defRPr/>
                </a:pPr>
                <a:endParaRPr lang="zh-CN" altLang="en-US" sz="1800" dirty="0">
                  <a:solidFill>
                    <a:srgbClr val="C00000"/>
                  </a:solidFill>
                  <a:latin typeface="Arial"/>
                  <a:ea typeface="微软雅黑"/>
                  <a:sym typeface="Arial" pitchFamily="34" charset="0"/>
                </a:endParaRPr>
              </a:p>
            </p:txBody>
          </p:sp>
          <p:cxnSp>
            <p:nvCxnSpPr>
              <p:cNvPr id="41" name="直接连接符 40"/>
              <p:cNvCxnSpPr/>
              <p:nvPr/>
            </p:nvCxnSpPr>
            <p:spPr>
              <a:xfrm rot="5400000">
                <a:off x="1712072" y="7208951"/>
                <a:ext cx="3463200" cy="1589"/>
              </a:xfrm>
              <a:prstGeom prst="line">
                <a:avLst/>
              </a:prstGeom>
              <a:ln w="19050">
                <a:solidFill>
                  <a:srgbClr val="43CEFF"/>
                </a:solidFill>
              </a:ln>
            </p:spPr>
            <p:style>
              <a:lnRef idx="1">
                <a:schemeClr val="accent1"/>
              </a:lnRef>
              <a:fillRef idx="0">
                <a:schemeClr val="accent1"/>
              </a:fillRef>
              <a:effectRef idx="0">
                <a:schemeClr val="accent1"/>
              </a:effectRef>
              <a:fontRef idx="minor">
                <a:schemeClr val="tx1"/>
              </a:fontRef>
            </p:style>
          </p:cxnSp>
        </p:grpSp>
        <p:grpSp>
          <p:nvGrpSpPr>
            <p:cNvPr id="4" name="组合 35"/>
            <p:cNvGrpSpPr/>
            <p:nvPr/>
          </p:nvGrpSpPr>
          <p:grpSpPr>
            <a:xfrm>
              <a:off x="5145889" y="1735845"/>
              <a:ext cx="1327448" cy="2596123"/>
              <a:chOff x="3442877" y="5478146"/>
              <a:chExt cx="3687596" cy="3463200"/>
            </a:xfrm>
          </p:grpSpPr>
          <p:sp>
            <p:nvSpPr>
              <p:cNvPr id="37" name="Freeform 23"/>
              <p:cNvSpPr>
                <a:spLocks/>
              </p:cNvSpPr>
              <p:nvPr/>
            </p:nvSpPr>
            <p:spPr bwMode="auto">
              <a:xfrm>
                <a:off x="3449061" y="5478146"/>
                <a:ext cx="3681412" cy="3462338"/>
              </a:xfrm>
              <a:custGeom>
                <a:avLst/>
                <a:gdLst/>
                <a:ahLst/>
                <a:cxnLst>
                  <a:cxn ang="0">
                    <a:pos x="0" y="0"/>
                  </a:cxn>
                  <a:cxn ang="0">
                    <a:pos x="0" y="2181"/>
                  </a:cxn>
                  <a:cxn ang="0">
                    <a:pos x="2159" y="1900"/>
                  </a:cxn>
                  <a:cxn ang="0">
                    <a:pos x="2159" y="134"/>
                  </a:cxn>
                  <a:cxn ang="0">
                    <a:pos x="0" y="0"/>
                  </a:cxn>
                </a:cxnLst>
                <a:rect l="0" t="0" r="r" b="b"/>
                <a:pathLst>
                  <a:path w="2159" h="2181">
                    <a:moveTo>
                      <a:pt x="0" y="0"/>
                    </a:moveTo>
                    <a:lnTo>
                      <a:pt x="0" y="2181"/>
                    </a:lnTo>
                    <a:lnTo>
                      <a:pt x="2159" y="1900"/>
                    </a:lnTo>
                    <a:lnTo>
                      <a:pt x="2159" y="134"/>
                    </a:lnTo>
                    <a:lnTo>
                      <a:pt x="0" y="0"/>
                    </a:lnTo>
                    <a:close/>
                  </a:path>
                </a:pathLst>
              </a:custGeom>
              <a:gradFill>
                <a:gsLst>
                  <a:gs pos="0">
                    <a:srgbClr val="008BBC">
                      <a:alpha val="49000"/>
                    </a:srgbClr>
                  </a:gs>
                  <a:gs pos="100000">
                    <a:srgbClr val="0070C0">
                      <a:alpha val="11000"/>
                    </a:srgbClr>
                  </a:gs>
                </a:gsLst>
                <a:lin ang="0" scaled="0"/>
              </a:gradFill>
              <a:ln w="9525">
                <a:gradFill>
                  <a:gsLst>
                    <a:gs pos="0">
                      <a:srgbClr val="002060">
                        <a:alpha val="47000"/>
                      </a:srgbClr>
                    </a:gs>
                    <a:gs pos="50000">
                      <a:schemeClr val="accent1">
                        <a:tint val="44500"/>
                        <a:satMod val="160000"/>
                        <a:alpha val="37000"/>
                      </a:schemeClr>
                    </a:gs>
                    <a:gs pos="100000">
                      <a:srgbClr val="002060">
                        <a:alpha val="37000"/>
                      </a:srgbClr>
                    </a:gs>
                  </a:gsLst>
                  <a:lin ang="5400000" scaled="0"/>
                </a:gradFill>
                <a:miter lim="800000"/>
                <a:headEnd/>
                <a:tailEnd/>
              </a:ln>
            </p:spPr>
            <p:txBody>
              <a:bodyPr vert="horz" wrap="square" lIns="91408" tIns="45703" rIns="91408" bIns="45703" numCol="1" anchor="t" anchorCtr="0" compatLnSpc="1">
                <a:prstTxWarp prst="textNoShape">
                  <a:avLst/>
                </a:prstTxWarp>
              </a:bodyPr>
              <a:lstStyle/>
              <a:p>
                <a:pPr indent="-134904" defTabSz="914011">
                  <a:lnSpc>
                    <a:spcPts val="2099"/>
                  </a:lnSpc>
                  <a:buFont typeface="Arial" pitchFamily="34" charset="0"/>
                  <a:buChar char="•"/>
                  <a:defRPr/>
                </a:pPr>
                <a:endParaRPr lang="zh-CN" altLang="en-US" sz="1800" dirty="0">
                  <a:solidFill>
                    <a:srgbClr val="C00000"/>
                  </a:solidFill>
                  <a:latin typeface="Arial"/>
                  <a:ea typeface="微软雅黑"/>
                  <a:sym typeface="Arial" pitchFamily="34" charset="0"/>
                </a:endParaRPr>
              </a:p>
            </p:txBody>
          </p:sp>
          <p:cxnSp>
            <p:nvCxnSpPr>
              <p:cNvPr id="38" name="直接连接符 37"/>
              <p:cNvCxnSpPr/>
              <p:nvPr/>
            </p:nvCxnSpPr>
            <p:spPr>
              <a:xfrm rot="5400000">
                <a:off x="1712072" y="7208951"/>
                <a:ext cx="3463200" cy="1589"/>
              </a:xfrm>
              <a:prstGeom prst="line">
                <a:avLst/>
              </a:prstGeom>
              <a:ln w="19050">
                <a:solidFill>
                  <a:srgbClr val="43CEFF"/>
                </a:solidFill>
              </a:ln>
            </p:spPr>
            <p:style>
              <a:lnRef idx="1">
                <a:schemeClr val="accent1"/>
              </a:lnRef>
              <a:fillRef idx="0">
                <a:schemeClr val="accent1"/>
              </a:fillRef>
              <a:effectRef idx="0">
                <a:schemeClr val="accent1"/>
              </a:effectRef>
              <a:fontRef idx="minor">
                <a:schemeClr val="tx1"/>
              </a:fontRef>
            </p:style>
          </p:cxnSp>
        </p:grpSp>
        <p:grpSp>
          <p:nvGrpSpPr>
            <p:cNvPr id="5" name="组合 29"/>
            <p:cNvGrpSpPr/>
            <p:nvPr/>
          </p:nvGrpSpPr>
          <p:grpSpPr>
            <a:xfrm>
              <a:off x="2341074" y="1735845"/>
              <a:ext cx="1327448" cy="2596123"/>
              <a:chOff x="3442877" y="5478146"/>
              <a:chExt cx="3687596" cy="3463200"/>
            </a:xfrm>
          </p:grpSpPr>
          <p:sp>
            <p:nvSpPr>
              <p:cNvPr id="31" name="Freeform 23"/>
              <p:cNvSpPr>
                <a:spLocks/>
              </p:cNvSpPr>
              <p:nvPr/>
            </p:nvSpPr>
            <p:spPr bwMode="auto">
              <a:xfrm>
                <a:off x="3449061" y="5478146"/>
                <a:ext cx="3681412" cy="3462338"/>
              </a:xfrm>
              <a:custGeom>
                <a:avLst/>
                <a:gdLst/>
                <a:ahLst/>
                <a:cxnLst>
                  <a:cxn ang="0">
                    <a:pos x="0" y="0"/>
                  </a:cxn>
                  <a:cxn ang="0">
                    <a:pos x="0" y="2181"/>
                  </a:cxn>
                  <a:cxn ang="0">
                    <a:pos x="2159" y="1900"/>
                  </a:cxn>
                  <a:cxn ang="0">
                    <a:pos x="2159" y="134"/>
                  </a:cxn>
                  <a:cxn ang="0">
                    <a:pos x="0" y="0"/>
                  </a:cxn>
                </a:cxnLst>
                <a:rect l="0" t="0" r="r" b="b"/>
                <a:pathLst>
                  <a:path w="2159" h="2181">
                    <a:moveTo>
                      <a:pt x="0" y="0"/>
                    </a:moveTo>
                    <a:lnTo>
                      <a:pt x="0" y="2181"/>
                    </a:lnTo>
                    <a:lnTo>
                      <a:pt x="2159" y="1900"/>
                    </a:lnTo>
                    <a:lnTo>
                      <a:pt x="2159" y="134"/>
                    </a:lnTo>
                    <a:lnTo>
                      <a:pt x="0" y="0"/>
                    </a:lnTo>
                    <a:close/>
                  </a:path>
                </a:pathLst>
              </a:custGeom>
              <a:gradFill>
                <a:gsLst>
                  <a:gs pos="0">
                    <a:srgbClr val="008BBC">
                      <a:alpha val="49000"/>
                    </a:srgbClr>
                  </a:gs>
                  <a:gs pos="100000">
                    <a:srgbClr val="0070C0">
                      <a:alpha val="11000"/>
                    </a:srgbClr>
                  </a:gs>
                </a:gsLst>
                <a:lin ang="0" scaled="0"/>
              </a:gradFill>
              <a:ln w="9525">
                <a:gradFill>
                  <a:gsLst>
                    <a:gs pos="0">
                      <a:srgbClr val="002060">
                        <a:alpha val="47000"/>
                      </a:srgbClr>
                    </a:gs>
                    <a:gs pos="50000">
                      <a:schemeClr val="accent1">
                        <a:tint val="44500"/>
                        <a:satMod val="160000"/>
                        <a:alpha val="37000"/>
                      </a:schemeClr>
                    </a:gs>
                    <a:gs pos="100000">
                      <a:srgbClr val="002060">
                        <a:alpha val="37000"/>
                      </a:srgbClr>
                    </a:gs>
                  </a:gsLst>
                  <a:lin ang="5400000" scaled="0"/>
                </a:gradFill>
                <a:miter lim="800000"/>
                <a:headEnd/>
                <a:tailEnd/>
              </a:ln>
            </p:spPr>
            <p:txBody>
              <a:bodyPr vert="horz" wrap="square" lIns="91408" tIns="45703" rIns="91408" bIns="45703" numCol="1" anchor="t" anchorCtr="0" compatLnSpc="1">
                <a:prstTxWarp prst="textNoShape">
                  <a:avLst/>
                </a:prstTxWarp>
              </a:bodyPr>
              <a:lstStyle/>
              <a:p>
                <a:pPr indent="-134904" defTabSz="914011">
                  <a:lnSpc>
                    <a:spcPts val="2099"/>
                  </a:lnSpc>
                  <a:buFont typeface="Arial" pitchFamily="34" charset="0"/>
                  <a:buChar char="•"/>
                  <a:defRPr/>
                </a:pPr>
                <a:endParaRPr lang="zh-CN" altLang="en-US" sz="1800" dirty="0">
                  <a:solidFill>
                    <a:srgbClr val="C00000"/>
                  </a:solidFill>
                  <a:latin typeface="Arial"/>
                  <a:ea typeface="微软雅黑"/>
                  <a:sym typeface="Arial" pitchFamily="34" charset="0"/>
                </a:endParaRPr>
              </a:p>
            </p:txBody>
          </p:sp>
          <p:cxnSp>
            <p:nvCxnSpPr>
              <p:cNvPr id="32" name="直接连接符 31"/>
              <p:cNvCxnSpPr/>
              <p:nvPr/>
            </p:nvCxnSpPr>
            <p:spPr>
              <a:xfrm rot="5400000">
                <a:off x="1712072" y="7208951"/>
                <a:ext cx="3463200" cy="1589"/>
              </a:xfrm>
              <a:prstGeom prst="line">
                <a:avLst/>
              </a:prstGeom>
              <a:ln w="19050">
                <a:solidFill>
                  <a:srgbClr val="43CEFF"/>
                </a:solidFill>
              </a:ln>
            </p:spPr>
            <p:style>
              <a:lnRef idx="1">
                <a:schemeClr val="accent1"/>
              </a:lnRef>
              <a:fillRef idx="0">
                <a:schemeClr val="accent1"/>
              </a:fillRef>
              <a:effectRef idx="0">
                <a:schemeClr val="accent1"/>
              </a:effectRef>
              <a:fontRef idx="minor">
                <a:schemeClr val="tx1"/>
              </a:fontRef>
            </p:style>
          </p:cxnSp>
        </p:grpSp>
        <p:grpSp>
          <p:nvGrpSpPr>
            <p:cNvPr id="6" name="组合 32"/>
            <p:cNvGrpSpPr/>
            <p:nvPr/>
          </p:nvGrpSpPr>
          <p:grpSpPr>
            <a:xfrm>
              <a:off x="3739029" y="1735845"/>
              <a:ext cx="1327448" cy="2596123"/>
              <a:chOff x="3442877" y="5478146"/>
              <a:chExt cx="3687596" cy="3463200"/>
            </a:xfrm>
          </p:grpSpPr>
          <p:sp>
            <p:nvSpPr>
              <p:cNvPr id="34" name="Freeform 23"/>
              <p:cNvSpPr>
                <a:spLocks/>
              </p:cNvSpPr>
              <p:nvPr/>
            </p:nvSpPr>
            <p:spPr bwMode="auto">
              <a:xfrm>
                <a:off x="3449061" y="5478146"/>
                <a:ext cx="3681412" cy="3462338"/>
              </a:xfrm>
              <a:custGeom>
                <a:avLst/>
                <a:gdLst/>
                <a:ahLst/>
                <a:cxnLst>
                  <a:cxn ang="0">
                    <a:pos x="0" y="0"/>
                  </a:cxn>
                  <a:cxn ang="0">
                    <a:pos x="0" y="2181"/>
                  </a:cxn>
                  <a:cxn ang="0">
                    <a:pos x="2159" y="1900"/>
                  </a:cxn>
                  <a:cxn ang="0">
                    <a:pos x="2159" y="134"/>
                  </a:cxn>
                  <a:cxn ang="0">
                    <a:pos x="0" y="0"/>
                  </a:cxn>
                </a:cxnLst>
                <a:rect l="0" t="0" r="r" b="b"/>
                <a:pathLst>
                  <a:path w="2159" h="2181">
                    <a:moveTo>
                      <a:pt x="0" y="0"/>
                    </a:moveTo>
                    <a:lnTo>
                      <a:pt x="0" y="2181"/>
                    </a:lnTo>
                    <a:lnTo>
                      <a:pt x="2159" y="1900"/>
                    </a:lnTo>
                    <a:lnTo>
                      <a:pt x="2159" y="134"/>
                    </a:lnTo>
                    <a:lnTo>
                      <a:pt x="0" y="0"/>
                    </a:lnTo>
                    <a:close/>
                  </a:path>
                </a:pathLst>
              </a:custGeom>
              <a:gradFill>
                <a:gsLst>
                  <a:gs pos="0">
                    <a:srgbClr val="008BBC">
                      <a:alpha val="49000"/>
                    </a:srgbClr>
                  </a:gs>
                  <a:gs pos="100000">
                    <a:srgbClr val="0070C0">
                      <a:alpha val="11000"/>
                    </a:srgbClr>
                  </a:gs>
                </a:gsLst>
                <a:lin ang="0" scaled="0"/>
              </a:gradFill>
              <a:ln w="9525">
                <a:gradFill>
                  <a:gsLst>
                    <a:gs pos="0">
                      <a:srgbClr val="002060">
                        <a:alpha val="47000"/>
                      </a:srgbClr>
                    </a:gs>
                    <a:gs pos="50000">
                      <a:schemeClr val="accent1">
                        <a:tint val="44500"/>
                        <a:satMod val="160000"/>
                        <a:alpha val="37000"/>
                      </a:schemeClr>
                    </a:gs>
                    <a:gs pos="100000">
                      <a:srgbClr val="002060">
                        <a:alpha val="37000"/>
                      </a:srgbClr>
                    </a:gs>
                  </a:gsLst>
                  <a:lin ang="5400000" scaled="0"/>
                </a:gradFill>
                <a:miter lim="800000"/>
                <a:headEnd/>
                <a:tailEnd/>
              </a:ln>
            </p:spPr>
            <p:txBody>
              <a:bodyPr vert="horz" wrap="square" lIns="91408" tIns="45703" rIns="91408" bIns="45703" numCol="1" anchor="t" anchorCtr="0" compatLnSpc="1">
                <a:prstTxWarp prst="textNoShape">
                  <a:avLst/>
                </a:prstTxWarp>
              </a:bodyPr>
              <a:lstStyle/>
              <a:p>
                <a:pPr indent="-134904" defTabSz="914011">
                  <a:lnSpc>
                    <a:spcPts val="2099"/>
                  </a:lnSpc>
                  <a:buFont typeface="Arial" pitchFamily="34" charset="0"/>
                  <a:buChar char="•"/>
                  <a:defRPr/>
                </a:pPr>
                <a:endParaRPr lang="zh-CN" altLang="en-US" sz="1800" dirty="0">
                  <a:solidFill>
                    <a:srgbClr val="C00000"/>
                  </a:solidFill>
                  <a:latin typeface="Arial"/>
                  <a:ea typeface="微软雅黑"/>
                  <a:sym typeface="Arial" pitchFamily="34" charset="0"/>
                </a:endParaRPr>
              </a:p>
            </p:txBody>
          </p:sp>
          <p:cxnSp>
            <p:nvCxnSpPr>
              <p:cNvPr id="35" name="直接连接符 34"/>
              <p:cNvCxnSpPr/>
              <p:nvPr/>
            </p:nvCxnSpPr>
            <p:spPr>
              <a:xfrm rot="5400000">
                <a:off x="1712072" y="7208951"/>
                <a:ext cx="3463200" cy="1589"/>
              </a:xfrm>
              <a:prstGeom prst="line">
                <a:avLst/>
              </a:prstGeom>
              <a:ln w="19050">
                <a:solidFill>
                  <a:srgbClr val="43CEFF"/>
                </a:solidFill>
              </a:ln>
            </p:spPr>
            <p:style>
              <a:lnRef idx="1">
                <a:schemeClr val="accent1"/>
              </a:lnRef>
              <a:fillRef idx="0">
                <a:schemeClr val="accent1"/>
              </a:fillRef>
              <a:effectRef idx="0">
                <a:schemeClr val="accent1"/>
              </a:effectRef>
              <a:fontRef idx="minor">
                <a:schemeClr val="tx1"/>
              </a:fontRef>
            </p:style>
          </p:cxnSp>
        </p:grpSp>
        <p:grpSp>
          <p:nvGrpSpPr>
            <p:cNvPr id="7" name="组合 26"/>
            <p:cNvGrpSpPr/>
            <p:nvPr/>
          </p:nvGrpSpPr>
          <p:grpSpPr>
            <a:xfrm>
              <a:off x="943118" y="1735845"/>
              <a:ext cx="1327448" cy="2596123"/>
              <a:chOff x="3442877" y="5478146"/>
              <a:chExt cx="3687596" cy="3463200"/>
            </a:xfrm>
          </p:grpSpPr>
          <p:sp>
            <p:nvSpPr>
              <p:cNvPr id="28" name="Freeform 23"/>
              <p:cNvSpPr>
                <a:spLocks/>
              </p:cNvSpPr>
              <p:nvPr/>
            </p:nvSpPr>
            <p:spPr bwMode="auto">
              <a:xfrm>
                <a:off x="3449061" y="5478146"/>
                <a:ext cx="3681412" cy="3462338"/>
              </a:xfrm>
              <a:custGeom>
                <a:avLst/>
                <a:gdLst/>
                <a:ahLst/>
                <a:cxnLst>
                  <a:cxn ang="0">
                    <a:pos x="0" y="0"/>
                  </a:cxn>
                  <a:cxn ang="0">
                    <a:pos x="0" y="2181"/>
                  </a:cxn>
                  <a:cxn ang="0">
                    <a:pos x="2159" y="1900"/>
                  </a:cxn>
                  <a:cxn ang="0">
                    <a:pos x="2159" y="134"/>
                  </a:cxn>
                  <a:cxn ang="0">
                    <a:pos x="0" y="0"/>
                  </a:cxn>
                </a:cxnLst>
                <a:rect l="0" t="0" r="r" b="b"/>
                <a:pathLst>
                  <a:path w="2159" h="2181">
                    <a:moveTo>
                      <a:pt x="0" y="0"/>
                    </a:moveTo>
                    <a:lnTo>
                      <a:pt x="0" y="2181"/>
                    </a:lnTo>
                    <a:lnTo>
                      <a:pt x="2159" y="1900"/>
                    </a:lnTo>
                    <a:lnTo>
                      <a:pt x="2159" y="134"/>
                    </a:lnTo>
                    <a:lnTo>
                      <a:pt x="0" y="0"/>
                    </a:lnTo>
                    <a:close/>
                  </a:path>
                </a:pathLst>
              </a:custGeom>
              <a:gradFill>
                <a:gsLst>
                  <a:gs pos="0">
                    <a:srgbClr val="008BBC">
                      <a:alpha val="49000"/>
                    </a:srgbClr>
                  </a:gs>
                  <a:gs pos="100000">
                    <a:srgbClr val="0070C0">
                      <a:alpha val="11000"/>
                    </a:srgbClr>
                  </a:gs>
                </a:gsLst>
                <a:lin ang="0" scaled="0"/>
              </a:gradFill>
              <a:ln w="9525">
                <a:gradFill>
                  <a:gsLst>
                    <a:gs pos="0">
                      <a:srgbClr val="002060">
                        <a:alpha val="47000"/>
                      </a:srgbClr>
                    </a:gs>
                    <a:gs pos="50000">
                      <a:schemeClr val="accent1">
                        <a:tint val="44500"/>
                        <a:satMod val="160000"/>
                        <a:alpha val="37000"/>
                      </a:schemeClr>
                    </a:gs>
                    <a:gs pos="100000">
                      <a:srgbClr val="002060">
                        <a:alpha val="37000"/>
                      </a:srgbClr>
                    </a:gs>
                  </a:gsLst>
                  <a:lin ang="5400000" scaled="0"/>
                </a:gradFill>
                <a:miter lim="800000"/>
                <a:headEnd/>
                <a:tailEnd/>
              </a:ln>
            </p:spPr>
            <p:txBody>
              <a:bodyPr vert="horz" wrap="square" lIns="91408" tIns="45703" rIns="91408" bIns="45703" numCol="1" anchor="t" anchorCtr="0" compatLnSpc="1">
                <a:prstTxWarp prst="textNoShape">
                  <a:avLst/>
                </a:prstTxWarp>
              </a:bodyPr>
              <a:lstStyle/>
              <a:p>
                <a:pPr indent="-134904" defTabSz="914011">
                  <a:lnSpc>
                    <a:spcPts val="2099"/>
                  </a:lnSpc>
                  <a:buFont typeface="Arial" pitchFamily="34" charset="0"/>
                  <a:buChar char="•"/>
                  <a:defRPr/>
                </a:pPr>
                <a:endParaRPr lang="zh-CN" altLang="en-US" sz="1800" dirty="0">
                  <a:solidFill>
                    <a:srgbClr val="C00000"/>
                  </a:solidFill>
                  <a:latin typeface="Arial"/>
                  <a:ea typeface="微软雅黑"/>
                  <a:sym typeface="Arial" pitchFamily="34" charset="0"/>
                </a:endParaRPr>
              </a:p>
            </p:txBody>
          </p:sp>
          <p:cxnSp>
            <p:nvCxnSpPr>
              <p:cNvPr id="29" name="直接连接符 28"/>
              <p:cNvCxnSpPr/>
              <p:nvPr/>
            </p:nvCxnSpPr>
            <p:spPr>
              <a:xfrm rot="5400000">
                <a:off x="1712072" y="7208951"/>
                <a:ext cx="3463200" cy="1589"/>
              </a:xfrm>
              <a:prstGeom prst="line">
                <a:avLst/>
              </a:prstGeom>
              <a:ln w="19050">
                <a:solidFill>
                  <a:srgbClr val="43CEFF"/>
                </a:solidFill>
              </a:ln>
            </p:spPr>
            <p:style>
              <a:lnRef idx="1">
                <a:schemeClr val="accent1"/>
              </a:lnRef>
              <a:fillRef idx="0">
                <a:schemeClr val="accent1"/>
              </a:fillRef>
              <a:effectRef idx="0">
                <a:schemeClr val="accent1"/>
              </a:effectRef>
              <a:fontRef idx="minor">
                <a:schemeClr val="tx1"/>
              </a:fontRef>
            </p:style>
          </p:cxnSp>
        </p:grpSp>
        <p:pic>
          <p:nvPicPr>
            <p:cNvPr id="99" name="图片 98" descr="IMG_1358.JPG"/>
            <p:cNvPicPr>
              <a:picLocks noChangeAspect="1"/>
            </p:cNvPicPr>
            <p:nvPr/>
          </p:nvPicPr>
          <p:blipFill>
            <a:blip r:embed="rId3" cstate="print"/>
            <a:stretch>
              <a:fillRect/>
            </a:stretch>
          </p:blipFill>
          <p:spPr>
            <a:xfrm>
              <a:off x="6693826" y="3121087"/>
              <a:ext cx="1059597" cy="741546"/>
            </a:xfrm>
            <a:prstGeom prst="rect">
              <a:avLst/>
            </a:prstGeom>
            <a:noFill/>
            <a:ln>
              <a:noFill/>
            </a:ln>
          </p:spPr>
        </p:pic>
        <p:pic>
          <p:nvPicPr>
            <p:cNvPr id="100" name="Picture 6" descr="中国联通-新"/>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03632" y="1931242"/>
              <a:ext cx="439985" cy="408386"/>
            </a:xfrm>
            <a:prstGeom prst="rect">
              <a:avLst/>
            </a:prstGeom>
            <a:noFill/>
          </p:spPr>
        </p:pic>
        <p:pic>
          <p:nvPicPr>
            <p:cNvPr id="104" name="Picture 2" descr="http://article.fd.zol-img.com.cn/t_s640x2000/g3/M03/0E/0B/Cg-4WFQijuSIflYdAAICwyD2Ld0AAPYPgIQsI8AAgLb352.jpg"/>
            <p:cNvPicPr>
              <a:picLocks noChangeAspect="1" noChangeArrowheads="1"/>
            </p:cNvPicPr>
            <p:nvPr/>
          </p:nvPicPr>
          <p:blipFill>
            <a:blip r:embed="rId5" cstate="print"/>
            <a:stretch>
              <a:fillRect/>
            </a:stretch>
          </p:blipFill>
          <p:spPr bwMode="auto">
            <a:xfrm>
              <a:off x="2496009" y="3123180"/>
              <a:ext cx="1033514" cy="737360"/>
            </a:xfrm>
            <a:prstGeom prst="rect">
              <a:avLst/>
            </a:prstGeom>
            <a:noFill/>
            <a:ln>
              <a:noFill/>
            </a:ln>
          </p:spPr>
        </p:pic>
        <p:pic>
          <p:nvPicPr>
            <p:cNvPr id="105" name="图片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2378" y="1893353"/>
              <a:ext cx="400777" cy="484160"/>
            </a:xfrm>
            <a:prstGeom prst="rect">
              <a:avLst/>
            </a:prstGeom>
            <a:noFill/>
            <a:ln>
              <a:noFill/>
            </a:ln>
          </p:spPr>
        </p:pic>
        <p:pic>
          <p:nvPicPr>
            <p:cNvPr id="109" name="Picture 2" descr="D:\工作相关\我的工作\品牌工作\2015中国区渠道大会\IMG_0461.JPG"/>
            <p:cNvPicPr>
              <a:picLocks noChangeAspect="1" noChangeArrowheads="1"/>
            </p:cNvPicPr>
            <p:nvPr/>
          </p:nvPicPr>
          <p:blipFill>
            <a:blip r:embed="rId7" cstate="print"/>
            <a:stretch>
              <a:fillRect/>
            </a:stretch>
          </p:blipFill>
          <p:spPr bwMode="auto">
            <a:xfrm>
              <a:off x="3914665" y="3117223"/>
              <a:ext cx="1003443" cy="749273"/>
            </a:xfrm>
            <a:prstGeom prst="rect">
              <a:avLst/>
            </a:prstGeom>
            <a:noFill/>
            <a:ln>
              <a:noFill/>
            </a:ln>
          </p:spPr>
        </p:pic>
        <p:pic>
          <p:nvPicPr>
            <p:cNvPr id="110" name="Picture 2" descr="http://www.hdlogo.com/sites/default/files/public/styles/large/public/logo_image/2012/11/cpic.png?itok=uEBAEh_O"/>
            <p:cNvPicPr>
              <a:picLocks noChangeAspect="1" noChangeArrowheads="1"/>
            </p:cNvPicPr>
            <p:nvPr/>
          </p:nvPicPr>
          <p:blipFill>
            <a:blip r:embed="rId8" cstate="print">
              <a:clrChange>
                <a:clrFrom>
                  <a:srgbClr val="FFFFFF"/>
                </a:clrFrom>
                <a:clrTo>
                  <a:srgbClr val="FFFFFF">
                    <a:alpha val="0"/>
                  </a:srgbClr>
                </a:clrTo>
              </a:clrChange>
            </a:blip>
            <a:srcRect r="69748" b="45527"/>
            <a:stretch>
              <a:fillRect/>
            </a:stretch>
          </p:blipFill>
          <p:spPr bwMode="auto">
            <a:xfrm>
              <a:off x="4181872" y="1891842"/>
              <a:ext cx="469025" cy="487186"/>
            </a:xfrm>
            <a:prstGeom prst="rect">
              <a:avLst/>
            </a:prstGeom>
            <a:noFill/>
          </p:spPr>
        </p:pic>
        <p:sp>
          <p:nvSpPr>
            <p:cNvPr id="125" name="矩形 124"/>
            <p:cNvSpPr/>
            <p:nvPr/>
          </p:nvSpPr>
          <p:spPr>
            <a:xfrm>
              <a:off x="741213" y="4486471"/>
              <a:ext cx="2730615" cy="418521"/>
            </a:xfrm>
            <a:prstGeom prst="rect">
              <a:avLst/>
            </a:prstGeom>
          </p:spPr>
          <p:txBody>
            <a:bodyPr wrap="square" lIns="68539" tIns="34270" rIns="68539" bIns="34270">
              <a:spAutoFit/>
            </a:bodyPr>
            <a:lstStyle/>
            <a:p>
              <a:pPr marL="107932" algn="ctr" defTabSz="695922">
                <a:buClr>
                  <a:srgbClr val="FFFFFF"/>
                </a:buClr>
                <a:buSzPct val="60000"/>
              </a:pPr>
              <a:r>
                <a:rPr lang="en-US" altLang="zh-CN" sz="1800" b="1" dirty="0">
                  <a:solidFill>
                    <a:srgbClr val="C00000"/>
                  </a:solidFill>
                  <a:latin typeface="+mn-lt"/>
                </a:rPr>
                <a:t>Top 3</a:t>
              </a:r>
              <a:endParaRPr lang="zh-CN" altLang="en-US" sz="1800" b="1" dirty="0">
                <a:solidFill>
                  <a:srgbClr val="C00000"/>
                </a:solidFill>
                <a:latin typeface="+mn-lt"/>
              </a:endParaRPr>
            </a:p>
            <a:p>
              <a:pPr marL="107932" algn="ctr" defTabSz="695922">
                <a:buClr>
                  <a:srgbClr val="FFFFFF"/>
                </a:buClr>
                <a:buSzPct val="60000"/>
              </a:pPr>
              <a:r>
                <a:rPr lang="en-US" altLang="zh-CN" sz="1400" b="1" dirty="0">
                  <a:solidFill>
                    <a:srgbClr val="C00000"/>
                  </a:solidFill>
                  <a:latin typeface="+mn-lt"/>
                </a:rPr>
                <a:t>China Telco</a:t>
              </a:r>
              <a:r>
                <a:rPr lang="zh-CN" altLang="en-US" sz="1400" b="1" dirty="0">
                  <a:solidFill>
                    <a:srgbClr val="C00000"/>
                  </a:solidFill>
                  <a:latin typeface="+mn-lt"/>
                </a:rPr>
                <a:t>中国运营商企业</a:t>
              </a:r>
              <a:endParaRPr lang="zh-CN" altLang="en-US" sz="1400" b="1" dirty="0">
                <a:solidFill>
                  <a:srgbClr val="C00000"/>
                </a:solidFill>
                <a:latin typeface="+mn-lt"/>
                <a:sym typeface="Arial" pitchFamily="34" charset="0"/>
              </a:endParaRPr>
            </a:p>
          </p:txBody>
        </p:sp>
        <p:sp>
          <p:nvSpPr>
            <p:cNvPr id="134" name="矩形 133"/>
            <p:cNvSpPr/>
            <p:nvPr/>
          </p:nvSpPr>
          <p:spPr>
            <a:xfrm>
              <a:off x="4081391" y="4456723"/>
              <a:ext cx="4170357" cy="579061"/>
            </a:xfrm>
            <a:prstGeom prst="rect">
              <a:avLst/>
            </a:prstGeom>
          </p:spPr>
          <p:txBody>
            <a:bodyPr wrap="square" lIns="68539" tIns="34270" rIns="68539" bIns="34270">
              <a:spAutoFit/>
            </a:bodyPr>
            <a:lstStyle/>
            <a:p>
              <a:pPr marL="107932" algn="ctr" defTabSz="695922">
                <a:buClr>
                  <a:srgbClr val="FFFFFF"/>
                </a:buClr>
                <a:buSzPct val="60000"/>
              </a:pPr>
              <a:r>
                <a:rPr lang="en-US" altLang="zh-CN" sz="1800" b="1" dirty="0">
                  <a:solidFill>
                    <a:srgbClr val="C00000"/>
                  </a:solidFill>
                  <a:latin typeface="+mn-lt"/>
                </a:rPr>
                <a:t>50%</a:t>
              </a:r>
              <a:endParaRPr lang="zh-CN" altLang="en-US" sz="1800" b="1" dirty="0">
                <a:solidFill>
                  <a:srgbClr val="C00000"/>
                </a:solidFill>
                <a:latin typeface="+mn-lt"/>
              </a:endParaRPr>
            </a:p>
            <a:p>
              <a:pPr marL="107932" algn="ctr" defTabSz="695922">
                <a:buClr>
                  <a:srgbClr val="FFFFFF"/>
                </a:buClr>
                <a:buSzPct val="60000"/>
              </a:pPr>
              <a:r>
                <a:rPr lang="en-US" altLang="zh-CN" sz="1400" b="1" dirty="0">
                  <a:solidFill>
                    <a:srgbClr val="C00000"/>
                  </a:solidFill>
                  <a:latin typeface="+mn-lt"/>
                </a:rPr>
                <a:t>China Financial Industry</a:t>
              </a:r>
              <a:r>
                <a:rPr lang="zh-CN" altLang="en-US" sz="1400" b="1" dirty="0">
                  <a:solidFill>
                    <a:srgbClr val="C00000"/>
                  </a:solidFill>
                  <a:latin typeface="+mn-lt"/>
                </a:rPr>
                <a:t> </a:t>
              </a:r>
              <a:r>
                <a:rPr lang="en-US" altLang="zh-CN" sz="1400" b="1" dirty="0">
                  <a:solidFill>
                    <a:srgbClr val="C00000"/>
                  </a:solidFill>
                  <a:latin typeface="+mn-lt"/>
                </a:rPr>
                <a:t>Top 10 Customers</a:t>
              </a:r>
            </a:p>
            <a:p>
              <a:pPr marL="107932" algn="ctr" defTabSz="695922">
                <a:buClr>
                  <a:srgbClr val="FFFFFF"/>
                </a:buClr>
                <a:buSzPct val="60000"/>
              </a:pPr>
              <a:r>
                <a:rPr lang="zh-CN" altLang="en-US" sz="1400" b="1" dirty="0">
                  <a:solidFill>
                    <a:srgbClr val="C00000"/>
                  </a:solidFill>
                  <a:latin typeface="+mn-lt"/>
                </a:rPr>
                <a:t>中国金融行业</a:t>
              </a:r>
              <a:r>
                <a:rPr lang="en-US" altLang="zh-CN" sz="1400" b="1" dirty="0">
                  <a:solidFill>
                    <a:srgbClr val="C00000"/>
                  </a:solidFill>
                  <a:latin typeface="+mn-lt"/>
                </a:rPr>
                <a:t>Top10</a:t>
              </a:r>
              <a:r>
                <a:rPr lang="zh-CN" altLang="en-US" sz="1400" b="1" dirty="0">
                  <a:solidFill>
                    <a:srgbClr val="C00000"/>
                  </a:solidFill>
                  <a:latin typeface="+mn-lt"/>
                </a:rPr>
                <a:t>企业</a:t>
              </a:r>
            </a:p>
          </p:txBody>
        </p:sp>
        <p:sp>
          <p:nvSpPr>
            <p:cNvPr id="42" name="矩形 117"/>
            <p:cNvSpPr>
              <a:spLocks noChangeArrowheads="1"/>
            </p:cNvSpPr>
            <p:nvPr/>
          </p:nvSpPr>
          <p:spPr bwMode="auto">
            <a:xfrm>
              <a:off x="922955" y="2454680"/>
              <a:ext cx="1420347" cy="649432"/>
            </a:xfrm>
            <a:prstGeom prst="rect">
              <a:avLst/>
            </a:prstGeom>
            <a:noFill/>
            <a:ln w="9525">
              <a:noFill/>
              <a:miter lim="800000"/>
              <a:headEnd/>
              <a:tailEnd/>
            </a:ln>
          </p:spPr>
          <p:txBody>
            <a:bodyPr wrap="square" lIns="68539" tIns="34270" rIns="68539" bIns="34270">
              <a:spAutoFit/>
            </a:bodyPr>
            <a:lstStyle/>
            <a:p>
              <a:pPr marL="107932" defTabSz="695922">
                <a:buClr>
                  <a:srgbClr val="FFFFFF"/>
                </a:buClr>
                <a:buSzPct val="60000"/>
              </a:pPr>
              <a:r>
                <a:rPr lang="en-US" altLang="zh-CN" sz="1400" b="1" dirty="0">
                  <a:solidFill>
                    <a:srgbClr val="C00000"/>
                  </a:solidFill>
                  <a:latin typeface="+mn-lt"/>
                  <a:sym typeface="微软雅黑" pitchFamily="34" charset="-122"/>
                </a:rPr>
                <a:t>Industrial and Commercial Bank of China</a:t>
              </a:r>
            </a:p>
            <a:p>
              <a:pPr marL="107932" defTabSz="695922">
                <a:buClr>
                  <a:srgbClr val="FFFFFF"/>
                </a:buClr>
                <a:buSzPct val="60000"/>
              </a:pPr>
              <a:r>
                <a:rPr lang="zh-CN" altLang="en-US" sz="1400" b="1" dirty="0">
                  <a:solidFill>
                    <a:srgbClr val="C00000"/>
                  </a:solidFill>
                  <a:latin typeface="+mn-lt"/>
                  <a:sym typeface="微软雅黑" pitchFamily="34" charset="-122"/>
                </a:rPr>
                <a:t>工商银行</a:t>
              </a:r>
              <a:endParaRPr lang="en-US" altLang="zh-CN" sz="1400" b="1" dirty="0">
                <a:solidFill>
                  <a:srgbClr val="C00000"/>
                </a:solidFill>
                <a:latin typeface="+mn-lt"/>
                <a:sym typeface="微软雅黑" pitchFamily="34" charset="-122"/>
              </a:endParaRPr>
            </a:p>
          </p:txBody>
        </p:sp>
        <p:sp>
          <p:nvSpPr>
            <p:cNvPr id="47" name="矩形 117"/>
            <p:cNvSpPr>
              <a:spLocks noChangeArrowheads="1"/>
            </p:cNvSpPr>
            <p:nvPr/>
          </p:nvSpPr>
          <p:spPr bwMode="auto">
            <a:xfrm>
              <a:off x="5135572" y="2540708"/>
              <a:ext cx="1351465" cy="348856"/>
            </a:xfrm>
            <a:prstGeom prst="rect">
              <a:avLst/>
            </a:prstGeom>
            <a:noFill/>
            <a:ln w="9525">
              <a:noFill/>
              <a:miter lim="800000"/>
              <a:headEnd/>
              <a:tailEnd/>
            </a:ln>
          </p:spPr>
          <p:txBody>
            <a:bodyPr wrap="square" lIns="68539" tIns="34270" rIns="68539" bIns="34270">
              <a:spAutoFit/>
            </a:bodyPr>
            <a:lstStyle/>
            <a:p>
              <a:pPr marL="107932" defTabSz="695922">
                <a:buClr>
                  <a:srgbClr val="FFFFFF"/>
                </a:buClr>
                <a:buSzPct val="60000"/>
              </a:pPr>
              <a:r>
                <a:rPr lang="en-US" altLang="zh-CN" sz="1400" b="1" dirty="0">
                  <a:solidFill>
                    <a:srgbClr val="C00000"/>
                  </a:solidFill>
                  <a:latin typeface="+mn-lt"/>
                  <a:sym typeface="微软雅黑" pitchFamily="34" charset="-122"/>
                </a:rPr>
                <a:t>China</a:t>
              </a:r>
              <a:r>
                <a:rPr lang="zh-CN" altLang="en-US" sz="1400" b="1" dirty="0">
                  <a:solidFill>
                    <a:srgbClr val="C00000"/>
                  </a:solidFill>
                  <a:latin typeface="+mn-lt"/>
                  <a:sym typeface="微软雅黑" pitchFamily="34" charset="-122"/>
                </a:rPr>
                <a:t> </a:t>
              </a:r>
              <a:r>
                <a:rPr lang="en-US" altLang="zh-CN" sz="1400" b="1" dirty="0">
                  <a:solidFill>
                    <a:srgbClr val="C00000"/>
                  </a:solidFill>
                  <a:latin typeface="+mn-lt"/>
                  <a:sym typeface="微软雅黑" pitchFamily="34" charset="-122"/>
                </a:rPr>
                <a:t>Mobile</a:t>
              </a:r>
            </a:p>
            <a:p>
              <a:pPr marL="107932" defTabSz="695922">
                <a:buClr>
                  <a:srgbClr val="FFFFFF"/>
                </a:buClr>
                <a:buSzPct val="60000"/>
              </a:pPr>
              <a:r>
                <a:rPr lang="zh-CN" altLang="en-US" sz="1400" b="1" dirty="0">
                  <a:solidFill>
                    <a:srgbClr val="C00000"/>
                  </a:solidFill>
                  <a:latin typeface="+mn-lt"/>
                  <a:sym typeface="微软雅黑" pitchFamily="34" charset="-122"/>
                </a:rPr>
                <a:t>中国移动</a:t>
              </a:r>
              <a:endParaRPr lang="en-US" altLang="zh-CN" sz="1400" b="1" dirty="0">
                <a:solidFill>
                  <a:srgbClr val="C00000"/>
                </a:solidFill>
                <a:latin typeface="+mn-lt"/>
                <a:sym typeface="微软雅黑" pitchFamily="34" charset="-122"/>
              </a:endParaRPr>
            </a:p>
          </p:txBody>
        </p:sp>
        <p:sp>
          <p:nvSpPr>
            <p:cNvPr id="48" name="矩形 117"/>
            <p:cNvSpPr>
              <a:spLocks noChangeArrowheads="1"/>
            </p:cNvSpPr>
            <p:nvPr/>
          </p:nvSpPr>
          <p:spPr bwMode="auto">
            <a:xfrm>
              <a:off x="6533183" y="2487051"/>
              <a:ext cx="1344872" cy="348856"/>
            </a:xfrm>
            <a:prstGeom prst="rect">
              <a:avLst/>
            </a:prstGeom>
            <a:noFill/>
            <a:ln w="9525">
              <a:noFill/>
              <a:miter lim="800000"/>
              <a:headEnd/>
              <a:tailEnd/>
            </a:ln>
          </p:spPr>
          <p:txBody>
            <a:bodyPr wrap="square" lIns="68539" tIns="34270" rIns="68539" bIns="34270">
              <a:spAutoFit/>
            </a:bodyPr>
            <a:lstStyle/>
            <a:p>
              <a:pPr marL="107932" defTabSz="695922">
                <a:buClr>
                  <a:srgbClr val="FFFFFF"/>
                </a:buClr>
                <a:buSzPct val="60000"/>
              </a:pPr>
              <a:r>
                <a:rPr lang="en-US" altLang="zh-CN" sz="1400" b="1" dirty="0">
                  <a:solidFill>
                    <a:srgbClr val="C00000"/>
                  </a:solidFill>
                  <a:latin typeface="+mn-lt"/>
                  <a:sym typeface="微软雅黑" pitchFamily="34" charset="-122"/>
                </a:rPr>
                <a:t>China</a:t>
              </a:r>
              <a:r>
                <a:rPr lang="zh-CN" altLang="en-US" sz="1400" b="1" dirty="0">
                  <a:solidFill>
                    <a:srgbClr val="C00000"/>
                  </a:solidFill>
                  <a:latin typeface="+mn-lt"/>
                  <a:sym typeface="微软雅黑" pitchFamily="34" charset="-122"/>
                </a:rPr>
                <a:t> </a:t>
              </a:r>
              <a:r>
                <a:rPr lang="en-US" altLang="zh-CN" sz="1400" b="1" dirty="0">
                  <a:solidFill>
                    <a:srgbClr val="C00000"/>
                  </a:solidFill>
                  <a:latin typeface="+mn-lt"/>
                  <a:sym typeface="微软雅黑" pitchFamily="34" charset="-122"/>
                </a:rPr>
                <a:t>Unicom</a:t>
              </a:r>
            </a:p>
            <a:p>
              <a:pPr marL="107932" defTabSz="695922">
                <a:buClr>
                  <a:srgbClr val="FFFFFF"/>
                </a:buClr>
                <a:buSzPct val="60000"/>
              </a:pPr>
              <a:r>
                <a:rPr lang="zh-CN" altLang="en-US" sz="1400" b="1" dirty="0">
                  <a:solidFill>
                    <a:srgbClr val="C00000"/>
                  </a:solidFill>
                  <a:latin typeface="+mn-lt"/>
                  <a:sym typeface="微软雅黑" pitchFamily="34" charset="-122"/>
                </a:rPr>
                <a:t>上海联通</a:t>
              </a:r>
              <a:endParaRPr lang="en-US" altLang="zh-CN" sz="1400" b="1" dirty="0">
                <a:solidFill>
                  <a:srgbClr val="C00000"/>
                </a:solidFill>
                <a:latin typeface="+mn-lt"/>
                <a:sym typeface="微软雅黑" pitchFamily="34" charset="-122"/>
              </a:endParaRPr>
            </a:p>
          </p:txBody>
        </p:sp>
        <p:sp>
          <p:nvSpPr>
            <p:cNvPr id="49" name="矩形 117"/>
            <p:cNvSpPr>
              <a:spLocks noChangeArrowheads="1"/>
            </p:cNvSpPr>
            <p:nvPr/>
          </p:nvSpPr>
          <p:spPr bwMode="auto">
            <a:xfrm>
              <a:off x="2333751" y="2433393"/>
              <a:ext cx="1318502" cy="499143"/>
            </a:xfrm>
            <a:prstGeom prst="rect">
              <a:avLst/>
            </a:prstGeom>
            <a:noFill/>
            <a:ln w="9525">
              <a:noFill/>
              <a:miter lim="800000"/>
              <a:headEnd/>
              <a:tailEnd/>
            </a:ln>
          </p:spPr>
          <p:txBody>
            <a:bodyPr wrap="square" lIns="68539" tIns="34270" rIns="68539" bIns="34270">
              <a:spAutoFit/>
            </a:bodyPr>
            <a:lstStyle/>
            <a:p>
              <a:pPr marL="107932" defTabSz="695922">
                <a:buClr>
                  <a:srgbClr val="FFFFFF"/>
                </a:buClr>
                <a:buSzPct val="60000"/>
              </a:pPr>
              <a:r>
                <a:rPr lang="en-US" altLang="zh-CN" sz="1400" b="1" dirty="0">
                  <a:solidFill>
                    <a:srgbClr val="C00000"/>
                  </a:solidFill>
                  <a:latin typeface="+mn-lt"/>
                </a:rPr>
                <a:t>China </a:t>
              </a:r>
            </a:p>
            <a:p>
              <a:pPr marL="107932" defTabSz="695922">
                <a:buClr>
                  <a:srgbClr val="FFFFFF"/>
                </a:buClr>
                <a:buSzPct val="60000"/>
              </a:pPr>
              <a:r>
                <a:rPr lang="en-US" altLang="zh-CN" sz="1400" b="1" dirty="0">
                  <a:solidFill>
                    <a:srgbClr val="C00000"/>
                  </a:solidFill>
                  <a:latin typeface="+mn-lt"/>
                </a:rPr>
                <a:t>Merchants Bank</a:t>
              </a:r>
            </a:p>
            <a:p>
              <a:pPr marL="107932" defTabSz="695922">
                <a:buClr>
                  <a:srgbClr val="FFFFFF"/>
                </a:buClr>
                <a:buSzPct val="60000"/>
              </a:pPr>
              <a:r>
                <a:rPr lang="zh-CN" altLang="en-US" sz="1400" b="1" dirty="0">
                  <a:solidFill>
                    <a:srgbClr val="C00000"/>
                  </a:solidFill>
                  <a:latin typeface="+mn-lt"/>
                </a:rPr>
                <a:t>招商银行</a:t>
              </a:r>
              <a:endParaRPr lang="en-US" altLang="zh-CN" sz="1400" b="1" dirty="0">
                <a:solidFill>
                  <a:srgbClr val="C00000"/>
                </a:solidFill>
                <a:latin typeface="+mn-lt"/>
                <a:sym typeface="微软雅黑" pitchFamily="34" charset="-122"/>
              </a:endParaRPr>
            </a:p>
          </p:txBody>
        </p:sp>
        <p:sp>
          <p:nvSpPr>
            <p:cNvPr id="50" name="矩形 117"/>
            <p:cNvSpPr>
              <a:spLocks noChangeArrowheads="1"/>
            </p:cNvSpPr>
            <p:nvPr/>
          </p:nvSpPr>
          <p:spPr bwMode="auto">
            <a:xfrm>
              <a:off x="3731365" y="2487051"/>
              <a:ext cx="1338280" cy="348856"/>
            </a:xfrm>
            <a:prstGeom prst="rect">
              <a:avLst/>
            </a:prstGeom>
            <a:noFill/>
            <a:ln w="9525">
              <a:noFill/>
              <a:miter lim="800000"/>
              <a:headEnd/>
              <a:tailEnd/>
            </a:ln>
          </p:spPr>
          <p:txBody>
            <a:bodyPr wrap="square" lIns="68539" tIns="34270" rIns="68539" bIns="34270">
              <a:spAutoFit/>
            </a:bodyPr>
            <a:lstStyle/>
            <a:p>
              <a:pPr marL="107932" defTabSz="695922">
                <a:buClr>
                  <a:srgbClr val="FFFFFF"/>
                </a:buClr>
                <a:buSzPct val="60000"/>
              </a:pPr>
              <a:r>
                <a:rPr lang="en-US" altLang="zh-CN" sz="1400" b="1" dirty="0">
                  <a:solidFill>
                    <a:srgbClr val="C00000"/>
                  </a:solidFill>
                  <a:latin typeface="+mn-lt"/>
                </a:rPr>
                <a:t>Pacific Insurance</a:t>
              </a:r>
            </a:p>
            <a:p>
              <a:pPr marL="107932" defTabSz="695922">
                <a:buClr>
                  <a:srgbClr val="FFFFFF"/>
                </a:buClr>
                <a:buSzPct val="60000"/>
              </a:pPr>
              <a:r>
                <a:rPr lang="zh-CN" altLang="en-US" sz="1400" b="1" dirty="0">
                  <a:solidFill>
                    <a:srgbClr val="C00000"/>
                  </a:solidFill>
                  <a:latin typeface="+mn-lt"/>
                </a:rPr>
                <a:t>太平洋保险</a:t>
              </a:r>
              <a:endParaRPr lang="en-US" altLang="zh-CN" sz="1400" b="1" dirty="0">
                <a:solidFill>
                  <a:srgbClr val="C00000"/>
                </a:solidFill>
                <a:latin typeface="+mn-lt"/>
                <a:sym typeface="微软雅黑" pitchFamily="34" charset="-122"/>
              </a:endParaRPr>
            </a:p>
          </p:txBody>
        </p:sp>
        <p:sp>
          <p:nvSpPr>
            <p:cNvPr id="51" name="矩形 50"/>
            <p:cNvSpPr/>
            <p:nvPr/>
          </p:nvSpPr>
          <p:spPr>
            <a:xfrm>
              <a:off x="1023425" y="2441140"/>
              <a:ext cx="1079719" cy="13493"/>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rtlCol="0" anchor="ctr"/>
            <a:lstStyle/>
            <a:p>
              <a:pPr algn="ctr" defTabSz="914011"/>
              <a:endParaRPr lang="zh-CN" altLang="en-US" sz="1800" dirty="0">
                <a:solidFill>
                  <a:srgbClr val="C00000"/>
                </a:solidFill>
              </a:endParaRPr>
            </a:p>
          </p:txBody>
        </p:sp>
        <p:sp>
          <p:nvSpPr>
            <p:cNvPr id="53" name="矩形 52"/>
            <p:cNvSpPr/>
            <p:nvPr/>
          </p:nvSpPr>
          <p:spPr>
            <a:xfrm>
              <a:off x="2456993" y="2441140"/>
              <a:ext cx="1079719" cy="13493"/>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rtlCol="0" anchor="ctr"/>
            <a:lstStyle/>
            <a:p>
              <a:pPr algn="ctr" defTabSz="914011"/>
              <a:endParaRPr lang="zh-CN" altLang="en-US" sz="1800" dirty="0">
                <a:solidFill>
                  <a:srgbClr val="C00000"/>
                </a:solidFill>
              </a:endParaRPr>
            </a:p>
          </p:txBody>
        </p:sp>
        <p:sp>
          <p:nvSpPr>
            <p:cNvPr id="54" name="矩形 53"/>
            <p:cNvSpPr/>
            <p:nvPr/>
          </p:nvSpPr>
          <p:spPr>
            <a:xfrm>
              <a:off x="3828236" y="2441140"/>
              <a:ext cx="1079719" cy="13493"/>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rtlCol="0" anchor="ctr"/>
            <a:lstStyle/>
            <a:p>
              <a:pPr algn="ctr" defTabSz="914011"/>
              <a:endParaRPr lang="zh-CN" altLang="en-US" sz="1800" dirty="0">
                <a:solidFill>
                  <a:srgbClr val="C00000"/>
                </a:solidFill>
              </a:endParaRPr>
            </a:p>
          </p:txBody>
        </p:sp>
        <p:sp>
          <p:nvSpPr>
            <p:cNvPr id="55" name="矩形 54"/>
            <p:cNvSpPr/>
            <p:nvPr/>
          </p:nvSpPr>
          <p:spPr>
            <a:xfrm>
              <a:off x="5252903" y="2441140"/>
              <a:ext cx="1079719" cy="13493"/>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rtlCol="0" anchor="ctr"/>
            <a:lstStyle/>
            <a:p>
              <a:pPr algn="ctr" defTabSz="914011"/>
              <a:endParaRPr lang="zh-CN" altLang="en-US" sz="1800" dirty="0">
                <a:solidFill>
                  <a:srgbClr val="C00000"/>
                </a:solidFill>
              </a:endParaRPr>
            </a:p>
          </p:txBody>
        </p:sp>
        <p:sp>
          <p:nvSpPr>
            <p:cNvPr id="56" name="矩形 55"/>
            <p:cNvSpPr/>
            <p:nvPr/>
          </p:nvSpPr>
          <p:spPr>
            <a:xfrm>
              <a:off x="6641957" y="2441140"/>
              <a:ext cx="1079719" cy="13493"/>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39" tIns="34270" rIns="68539" bIns="34270" rtlCol="0" anchor="ctr"/>
            <a:lstStyle/>
            <a:p>
              <a:pPr algn="ctr" defTabSz="914011"/>
              <a:endParaRPr lang="zh-CN" altLang="en-US" sz="1800" dirty="0">
                <a:solidFill>
                  <a:srgbClr val="C00000"/>
                </a:solidFill>
              </a:endParaRPr>
            </a:p>
          </p:txBody>
        </p:sp>
        <p:pic>
          <p:nvPicPr>
            <p:cNvPr id="1027" name="图片 1" descr="20150413_164017"/>
            <p:cNvPicPr>
              <a:picLocks noChangeAspect="1" noChangeArrowheads="1"/>
            </p:cNvPicPr>
            <p:nvPr/>
          </p:nvPicPr>
          <p:blipFill>
            <a:blip r:embed="rId9" cstate="print"/>
            <a:srcRect/>
            <a:stretch>
              <a:fillRect/>
            </a:stretch>
          </p:blipFill>
          <p:spPr bwMode="auto">
            <a:xfrm>
              <a:off x="5273897" y="3117224"/>
              <a:ext cx="1010983" cy="741526"/>
            </a:xfrm>
            <a:prstGeom prst="rect">
              <a:avLst/>
            </a:prstGeom>
            <a:noFill/>
            <a:ln w="9525">
              <a:noFill/>
              <a:miter lim="800000"/>
              <a:headEnd/>
              <a:tailEnd/>
            </a:ln>
          </p:spPr>
        </p:pic>
        <p:pic>
          <p:nvPicPr>
            <p:cNvPr id="43" name="图片 42" descr="工行－1.jpg"/>
            <p:cNvPicPr>
              <a:picLocks noChangeAspect="1"/>
            </p:cNvPicPr>
            <p:nvPr/>
          </p:nvPicPr>
          <p:blipFill>
            <a:blip r:embed="rId10" cstate="print"/>
            <a:stretch>
              <a:fillRect/>
            </a:stretch>
          </p:blipFill>
          <p:spPr>
            <a:xfrm>
              <a:off x="1062525" y="3217261"/>
              <a:ext cx="1000863" cy="697555"/>
            </a:xfrm>
            <a:prstGeom prst="rect">
              <a:avLst/>
            </a:prstGeom>
          </p:spPr>
        </p:pic>
        <p:pic>
          <p:nvPicPr>
            <p:cNvPr id="45" name="Picture 3" descr="C:\Users\Administrator\Desktop\中国移动.png"/>
            <p:cNvPicPr>
              <a:picLocks noChangeAspect="1" noChangeArrowheads="1"/>
            </p:cNvPicPr>
            <p:nvPr/>
          </p:nvPicPr>
          <p:blipFill>
            <a:blip r:embed="rId11" cstate="print"/>
            <a:srcRect/>
            <a:stretch>
              <a:fillRect/>
            </a:stretch>
          </p:blipFill>
          <p:spPr bwMode="auto">
            <a:xfrm>
              <a:off x="5575298" y="1964896"/>
              <a:ext cx="443821" cy="431254"/>
            </a:xfrm>
            <a:prstGeom prst="rect">
              <a:avLst/>
            </a:prstGeom>
            <a:noFill/>
          </p:spPr>
        </p:pic>
        <p:pic>
          <p:nvPicPr>
            <p:cNvPr id="46" name="Picture 2" descr="C:\Users\Administrator\Desktop\工商银行.png"/>
            <p:cNvPicPr>
              <a:picLocks noChangeAspect="1" noChangeArrowheads="1"/>
            </p:cNvPicPr>
            <p:nvPr/>
          </p:nvPicPr>
          <p:blipFill>
            <a:blip r:embed="rId12" cstate="print"/>
            <a:srcRect/>
            <a:stretch>
              <a:fillRect/>
            </a:stretch>
          </p:blipFill>
          <p:spPr bwMode="auto">
            <a:xfrm>
              <a:off x="1331076" y="1917576"/>
              <a:ext cx="423732" cy="422050"/>
            </a:xfrm>
            <a:prstGeom prst="rect">
              <a:avLst/>
            </a:prstGeom>
            <a:noFill/>
          </p:spPr>
        </p:pic>
      </p:grpSp>
      <p:sp>
        <p:nvSpPr>
          <p:cNvPr id="44" name="标题 1"/>
          <p:cNvSpPr txBox="1">
            <a:spLocks/>
          </p:cNvSpPr>
          <p:nvPr/>
        </p:nvSpPr>
        <p:spPr bwMode="auto">
          <a:xfrm>
            <a:off x="791580" y="332656"/>
            <a:ext cx="7745412"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eaLnBrk="1" hangingPunct="1">
              <a:lnSpc>
                <a:spcPct val="98000"/>
              </a:lnSpc>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zh-CN" altLang="en-US" sz="3500" b="0" kern="0" spc="-100" dirty="0">
                <a:latin typeface="+mj-ea"/>
              </a:rPr>
              <a:t>金融与运营商大数据平台合作伙伴</a:t>
            </a:r>
          </a:p>
        </p:txBody>
      </p:sp>
    </p:spTree>
    <p:extLst>
      <p:ext uri="{BB962C8B-B14F-4D97-AF65-F5344CB8AC3E}">
        <p14:creationId xmlns:p14="http://schemas.microsoft.com/office/powerpoint/2010/main" val="26708358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684213" y="1376363"/>
            <a:ext cx="7920037" cy="2016125"/>
          </a:xfrm>
        </p:spPr>
        <p:txBody>
          <a:bodyPr/>
          <a:lstStyle/>
          <a:p>
            <a:r>
              <a:rPr lang="zh-CN" altLang="en-US" dirty="0"/>
              <a:t>本章介绍了我们当前已经处在大数据的时代，并介绍了大数据已经成功应用在生活中的各行各业。然后抛出当前大数据给我们带来的基于和挑战，最后介绍在此机遇下，华为大数据解决方案。</a:t>
            </a:r>
          </a:p>
          <a:p>
            <a:pPr marL="0" indent="0">
              <a:buNone/>
            </a:pPr>
            <a:endParaRPr lang="zh-CN" altLang="en-US" dirty="0"/>
          </a:p>
        </p:txBody>
      </p:sp>
    </p:spTree>
    <p:extLst>
      <p:ext uri="{BB962C8B-B14F-4D97-AF65-F5344CB8AC3E}">
        <p14:creationId xmlns:p14="http://schemas.microsoft.com/office/powerpoint/2010/main" val="368419272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buClrTx/>
            </a:pPr>
            <a:r>
              <a:rPr lang="zh-CN" altLang="en-US" dirty="0"/>
              <a:t>大数据从什么地方来？这些数据有哪些特点？</a:t>
            </a:r>
            <a:endParaRPr lang="en-US" altLang="zh-CN" dirty="0"/>
          </a:p>
          <a:p>
            <a:pPr>
              <a:buClrTx/>
            </a:pPr>
            <a:r>
              <a:rPr lang="zh-CN" altLang="en-US" dirty="0"/>
              <a:t>大数据可以应用在哪些社会领域？</a:t>
            </a:r>
            <a:endParaRPr lang="en-US" altLang="zh-CN" dirty="0"/>
          </a:p>
          <a:p>
            <a:pPr>
              <a:buClrTx/>
            </a:pPr>
            <a:r>
              <a:rPr lang="zh-CN" altLang="en-US" dirty="0"/>
              <a:t>华为大数据解决方案叫什么？</a:t>
            </a:r>
            <a:endParaRPr lang="en-US" altLang="zh-CN" dirty="0"/>
          </a:p>
          <a:p>
            <a:pPr>
              <a:buClrTx/>
            </a:pPr>
            <a:endParaRPr lang="zh-CN" altLang="en-US" dirty="0"/>
          </a:p>
        </p:txBody>
      </p:sp>
    </p:spTree>
    <p:extLst>
      <p:ext uri="{BB962C8B-B14F-4D97-AF65-F5344CB8AC3E}">
        <p14:creationId xmlns:p14="http://schemas.microsoft.com/office/powerpoint/2010/main" val="335096989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4237C14-AED1-4C89-9208-90D282712609}"/>
              </a:ext>
            </a:extLst>
          </p:cNvPr>
          <p:cNvSpPr>
            <a:spLocks noGrp="1"/>
          </p:cNvSpPr>
          <p:nvPr>
            <p:ph type="title"/>
          </p:nvPr>
        </p:nvSpPr>
        <p:spPr>
          <a:xfrm>
            <a:off x="359532" y="228310"/>
            <a:ext cx="7745412" cy="868363"/>
          </a:xfrm>
        </p:spPr>
        <p:txBody>
          <a:bodyPr/>
          <a:lstStyle/>
          <a:p>
            <a:r>
              <a:rPr lang="zh-CN" altLang="en-US" dirty="0"/>
              <a:t>全球数据总量</a:t>
            </a:r>
          </a:p>
        </p:txBody>
      </p:sp>
      <p:pic>
        <p:nvPicPr>
          <p:cNvPr id="3" name="图片 2">
            <a:extLst>
              <a:ext uri="{FF2B5EF4-FFF2-40B4-BE49-F238E27FC236}">
                <a16:creationId xmlns:a16="http://schemas.microsoft.com/office/drawing/2014/main" xmlns="" id="{4A36C04D-EFCC-49E7-B0AD-B6BA1DE2F856}"/>
              </a:ext>
            </a:extLst>
          </p:cNvPr>
          <p:cNvPicPr>
            <a:picLocks noChangeAspect="1"/>
          </p:cNvPicPr>
          <p:nvPr/>
        </p:nvPicPr>
        <p:blipFill rotWithShape="1">
          <a:blip r:embed="rId2"/>
          <a:srcRect t="15284"/>
          <a:stretch/>
        </p:blipFill>
        <p:spPr>
          <a:xfrm>
            <a:off x="179512" y="1088741"/>
            <a:ext cx="7541457" cy="4608512"/>
          </a:xfrm>
          <a:prstGeom prst="rect">
            <a:avLst/>
          </a:prstGeom>
        </p:spPr>
      </p:pic>
    </p:spTree>
    <p:extLst>
      <p:ext uri="{BB962C8B-B14F-4D97-AF65-F5344CB8AC3E}">
        <p14:creationId xmlns:p14="http://schemas.microsoft.com/office/powerpoint/2010/main" val="20512933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5" descr="http://image.c114.net/2013101103.jpg"/>
          <p:cNvPicPr>
            <a:picLocks noChangeAspect="1" noChangeArrowheads="1"/>
          </p:cNvPicPr>
          <p:nvPr/>
        </p:nvPicPr>
        <p:blipFill>
          <a:blip r:embed="rId3" cstate="print"/>
          <a:srcRect/>
          <a:stretch>
            <a:fillRect/>
          </a:stretch>
        </p:blipFill>
        <p:spPr bwMode="auto">
          <a:xfrm>
            <a:off x="3018015" y="2582231"/>
            <a:ext cx="2473037" cy="1169324"/>
          </a:xfrm>
          <a:prstGeom prst="roundRect">
            <a:avLst>
              <a:gd name="adj" fmla="val 8671"/>
            </a:avLst>
          </a:prstGeom>
          <a:noFill/>
        </p:spPr>
      </p:pic>
      <p:pic>
        <p:nvPicPr>
          <p:cNvPr id="7171" name="Picture 31" descr="https://encrypted-tbn1.google.com/images?q=tbn:ANd9GcSUjitzuLs3jJiztKnHYN24YOMt4UrkxwdgruxS1JRqUE1Bpn664w"/>
          <p:cNvPicPr>
            <a:picLocks noChangeAspect="1" noChangeArrowheads="1"/>
          </p:cNvPicPr>
          <p:nvPr/>
        </p:nvPicPr>
        <p:blipFill>
          <a:blip r:embed="rId4" cstate="print"/>
          <a:srcRect/>
          <a:stretch>
            <a:fillRect/>
          </a:stretch>
        </p:blipFill>
        <p:spPr bwMode="auto">
          <a:xfrm>
            <a:off x="2438860" y="4120004"/>
            <a:ext cx="548789" cy="481684"/>
          </a:xfrm>
          <a:prstGeom prst="rect">
            <a:avLst/>
          </a:prstGeom>
          <a:noFill/>
          <a:ln w="9525">
            <a:noFill/>
            <a:miter lim="800000"/>
            <a:headEnd/>
            <a:tailEnd/>
          </a:ln>
        </p:spPr>
      </p:pic>
      <p:sp>
        <p:nvSpPr>
          <p:cNvPr id="6" name="Trapezoid 10"/>
          <p:cNvSpPr/>
          <p:nvPr/>
        </p:nvSpPr>
        <p:spPr bwMode="auto">
          <a:xfrm rot="16200000">
            <a:off x="3464240" y="338285"/>
            <a:ext cx="3921021" cy="6255605"/>
          </a:xfrm>
          <a:prstGeom prst="trapezoid">
            <a:avLst>
              <a:gd name="adj" fmla="val 28745"/>
            </a:avLst>
          </a:prstGeom>
          <a:solidFill>
            <a:schemeClr val="tx2">
              <a:alpha val="10000"/>
            </a:schemeClr>
          </a:solidFill>
          <a:ln w="9525" cap="flat" cmpd="sng" algn="ctr">
            <a:noFill/>
            <a:prstDash val="solid"/>
            <a:round/>
            <a:headEnd type="none" w="med" len="med"/>
            <a:tailEnd type="none" w="med" len="med"/>
          </a:ln>
          <a:effectLst/>
        </p:spPr>
        <p:txBody>
          <a:bodyPr lIns="69038" tIns="34520" rIns="69038" bIns="34520"/>
          <a:lstStyle/>
          <a:p>
            <a:pPr eaLnBrk="1" hangingPunct="1">
              <a:spcBef>
                <a:spcPct val="50000"/>
              </a:spcBef>
              <a:defRPr/>
            </a:pPr>
            <a:endParaRPr lang="en-US" sz="825">
              <a:solidFill>
                <a:schemeClr val="bg1"/>
              </a:solidFill>
              <a:latin typeface="微软雅黑" panose="020B0503020204020204" pitchFamily="34" charset="-122"/>
              <a:ea typeface="微软雅黑" panose="020B0503020204020204" pitchFamily="34" charset="-122"/>
            </a:endParaRPr>
          </a:p>
        </p:txBody>
      </p:sp>
      <p:pic>
        <p:nvPicPr>
          <p:cNvPr id="7175" name="Picture 25" descr="https://encrypted-tbn2.google.com/images?q=tbn:ANd9GcTLCy1ZaOYTMKQusrafxsH-8Gm1j6wsCGy8XcBEz2DYtkmfvzkLag"/>
          <p:cNvPicPr>
            <a:picLocks noChangeAspect="1" noChangeArrowheads="1"/>
          </p:cNvPicPr>
          <p:nvPr/>
        </p:nvPicPr>
        <p:blipFill>
          <a:blip r:embed="rId5" cstate="print"/>
          <a:srcRect/>
          <a:stretch>
            <a:fillRect/>
          </a:stretch>
        </p:blipFill>
        <p:spPr bwMode="auto">
          <a:xfrm>
            <a:off x="1590866" y="3401886"/>
            <a:ext cx="793992" cy="798889"/>
          </a:xfrm>
          <a:prstGeom prst="rect">
            <a:avLst/>
          </a:prstGeom>
          <a:noFill/>
          <a:ln w="9525">
            <a:noFill/>
            <a:miter lim="800000"/>
            <a:headEnd/>
            <a:tailEnd/>
          </a:ln>
        </p:spPr>
      </p:pic>
      <p:pic>
        <p:nvPicPr>
          <p:cNvPr id="7177" name="Picture 33" descr="https://encrypted-tbn2.google.com/images?q=tbn:ANd9GcT_D-89hke7djzuEhRkFwV6Lq06ymmWDFCy8BLUTG58MXOhznIV8w"/>
          <p:cNvPicPr>
            <a:picLocks noChangeAspect="1" noChangeArrowheads="1"/>
          </p:cNvPicPr>
          <p:nvPr/>
        </p:nvPicPr>
        <p:blipFill>
          <a:blip r:embed="rId6" cstate="print"/>
          <a:srcRect/>
          <a:stretch>
            <a:fillRect/>
          </a:stretch>
        </p:blipFill>
        <p:spPr bwMode="auto">
          <a:xfrm>
            <a:off x="1332526" y="4268329"/>
            <a:ext cx="992490" cy="333359"/>
          </a:xfrm>
          <a:prstGeom prst="rect">
            <a:avLst/>
          </a:prstGeom>
          <a:noFill/>
          <a:ln w="9525">
            <a:noFill/>
            <a:miter lim="800000"/>
            <a:headEnd/>
            <a:tailEnd/>
          </a:ln>
        </p:spPr>
      </p:pic>
      <p:pic>
        <p:nvPicPr>
          <p:cNvPr id="7189" name="Picture 40" descr="mobile-internet"/>
          <p:cNvPicPr>
            <a:picLocks noChangeAspect="1" noChangeArrowheads="1"/>
          </p:cNvPicPr>
          <p:nvPr/>
        </p:nvPicPr>
        <p:blipFill>
          <a:blip r:embed="rId7" cstate="print"/>
          <a:srcRect/>
          <a:stretch>
            <a:fillRect/>
          </a:stretch>
        </p:blipFill>
        <p:spPr bwMode="auto">
          <a:xfrm rot="675222">
            <a:off x="6443096" y="1569139"/>
            <a:ext cx="866969" cy="878008"/>
          </a:xfrm>
          <a:prstGeom prst="rect">
            <a:avLst/>
          </a:prstGeom>
          <a:noFill/>
          <a:ln w="9525">
            <a:noFill/>
            <a:miter lim="800000"/>
            <a:headEnd/>
            <a:tailEnd/>
          </a:ln>
        </p:spPr>
      </p:pic>
      <p:pic>
        <p:nvPicPr>
          <p:cNvPr id="7190" name="Picture 1" descr="TrendsMontage"/>
          <p:cNvPicPr>
            <a:picLocks noChangeAspect="1" noChangeArrowheads="1"/>
          </p:cNvPicPr>
          <p:nvPr/>
        </p:nvPicPr>
        <p:blipFill>
          <a:blip r:embed="rId8" cstate="print"/>
          <a:srcRect/>
          <a:stretch>
            <a:fillRect/>
          </a:stretch>
        </p:blipFill>
        <p:spPr bwMode="auto">
          <a:xfrm>
            <a:off x="3855123" y="2122912"/>
            <a:ext cx="4006790" cy="3378540"/>
          </a:xfrm>
          <a:prstGeom prst="rect">
            <a:avLst/>
          </a:prstGeom>
          <a:noFill/>
          <a:ln w="9525">
            <a:noFill/>
            <a:miter lim="800000"/>
            <a:headEnd/>
            <a:tailEnd/>
          </a:ln>
        </p:spPr>
      </p:pic>
      <p:sp>
        <p:nvSpPr>
          <p:cNvPr id="7191" name="Rectangle 4"/>
          <p:cNvSpPr>
            <a:spLocks noChangeArrowheads="1"/>
          </p:cNvSpPr>
          <p:nvPr/>
        </p:nvSpPr>
        <p:spPr bwMode="auto">
          <a:xfrm>
            <a:off x="7097897" y="3969060"/>
            <a:ext cx="1506353" cy="927855"/>
          </a:xfrm>
          <a:prstGeom prst="rect">
            <a:avLst/>
          </a:prstGeom>
          <a:noFill/>
          <a:ln w="6350">
            <a:noFill/>
            <a:miter lim="800000"/>
            <a:headEnd/>
            <a:tailEnd/>
          </a:ln>
        </p:spPr>
        <p:txBody>
          <a:bodyPr wrap="square" lIns="171405" tIns="171405" rIns="171405" bIns="171405">
            <a:spAutoFit/>
          </a:bodyPr>
          <a:lstStyle/>
          <a:p>
            <a:pPr algn="ctr">
              <a:lnSpc>
                <a:spcPct val="90000"/>
              </a:lnSpc>
              <a:spcBef>
                <a:spcPct val="50000"/>
              </a:spcBef>
            </a:pPr>
            <a:r>
              <a:rPr lang="zh-CN" altLang="zh-CN" sz="1400" dirty="0">
                <a:solidFill>
                  <a:schemeClr val="tx1"/>
                </a:solidFill>
                <a:latin typeface="+mn-lt"/>
                <a:sym typeface="Arial" pitchFamily="34" charset="0"/>
              </a:rPr>
              <a:t>截至201</a:t>
            </a:r>
            <a:r>
              <a:rPr lang="en-US" altLang="zh-CN" sz="1400" dirty="0">
                <a:solidFill>
                  <a:schemeClr val="tx1"/>
                </a:solidFill>
                <a:latin typeface="+mn-lt"/>
                <a:sym typeface="Arial" pitchFamily="34" charset="0"/>
              </a:rPr>
              <a:t>4</a:t>
            </a:r>
            <a:r>
              <a:rPr lang="zh-CN" altLang="zh-CN" sz="1400" dirty="0">
                <a:solidFill>
                  <a:schemeClr val="tx1"/>
                </a:solidFill>
                <a:latin typeface="+mn-lt"/>
                <a:sym typeface="Arial" pitchFamily="34" charset="0"/>
              </a:rPr>
              <a:t>年末</a:t>
            </a:r>
            <a:r>
              <a:rPr lang="zh-CN" altLang="en-US" sz="1400" dirty="0">
                <a:solidFill>
                  <a:schemeClr val="tx1"/>
                </a:solidFill>
                <a:latin typeface="+mn-lt"/>
                <a:sym typeface="Arial" pitchFamily="34" charset="0"/>
              </a:rPr>
              <a:t>网络上</a:t>
            </a:r>
            <a:r>
              <a:rPr lang="zh-CN" altLang="zh-CN" sz="1400" dirty="0">
                <a:solidFill>
                  <a:schemeClr val="tx1"/>
                </a:solidFill>
                <a:latin typeface="+mn-lt"/>
                <a:sym typeface="Arial" pitchFamily="34" charset="0"/>
              </a:rPr>
              <a:t>有</a:t>
            </a:r>
            <a:r>
              <a:rPr lang="zh-CN" altLang="en-US" sz="1400" dirty="0">
                <a:solidFill>
                  <a:schemeClr val="tx1"/>
                </a:solidFill>
                <a:latin typeface="+mn-lt"/>
                <a:sym typeface="Arial" pitchFamily="34" charset="0"/>
              </a:rPr>
              <a:t>超过</a:t>
            </a:r>
            <a:r>
              <a:rPr lang="en-US" altLang="zh-CN" sz="1400" dirty="0">
                <a:solidFill>
                  <a:schemeClr val="tx1"/>
                </a:solidFill>
                <a:latin typeface="+mn-lt"/>
                <a:sym typeface="Arial" pitchFamily="34" charset="0"/>
              </a:rPr>
              <a:t>3</a:t>
            </a:r>
            <a:r>
              <a:rPr lang="zh-CN" altLang="zh-CN" sz="1400" dirty="0">
                <a:solidFill>
                  <a:schemeClr val="tx1"/>
                </a:solidFill>
                <a:latin typeface="+mn-lt"/>
                <a:sym typeface="Arial" pitchFamily="34" charset="0"/>
              </a:rPr>
              <a:t>0</a:t>
            </a:r>
            <a:r>
              <a:rPr lang="zh-CN" altLang="en-US" sz="1400" dirty="0">
                <a:solidFill>
                  <a:schemeClr val="tx1"/>
                </a:solidFill>
                <a:latin typeface="+mn-lt"/>
                <a:sym typeface="Arial" pitchFamily="34" charset="0"/>
              </a:rPr>
              <a:t>亿人</a:t>
            </a:r>
          </a:p>
        </p:txBody>
      </p:sp>
      <p:sp>
        <p:nvSpPr>
          <p:cNvPr id="7192" name="Rectangle 4"/>
          <p:cNvSpPr>
            <a:spLocks noChangeArrowheads="1"/>
          </p:cNvSpPr>
          <p:nvPr/>
        </p:nvSpPr>
        <p:spPr bwMode="auto">
          <a:xfrm>
            <a:off x="3707904" y="1376363"/>
            <a:ext cx="2571664" cy="733956"/>
          </a:xfrm>
          <a:prstGeom prst="rect">
            <a:avLst/>
          </a:prstGeom>
          <a:noFill/>
          <a:ln w="6350">
            <a:noFill/>
            <a:miter lim="800000"/>
            <a:headEnd/>
            <a:tailEnd/>
          </a:ln>
        </p:spPr>
        <p:txBody>
          <a:bodyPr wrap="square" lIns="171405" tIns="171405" rIns="171405" bIns="171405">
            <a:spAutoFit/>
          </a:bodyPr>
          <a:lstStyle/>
          <a:p>
            <a:pPr algn="ctr">
              <a:lnSpc>
                <a:spcPct val="90000"/>
              </a:lnSpc>
              <a:spcBef>
                <a:spcPct val="50000"/>
              </a:spcBef>
            </a:pPr>
            <a:r>
              <a:rPr lang="zh-CN" altLang="en-US" sz="1400" dirty="0">
                <a:solidFill>
                  <a:schemeClr val="tx1"/>
                </a:solidFill>
                <a:latin typeface="+mn-lt"/>
                <a:sym typeface="Arial" pitchFamily="34" charset="0"/>
              </a:rPr>
              <a:t>现在有</a:t>
            </a:r>
            <a:r>
              <a:rPr lang="zh-CN" altLang="zh-CN" sz="1400" dirty="0">
                <a:solidFill>
                  <a:schemeClr val="tx1"/>
                </a:solidFill>
                <a:latin typeface="+mn-lt"/>
                <a:sym typeface="Arial" pitchFamily="34" charset="0"/>
              </a:rPr>
              <a:t>300 </a:t>
            </a:r>
            <a:r>
              <a:rPr lang="zh-CN" altLang="en-US" sz="1400" dirty="0">
                <a:solidFill>
                  <a:schemeClr val="tx1"/>
                </a:solidFill>
                <a:latin typeface="+mn-lt"/>
                <a:sym typeface="Arial" pitchFamily="34" charset="0"/>
              </a:rPr>
              <a:t>亿 个 </a:t>
            </a:r>
            <a:r>
              <a:rPr lang="zh-CN" altLang="zh-CN" sz="1400" dirty="0">
                <a:solidFill>
                  <a:schemeClr val="tx1"/>
                </a:solidFill>
                <a:latin typeface="+mn-lt"/>
                <a:sym typeface="Arial" pitchFamily="34" charset="0"/>
              </a:rPr>
              <a:t>RFID </a:t>
            </a:r>
            <a:r>
              <a:rPr lang="zh-CN" altLang="en-US" sz="1400" dirty="0">
                <a:solidFill>
                  <a:schemeClr val="tx1"/>
                </a:solidFill>
                <a:latin typeface="+mn-lt"/>
                <a:sym typeface="Arial" pitchFamily="34" charset="0"/>
              </a:rPr>
              <a:t>记</a:t>
            </a:r>
            <a:br>
              <a:rPr lang="zh-CN" altLang="en-US" sz="1400" dirty="0">
                <a:solidFill>
                  <a:schemeClr val="tx1"/>
                </a:solidFill>
                <a:latin typeface="+mn-lt"/>
                <a:sym typeface="Arial" pitchFamily="34" charset="0"/>
              </a:rPr>
            </a:br>
            <a:r>
              <a:rPr lang="zh-CN" altLang="en-US" sz="1400" dirty="0">
                <a:solidFill>
                  <a:schemeClr val="tx1"/>
                </a:solidFill>
                <a:latin typeface="+mn-lt"/>
                <a:sym typeface="Arial" pitchFamily="34" charset="0"/>
              </a:rPr>
              <a:t>（</a:t>
            </a:r>
            <a:r>
              <a:rPr lang="zh-CN" altLang="zh-CN" sz="1400" dirty="0">
                <a:solidFill>
                  <a:schemeClr val="tx1"/>
                </a:solidFill>
                <a:latin typeface="+mn-lt"/>
                <a:sym typeface="Arial" pitchFamily="34" charset="0"/>
              </a:rPr>
              <a:t>2005 </a:t>
            </a:r>
            <a:r>
              <a:rPr lang="zh-CN" altLang="en-US" sz="1400" dirty="0">
                <a:solidFill>
                  <a:schemeClr val="tx1"/>
                </a:solidFill>
                <a:latin typeface="+mn-lt"/>
                <a:sym typeface="Arial" pitchFamily="34" charset="0"/>
              </a:rPr>
              <a:t>年时有 </a:t>
            </a:r>
            <a:r>
              <a:rPr lang="zh-CN" altLang="zh-CN" sz="1400" dirty="0">
                <a:solidFill>
                  <a:schemeClr val="tx1"/>
                </a:solidFill>
                <a:latin typeface="+mn-lt"/>
                <a:sym typeface="Arial" pitchFamily="34" charset="0"/>
              </a:rPr>
              <a:t>13 </a:t>
            </a:r>
            <a:r>
              <a:rPr lang="zh-CN" altLang="en-US" sz="1400" dirty="0">
                <a:solidFill>
                  <a:schemeClr val="tx1"/>
                </a:solidFill>
                <a:latin typeface="+mn-lt"/>
                <a:sym typeface="Arial" pitchFamily="34" charset="0"/>
              </a:rPr>
              <a:t>亿）</a:t>
            </a:r>
            <a:endParaRPr lang="zh-CN" altLang="zh-CN" sz="1400" dirty="0">
              <a:solidFill>
                <a:schemeClr val="tx1"/>
              </a:solidFill>
              <a:latin typeface="+mn-lt"/>
              <a:sym typeface="Arial" pitchFamily="34" charset="0"/>
            </a:endParaRPr>
          </a:p>
        </p:txBody>
      </p:sp>
      <p:sp>
        <p:nvSpPr>
          <p:cNvPr id="7193" name="Rectangle 4"/>
          <p:cNvSpPr>
            <a:spLocks noChangeArrowheads="1"/>
          </p:cNvSpPr>
          <p:nvPr/>
        </p:nvSpPr>
        <p:spPr bwMode="auto">
          <a:xfrm>
            <a:off x="7255357" y="1627654"/>
            <a:ext cx="1302114" cy="733956"/>
          </a:xfrm>
          <a:prstGeom prst="rect">
            <a:avLst/>
          </a:prstGeom>
          <a:noFill/>
          <a:ln w="6350">
            <a:noFill/>
            <a:miter lim="800000"/>
            <a:headEnd/>
            <a:tailEnd/>
          </a:ln>
        </p:spPr>
        <p:txBody>
          <a:bodyPr wrap="square" lIns="171405" tIns="171405" rIns="171405" bIns="171405">
            <a:spAutoFit/>
          </a:bodyPr>
          <a:lstStyle/>
          <a:p>
            <a:pPr algn="ctr">
              <a:lnSpc>
                <a:spcPct val="90000"/>
              </a:lnSpc>
              <a:spcBef>
                <a:spcPct val="50000"/>
              </a:spcBef>
            </a:pPr>
            <a:r>
              <a:rPr lang="zh-CN" altLang="en-US" sz="1400" dirty="0">
                <a:solidFill>
                  <a:schemeClr val="tx1"/>
                </a:solidFill>
                <a:latin typeface="+mn-lt"/>
                <a:sym typeface="Arial" pitchFamily="34" charset="0"/>
              </a:rPr>
              <a:t>全球有</a:t>
            </a:r>
            <a:r>
              <a:rPr lang="zh-CN" altLang="zh-CN" sz="1400" dirty="0">
                <a:solidFill>
                  <a:schemeClr val="tx1"/>
                </a:solidFill>
                <a:latin typeface="+mn-lt"/>
                <a:sym typeface="Arial" pitchFamily="34" charset="0"/>
              </a:rPr>
              <a:t>46</a:t>
            </a:r>
            <a:r>
              <a:rPr lang="zh-CN" altLang="en-US" sz="1400" dirty="0">
                <a:solidFill>
                  <a:schemeClr val="tx1"/>
                </a:solidFill>
                <a:latin typeface="+mn-lt"/>
                <a:sym typeface="Arial" pitchFamily="34" charset="0"/>
              </a:rPr>
              <a:t>亿 台照相手机</a:t>
            </a:r>
          </a:p>
        </p:txBody>
      </p:sp>
      <p:sp>
        <p:nvSpPr>
          <p:cNvPr id="7194" name="Rectangle 5"/>
          <p:cNvSpPr>
            <a:spLocks noChangeArrowheads="1"/>
          </p:cNvSpPr>
          <p:nvPr/>
        </p:nvSpPr>
        <p:spPr bwMode="auto">
          <a:xfrm>
            <a:off x="7477436" y="2928560"/>
            <a:ext cx="1307032" cy="927855"/>
          </a:xfrm>
          <a:prstGeom prst="rect">
            <a:avLst/>
          </a:prstGeom>
          <a:noFill/>
          <a:ln w="6350">
            <a:noFill/>
            <a:miter lim="800000"/>
            <a:headEnd/>
            <a:tailEnd/>
          </a:ln>
        </p:spPr>
        <p:txBody>
          <a:bodyPr wrap="square" lIns="171405" tIns="171405" rIns="171405" bIns="171405">
            <a:spAutoFit/>
          </a:bodyPr>
          <a:lstStyle/>
          <a:p>
            <a:pPr algn="ctr">
              <a:lnSpc>
                <a:spcPct val="90000"/>
              </a:lnSpc>
              <a:spcBef>
                <a:spcPct val="50000"/>
              </a:spcBef>
            </a:pPr>
            <a:r>
              <a:rPr lang="zh-CN" altLang="en-US" sz="1400" dirty="0">
                <a:solidFill>
                  <a:schemeClr val="tx1"/>
                </a:solidFill>
                <a:latin typeface="+mn-lt"/>
                <a:sym typeface="Arial" pitchFamily="34" charset="0"/>
              </a:rPr>
              <a:t>每年售出数亿台支持 </a:t>
            </a:r>
            <a:r>
              <a:rPr lang="zh-CN" altLang="zh-CN" sz="1400" dirty="0">
                <a:solidFill>
                  <a:schemeClr val="tx1"/>
                </a:solidFill>
                <a:latin typeface="FrutigerNext LT Regular" panose="020B0503040504020204" pitchFamily="34" charset="0"/>
                <a:sym typeface="Arial" pitchFamily="34" charset="0"/>
              </a:rPr>
              <a:t>GPS</a:t>
            </a:r>
            <a:r>
              <a:rPr lang="zh-CN" altLang="en-US" sz="1400" dirty="0">
                <a:solidFill>
                  <a:schemeClr val="tx1"/>
                </a:solidFill>
                <a:latin typeface="+mn-lt"/>
                <a:sym typeface="Arial" pitchFamily="34" charset="0"/>
              </a:rPr>
              <a:t>的设备</a:t>
            </a:r>
          </a:p>
        </p:txBody>
      </p:sp>
      <p:sp>
        <p:nvSpPr>
          <p:cNvPr id="7188" name="Rectangle 4"/>
          <p:cNvSpPr>
            <a:spLocks noChangeArrowheads="1"/>
          </p:cNvSpPr>
          <p:nvPr/>
        </p:nvSpPr>
        <p:spPr bwMode="auto">
          <a:xfrm>
            <a:off x="3306316" y="4959551"/>
            <a:ext cx="2497301" cy="927855"/>
          </a:xfrm>
          <a:prstGeom prst="rect">
            <a:avLst/>
          </a:prstGeom>
          <a:noFill/>
          <a:ln w="6350">
            <a:noFill/>
            <a:miter lim="800000"/>
            <a:headEnd/>
            <a:tailEnd/>
          </a:ln>
        </p:spPr>
        <p:txBody>
          <a:bodyPr wrap="square" lIns="171405" tIns="171405" rIns="171405" bIns="171405">
            <a:spAutoFit/>
          </a:bodyPr>
          <a:lstStyle/>
          <a:p>
            <a:pPr algn="ctr">
              <a:lnSpc>
                <a:spcPct val="90000"/>
              </a:lnSpc>
              <a:spcBef>
                <a:spcPct val="50000"/>
              </a:spcBef>
            </a:pPr>
            <a:r>
              <a:rPr lang="zh-CN" altLang="en-US" sz="1400" dirty="0">
                <a:solidFill>
                  <a:schemeClr val="tx1"/>
                </a:solidFill>
                <a:latin typeface="+mn-lt"/>
                <a:sym typeface="Arial" pitchFamily="34" charset="0"/>
              </a:rPr>
              <a:t>在 </a:t>
            </a:r>
            <a:r>
              <a:rPr lang="zh-CN" altLang="zh-CN" sz="1400" dirty="0">
                <a:solidFill>
                  <a:schemeClr val="tx1"/>
                </a:solidFill>
                <a:latin typeface="+mn-lt"/>
                <a:sym typeface="Arial" pitchFamily="34" charset="0"/>
              </a:rPr>
              <a:t>2009 </a:t>
            </a:r>
            <a:r>
              <a:rPr lang="zh-CN" altLang="en-US" sz="1400" dirty="0">
                <a:solidFill>
                  <a:schemeClr val="tx1"/>
                </a:solidFill>
                <a:latin typeface="+mn-lt"/>
                <a:sym typeface="Arial" pitchFamily="34" charset="0"/>
              </a:rPr>
              <a:t>年有</a:t>
            </a:r>
            <a:r>
              <a:rPr lang="zh-CN" altLang="zh-CN" sz="1400" dirty="0">
                <a:solidFill>
                  <a:schemeClr val="tx1"/>
                </a:solidFill>
                <a:latin typeface="+mn-lt"/>
                <a:sym typeface="Arial" pitchFamily="34" charset="0"/>
              </a:rPr>
              <a:t>7600</a:t>
            </a:r>
            <a:r>
              <a:rPr lang="zh-CN" altLang="en-US" sz="1400" dirty="0">
                <a:solidFill>
                  <a:schemeClr val="tx1"/>
                </a:solidFill>
                <a:latin typeface="+mn-lt"/>
                <a:sym typeface="Arial" pitchFamily="34" charset="0"/>
              </a:rPr>
              <a:t>万 台智能仪表</a:t>
            </a:r>
            <a:r>
              <a:rPr lang="zh-CN" altLang="zh-CN" sz="1400" dirty="0">
                <a:solidFill>
                  <a:schemeClr val="tx1"/>
                </a:solidFill>
                <a:latin typeface="+mn-lt"/>
                <a:sym typeface="Arial" pitchFamily="34" charset="0"/>
              </a:rPr>
              <a:t>…… </a:t>
            </a:r>
            <a:br>
              <a:rPr lang="zh-CN" altLang="zh-CN" sz="1400" dirty="0">
                <a:solidFill>
                  <a:schemeClr val="tx1"/>
                </a:solidFill>
                <a:latin typeface="+mn-lt"/>
                <a:sym typeface="Arial" pitchFamily="34" charset="0"/>
              </a:rPr>
            </a:br>
            <a:r>
              <a:rPr lang="zh-CN" altLang="zh-CN" sz="1400" dirty="0">
                <a:solidFill>
                  <a:schemeClr val="tx1"/>
                </a:solidFill>
                <a:latin typeface="+mn-lt"/>
                <a:sym typeface="Arial" pitchFamily="34" charset="0"/>
              </a:rPr>
              <a:t> </a:t>
            </a:r>
            <a:r>
              <a:rPr lang="zh-CN" altLang="en-US" sz="1400" dirty="0">
                <a:solidFill>
                  <a:schemeClr val="tx1"/>
                </a:solidFill>
                <a:latin typeface="+mn-lt"/>
                <a:sym typeface="Arial" pitchFamily="34" charset="0"/>
              </a:rPr>
              <a:t>至 </a:t>
            </a:r>
            <a:r>
              <a:rPr lang="zh-CN" altLang="zh-CN" sz="1400" dirty="0">
                <a:solidFill>
                  <a:schemeClr val="tx1"/>
                </a:solidFill>
                <a:latin typeface="+mn-lt"/>
                <a:sym typeface="Arial" pitchFamily="34" charset="0"/>
              </a:rPr>
              <a:t>2014 </a:t>
            </a:r>
            <a:r>
              <a:rPr lang="zh-CN" altLang="en-US" sz="1400" dirty="0">
                <a:solidFill>
                  <a:schemeClr val="tx1"/>
                </a:solidFill>
                <a:latin typeface="+mn-lt"/>
                <a:sym typeface="Arial" pitchFamily="34" charset="0"/>
              </a:rPr>
              <a:t>年将达到 </a:t>
            </a:r>
            <a:r>
              <a:rPr lang="zh-CN" altLang="zh-CN" sz="1400" dirty="0">
                <a:solidFill>
                  <a:schemeClr val="tx1"/>
                </a:solidFill>
                <a:latin typeface="+mn-lt"/>
                <a:sym typeface="Arial" pitchFamily="34" charset="0"/>
              </a:rPr>
              <a:t>2 </a:t>
            </a:r>
            <a:r>
              <a:rPr lang="zh-CN" altLang="en-US" sz="1400" dirty="0">
                <a:solidFill>
                  <a:schemeClr val="tx1"/>
                </a:solidFill>
                <a:latin typeface="+mn-lt"/>
                <a:sym typeface="Arial" pitchFamily="34" charset="0"/>
              </a:rPr>
              <a:t>亿台</a:t>
            </a:r>
          </a:p>
        </p:txBody>
      </p:sp>
      <p:sp>
        <p:nvSpPr>
          <p:cNvPr id="7179" name="Text Box 37"/>
          <p:cNvSpPr txBox="1">
            <a:spLocks noChangeArrowheads="1"/>
          </p:cNvSpPr>
          <p:nvPr/>
        </p:nvSpPr>
        <p:spPr bwMode="auto">
          <a:xfrm>
            <a:off x="2078933" y="2032357"/>
            <a:ext cx="1350570" cy="457026"/>
          </a:xfrm>
          <a:prstGeom prst="rect">
            <a:avLst/>
          </a:prstGeom>
          <a:noFill/>
          <a:ln w="9525">
            <a:noFill/>
            <a:miter lim="800000"/>
            <a:headEnd/>
            <a:tailEnd/>
          </a:ln>
        </p:spPr>
        <p:txBody>
          <a:bodyPr wrap="square" lIns="68558" tIns="34279" rIns="68558" bIns="34279">
            <a:spAutoFit/>
          </a:bodyPr>
          <a:lstStyle/>
          <a:p>
            <a:pPr algn="ctr">
              <a:lnSpc>
                <a:spcPct val="90000"/>
              </a:lnSpc>
              <a:spcBef>
                <a:spcPct val="50000"/>
              </a:spcBef>
            </a:pPr>
            <a:r>
              <a:rPr lang="zh-CN" altLang="en-US" sz="1400" dirty="0">
                <a:solidFill>
                  <a:schemeClr val="tx1"/>
                </a:solidFill>
                <a:latin typeface="+mn-lt"/>
                <a:sym typeface="Arial" pitchFamily="34" charset="0"/>
              </a:rPr>
              <a:t>每天有超过</a:t>
            </a:r>
            <a:r>
              <a:rPr lang="zh-CN" altLang="zh-CN" sz="1400" dirty="0">
                <a:solidFill>
                  <a:schemeClr val="tx1"/>
                </a:solidFill>
                <a:latin typeface="+mn-lt"/>
                <a:sym typeface="Arial" pitchFamily="34" charset="0"/>
              </a:rPr>
              <a:t>3</a:t>
            </a:r>
            <a:r>
              <a:rPr lang="zh-CN" altLang="en-US" sz="1400" dirty="0">
                <a:solidFill>
                  <a:schemeClr val="tx1"/>
                </a:solidFill>
                <a:latin typeface="+mn-lt"/>
                <a:sym typeface="Arial" pitchFamily="34" charset="0"/>
              </a:rPr>
              <a:t>亿</a:t>
            </a:r>
            <a:br>
              <a:rPr lang="zh-CN" altLang="en-US" sz="1400" dirty="0">
                <a:solidFill>
                  <a:schemeClr val="tx1"/>
                </a:solidFill>
                <a:latin typeface="+mn-lt"/>
                <a:sym typeface="Arial" pitchFamily="34" charset="0"/>
              </a:rPr>
            </a:br>
            <a:r>
              <a:rPr lang="zh-CN" altLang="en-US" sz="1400" dirty="0">
                <a:solidFill>
                  <a:schemeClr val="tx1"/>
                </a:solidFill>
                <a:latin typeface="+mn-lt"/>
                <a:sym typeface="Arial" pitchFamily="34" charset="0"/>
              </a:rPr>
              <a:t>活跃用户</a:t>
            </a:r>
          </a:p>
        </p:txBody>
      </p:sp>
      <p:sp>
        <p:nvSpPr>
          <p:cNvPr id="7180" name="Text Box 38"/>
          <p:cNvSpPr txBox="1">
            <a:spLocks noChangeArrowheads="1"/>
          </p:cNvSpPr>
          <p:nvPr/>
        </p:nvSpPr>
        <p:spPr bwMode="auto">
          <a:xfrm>
            <a:off x="1403648" y="5157192"/>
            <a:ext cx="1960896" cy="564748"/>
          </a:xfrm>
          <a:prstGeom prst="rect">
            <a:avLst/>
          </a:prstGeom>
          <a:noFill/>
          <a:ln w="9525">
            <a:noFill/>
            <a:miter lim="800000"/>
            <a:headEnd/>
            <a:tailEnd/>
          </a:ln>
        </p:spPr>
        <p:txBody>
          <a:bodyPr wrap="square" lIns="68558" tIns="34279" rIns="68558" bIns="34279">
            <a:spAutoFit/>
          </a:bodyPr>
          <a:lstStyle/>
          <a:p>
            <a:pPr algn="ctr">
              <a:lnSpc>
                <a:spcPct val="90000"/>
              </a:lnSpc>
              <a:spcBef>
                <a:spcPct val="50000"/>
              </a:spcBef>
            </a:pPr>
            <a:r>
              <a:rPr lang="zh-CN" altLang="en-US" sz="1400" dirty="0">
                <a:solidFill>
                  <a:schemeClr val="tx1"/>
                </a:solidFill>
                <a:latin typeface="+mn-lt"/>
                <a:sym typeface="Arial" pitchFamily="34" charset="0"/>
              </a:rPr>
              <a:t>每天有超过</a:t>
            </a:r>
            <a:endParaRPr lang="en-US" altLang="zh-CN" sz="1400" dirty="0">
              <a:solidFill>
                <a:schemeClr val="tx1"/>
              </a:solidFill>
              <a:latin typeface="+mn-lt"/>
              <a:sym typeface="Arial" pitchFamily="34" charset="0"/>
            </a:endParaRPr>
          </a:p>
          <a:p>
            <a:pPr algn="ctr">
              <a:lnSpc>
                <a:spcPct val="90000"/>
              </a:lnSpc>
              <a:spcBef>
                <a:spcPct val="50000"/>
              </a:spcBef>
            </a:pPr>
            <a:r>
              <a:rPr lang="zh-CN" altLang="zh-CN" sz="1400" dirty="0">
                <a:solidFill>
                  <a:schemeClr val="tx1"/>
                </a:solidFill>
                <a:latin typeface="+mn-lt"/>
                <a:sym typeface="Arial" pitchFamily="34" charset="0"/>
              </a:rPr>
              <a:t>25TB</a:t>
            </a:r>
            <a:r>
              <a:rPr lang="en-US" altLang="zh-CN" sz="1400" dirty="0">
                <a:solidFill>
                  <a:schemeClr val="tx1"/>
                </a:solidFill>
                <a:latin typeface="+mn-lt"/>
                <a:sym typeface="Arial" pitchFamily="34" charset="0"/>
              </a:rPr>
              <a:t> </a:t>
            </a:r>
            <a:r>
              <a:rPr lang="zh-CN" altLang="en-US" sz="1400" dirty="0">
                <a:solidFill>
                  <a:schemeClr val="tx1"/>
                </a:solidFill>
                <a:latin typeface="+mn-lt"/>
                <a:sym typeface="Arial" pitchFamily="34" charset="0"/>
              </a:rPr>
              <a:t>日志数据</a:t>
            </a:r>
          </a:p>
        </p:txBody>
      </p:sp>
      <p:sp>
        <p:nvSpPr>
          <p:cNvPr id="7181" name="Rectangle 2"/>
          <p:cNvSpPr>
            <a:spLocks noChangeArrowheads="1"/>
          </p:cNvSpPr>
          <p:nvPr/>
        </p:nvSpPr>
        <p:spPr bwMode="auto">
          <a:xfrm>
            <a:off x="755650" y="2240868"/>
            <a:ext cx="1249138" cy="480131"/>
          </a:xfrm>
          <a:prstGeom prst="rect">
            <a:avLst/>
          </a:prstGeom>
          <a:noFill/>
          <a:ln w="9525">
            <a:noFill/>
            <a:miter lim="800000"/>
            <a:headEnd/>
            <a:tailEnd/>
          </a:ln>
        </p:spPr>
        <p:txBody>
          <a:bodyPr wrap="square">
            <a:spAutoFit/>
          </a:bodyPr>
          <a:lstStyle/>
          <a:p>
            <a:pPr algn="ctr">
              <a:lnSpc>
                <a:spcPct val="90000"/>
              </a:lnSpc>
              <a:spcBef>
                <a:spcPct val="50000"/>
              </a:spcBef>
            </a:pPr>
            <a:r>
              <a:rPr lang="zh-CN" altLang="en-US" sz="1400" dirty="0">
                <a:solidFill>
                  <a:schemeClr val="tx1"/>
                </a:solidFill>
                <a:latin typeface="+mn-lt"/>
                <a:sym typeface="Arial" pitchFamily="34" charset="0"/>
              </a:rPr>
              <a:t>每天有 超过</a:t>
            </a:r>
            <a:r>
              <a:rPr lang="zh-CN" altLang="zh-CN" sz="1400" dirty="0">
                <a:solidFill>
                  <a:schemeClr val="tx1"/>
                </a:solidFill>
                <a:latin typeface="+mn-lt"/>
                <a:sym typeface="Arial" pitchFamily="34" charset="0"/>
              </a:rPr>
              <a:t>1</a:t>
            </a:r>
            <a:r>
              <a:rPr lang="zh-CN" altLang="en-US" sz="1400" dirty="0">
                <a:solidFill>
                  <a:schemeClr val="tx1"/>
                </a:solidFill>
                <a:latin typeface="+mn-lt"/>
                <a:sym typeface="Arial" pitchFamily="34" charset="0"/>
              </a:rPr>
              <a:t>亿 条消息</a:t>
            </a:r>
          </a:p>
        </p:txBody>
      </p:sp>
      <p:sp>
        <p:nvSpPr>
          <p:cNvPr id="7182" name="Rectangle 20"/>
          <p:cNvSpPr>
            <a:spLocks noChangeArrowheads="1"/>
          </p:cNvSpPr>
          <p:nvPr/>
        </p:nvSpPr>
        <p:spPr bwMode="auto">
          <a:xfrm>
            <a:off x="796874" y="1848164"/>
            <a:ext cx="8059602" cy="793015"/>
          </a:xfrm>
          <a:prstGeom prst="rect">
            <a:avLst/>
          </a:prstGeom>
          <a:noFill/>
          <a:ln w="9525">
            <a:noFill/>
            <a:miter lim="800000"/>
            <a:headEnd/>
            <a:tailEnd/>
          </a:ln>
        </p:spPr>
        <p:txBody>
          <a:bodyPr/>
          <a:lstStyle/>
          <a:p>
            <a:endParaRPr lang="zh-CN" altLang="en-US" sz="1500">
              <a:solidFill>
                <a:schemeClr val="tx1"/>
              </a:solidFill>
              <a:latin typeface="微软雅黑" panose="020B0503020204020204" pitchFamily="34" charset="-122"/>
              <a:ea typeface="微软雅黑" panose="020B0503020204020204" pitchFamily="34" charset="-122"/>
              <a:sym typeface="Arial" pitchFamily="34" charset="0"/>
            </a:endParaRPr>
          </a:p>
        </p:txBody>
      </p:sp>
      <p:pic>
        <p:nvPicPr>
          <p:cNvPr id="7183" name="Picture 6"/>
          <p:cNvPicPr>
            <a:picLocks noChangeAspect="1" noChangeArrowheads="1"/>
          </p:cNvPicPr>
          <p:nvPr/>
        </p:nvPicPr>
        <p:blipFill>
          <a:blip r:embed="rId9" cstate="print"/>
          <a:srcRect/>
          <a:stretch>
            <a:fillRect/>
          </a:stretch>
        </p:blipFill>
        <p:spPr bwMode="auto">
          <a:xfrm>
            <a:off x="1531025" y="4667774"/>
            <a:ext cx="398456" cy="299584"/>
          </a:xfrm>
          <a:prstGeom prst="rect">
            <a:avLst/>
          </a:prstGeom>
          <a:noFill/>
          <a:ln w="9525">
            <a:noFill/>
            <a:miter lim="800000"/>
            <a:headEnd/>
            <a:tailEnd/>
          </a:ln>
        </p:spPr>
      </p:pic>
      <p:pic>
        <p:nvPicPr>
          <p:cNvPr id="7184" name="Picture 12"/>
          <p:cNvPicPr>
            <a:picLocks noChangeAspect="1" noChangeArrowheads="1"/>
          </p:cNvPicPr>
          <p:nvPr/>
        </p:nvPicPr>
        <p:blipFill>
          <a:blip r:embed="rId10" cstate="print"/>
          <a:srcRect/>
          <a:stretch>
            <a:fillRect/>
          </a:stretch>
        </p:blipFill>
        <p:spPr bwMode="auto">
          <a:xfrm>
            <a:off x="2126519" y="4601688"/>
            <a:ext cx="319640" cy="328954"/>
          </a:xfrm>
          <a:prstGeom prst="rect">
            <a:avLst/>
          </a:prstGeom>
          <a:noFill/>
          <a:ln w="9525">
            <a:noFill/>
            <a:miter lim="800000"/>
            <a:headEnd/>
            <a:tailEnd/>
          </a:ln>
        </p:spPr>
      </p:pic>
      <p:pic>
        <p:nvPicPr>
          <p:cNvPr id="7185" name="Picture 15"/>
          <p:cNvPicPr>
            <a:picLocks noChangeAspect="1" noChangeArrowheads="1"/>
          </p:cNvPicPr>
          <p:nvPr/>
        </p:nvPicPr>
        <p:blipFill>
          <a:blip r:embed="rId11" cstate="print"/>
          <a:srcRect/>
          <a:stretch>
            <a:fillRect/>
          </a:stretch>
        </p:blipFill>
        <p:spPr bwMode="auto">
          <a:xfrm>
            <a:off x="1001211" y="4001053"/>
            <a:ext cx="382400" cy="371542"/>
          </a:xfrm>
          <a:prstGeom prst="rect">
            <a:avLst/>
          </a:prstGeom>
          <a:noFill/>
          <a:ln w="9525">
            <a:noFill/>
            <a:miter lim="800000"/>
            <a:headEnd/>
            <a:tailEnd/>
          </a:ln>
        </p:spPr>
      </p:pic>
      <p:pic>
        <p:nvPicPr>
          <p:cNvPr id="7186" name="Picture 84" descr="feed.png"/>
          <p:cNvPicPr>
            <a:picLocks noChangeAspect="1"/>
          </p:cNvPicPr>
          <p:nvPr/>
        </p:nvPicPr>
        <p:blipFill>
          <a:blip r:embed="rId12" cstate="print"/>
          <a:srcRect/>
          <a:stretch>
            <a:fillRect/>
          </a:stretch>
        </p:blipFill>
        <p:spPr bwMode="auto">
          <a:xfrm>
            <a:off x="1001210" y="4534136"/>
            <a:ext cx="396996" cy="299584"/>
          </a:xfrm>
          <a:prstGeom prst="rect">
            <a:avLst/>
          </a:prstGeom>
          <a:noFill/>
          <a:ln w="9525">
            <a:noFill/>
            <a:miter lim="800000"/>
            <a:headEnd/>
            <a:tailEnd/>
          </a:ln>
        </p:spPr>
      </p:pic>
      <p:sp>
        <p:nvSpPr>
          <p:cNvPr id="30" name="矩形 29"/>
          <p:cNvSpPr/>
          <p:nvPr/>
        </p:nvSpPr>
        <p:spPr>
          <a:xfrm>
            <a:off x="1073059" y="5884609"/>
            <a:ext cx="2041903" cy="286184"/>
          </a:xfrm>
          <a:prstGeom prst="rect">
            <a:avLst/>
          </a:prstGeom>
        </p:spPr>
        <p:txBody>
          <a:bodyPr wrap="square" lIns="91392" tIns="45696" rIns="91392" bIns="45696">
            <a:spAutoFit/>
          </a:bodyPr>
          <a:lstStyle/>
          <a:p>
            <a:pPr algn="ctr">
              <a:lnSpc>
                <a:spcPct val="90000"/>
              </a:lnSpc>
              <a:spcBef>
                <a:spcPct val="50000"/>
              </a:spcBef>
            </a:pPr>
            <a:r>
              <a:rPr lang="zh-CN" altLang="en-US" sz="1400" dirty="0">
                <a:solidFill>
                  <a:schemeClr val="tx1"/>
                </a:solidFill>
                <a:latin typeface="+mn-lt"/>
              </a:rPr>
              <a:t>社交数据</a:t>
            </a:r>
            <a:endParaRPr lang="en-US" altLang="zh-CN" sz="1400" dirty="0">
              <a:solidFill>
                <a:schemeClr val="tx1"/>
              </a:solidFill>
              <a:latin typeface="+mn-lt"/>
            </a:endParaRPr>
          </a:p>
        </p:txBody>
      </p:sp>
      <p:sp>
        <p:nvSpPr>
          <p:cNvPr id="31" name="矩形 30"/>
          <p:cNvSpPr/>
          <p:nvPr/>
        </p:nvSpPr>
        <p:spPr>
          <a:xfrm>
            <a:off x="5955810" y="5512995"/>
            <a:ext cx="2035319" cy="327670"/>
          </a:xfrm>
          <a:prstGeom prst="rect">
            <a:avLst/>
          </a:prstGeom>
        </p:spPr>
        <p:txBody>
          <a:bodyPr wrap="square" lIns="91392" tIns="45696" rIns="91392" bIns="45696">
            <a:spAutoFit/>
          </a:bodyPr>
          <a:lstStyle/>
          <a:p>
            <a:pPr>
              <a:lnSpc>
                <a:spcPct val="120000"/>
              </a:lnSpc>
            </a:pPr>
            <a:r>
              <a:rPr lang="zh-CN" altLang="en-US" sz="1400" dirty="0">
                <a:solidFill>
                  <a:schemeClr val="tx1"/>
                </a:solidFill>
                <a:latin typeface="+mn-ea"/>
                <a:cs typeface="Arial" pitchFamily="34" charset="0"/>
              </a:rPr>
              <a:t>机器数据</a:t>
            </a:r>
            <a:endParaRPr lang="en-US" altLang="zh-CN" sz="1400" dirty="0">
              <a:solidFill>
                <a:schemeClr val="tx1"/>
              </a:solidFill>
              <a:latin typeface="+mn-ea"/>
              <a:cs typeface="Arial" pitchFamily="34" charset="0"/>
            </a:endParaRPr>
          </a:p>
        </p:txBody>
      </p:sp>
      <p:pic>
        <p:nvPicPr>
          <p:cNvPr id="33" name="Picture 6" descr="如何让你的产品与微信建立联系"/>
          <p:cNvPicPr>
            <a:picLocks noChangeAspect="1" noChangeArrowheads="1"/>
          </p:cNvPicPr>
          <p:nvPr/>
        </p:nvPicPr>
        <p:blipFill>
          <a:blip r:embed="rId13" cstate="print"/>
          <a:srcRect/>
          <a:stretch>
            <a:fillRect/>
          </a:stretch>
        </p:blipFill>
        <p:spPr bwMode="auto">
          <a:xfrm>
            <a:off x="1632683" y="2898772"/>
            <a:ext cx="514469" cy="503699"/>
          </a:xfrm>
          <a:prstGeom prst="rect">
            <a:avLst/>
          </a:prstGeom>
          <a:noFill/>
        </p:spPr>
      </p:pic>
      <p:pic>
        <p:nvPicPr>
          <p:cNvPr id="38" name="Picture 2" descr="http://pics.taobaocdn.com/new/about/logo.gif"/>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9895" y="3470390"/>
            <a:ext cx="754977" cy="35130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ecma.bdimg.com/lego-mat/d95e037a72e335c4318481c7a027ebb3_121_121.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153621" y="2720999"/>
            <a:ext cx="864394" cy="86416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29" descr="https://encrypted-tbn2.google.com/images?q=tbn:ANd9GcSTngEfBKh6DzAPFel4P0O0Ih0dlgnZnlTIBDnal411u3lYIdQgfQ"/>
          <p:cNvPicPr>
            <a:picLocks noChangeAspect="1" noChangeArrowheads="1"/>
          </p:cNvPicPr>
          <p:nvPr/>
        </p:nvPicPr>
        <p:blipFill>
          <a:blip r:embed="rId16" cstate="print"/>
          <a:srcRect/>
          <a:stretch>
            <a:fillRect/>
          </a:stretch>
        </p:blipFill>
        <p:spPr bwMode="auto">
          <a:xfrm>
            <a:off x="2384859" y="3513496"/>
            <a:ext cx="866969" cy="555110"/>
          </a:xfrm>
          <a:prstGeom prst="rect">
            <a:avLst/>
          </a:prstGeom>
          <a:noFill/>
          <a:ln w="9525">
            <a:noFill/>
            <a:miter lim="800000"/>
            <a:headEnd/>
            <a:tailEnd/>
          </a:ln>
        </p:spPr>
      </p:pic>
      <p:pic>
        <p:nvPicPr>
          <p:cNvPr id="28" name="Picture 3"/>
          <p:cNvPicPr>
            <a:picLocks noChangeAspect="1" noChangeArrowheads="1"/>
          </p:cNvPicPr>
          <p:nvPr/>
        </p:nvPicPr>
        <p:blipFill>
          <a:blip r:embed="rId17" cstate="print"/>
          <a:srcRect/>
          <a:stretch>
            <a:fillRect/>
          </a:stretch>
        </p:blipFill>
        <p:spPr bwMode="auto">
          <a:xfrm>
            <a:off x="3173047" y="3416676"/>
            <a:ext cx="2358894" cy="955919"/>
          </a:xfrm>
          <a:prstGeom prst="rect">
            <a:avLst/>
          </a:prstGeom>
          <a:solidFill>
            <a:schemeClr val="accent2">
              <a:lumMod val="60000"/>
              <a:lumOff val="40000"/>
            </a:schemeClr>
          </a:solidFill>
          <a:ln w="9525">
            <a:noFill/>
            <a:miter lim="800000"/>
            <a:headEnd/>
            <a:tailEnd/>
          </a:ln>
        </p:spPr>
      </p:pic>
      <p:sp>
        <p:nvSpPr>
          <p:cNvPr id="32" name="标题 1"/>
          <p:cNvSpPr txBox="1">
            <a:spLocks/>
          </p:cNvSpPr>
          <p:nvPr/>
        </p:nvSpPr>
        <p:spPr bwMode="auto">
          <a:xfrm>
            <a:off x="791580" y="332656"/>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lnSpc>
                <a:spcPct val="90000"/>
              </a:lnSpc>
              <a:defRPr/>
            </a:pPr>
            <a:r>
              <a:rPr lang="zh-CN" altLang="en-US" sz="3500" b="0" spc="-100" dirty="0">
                <a:latin typeface="黑体" panose="02010609060101010101" pitchFamily="49" charset="-122"/>
              </a:rPr>
              <a:t>大数据从哪里来？</a:t>
            </a:r>
            <a:endParaRPr lang="zh-CN" altLang="ko-KR" sz="3500" b="0" spc="-100" dirty="0">
              <a:latin typeface="黑体" panose="02010609060101010101" pitchFamily="49" charset="-122"/>
            </a:endParaRPr>
          </a:p>
        </p:txBody>
      </p:sp>
    </p:spTree>
    <p:extLst>
      <p:ext uri="{BB962C8B-B14F-4D97-AF65-F5344CB8AC3E}">
        <p14:creationId xmlns:p14="http://schemas.microsoft.com/office/powerpoint/2010/main" val="220702986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ChangeArrowheads="1"/>
          </p:cNvSpPr>
          <p:nvPr/>
        </p:nvSpPr>
        <p:spPr bwMode="auto">
          <a:xfrm>
            <a:off x="683568" y="1484784"/>
            <a:ext cx="2663825" cy="2354491"/>
          </a:xfrm>
          <a:prstGeom prst="rect">
            <a:avLst/>
          </a:prstGeom>
          <a:noFill/>
          <a:ln w="9525" algn="ctr">
            <a:noFill/>
            <a:miter lim="800000"/>
            <a:headEnd/>
            <a:tailEnd/>
          </a:ln>
          <a:effectLst/>
        </p:spPr>
        <p:txBody>
          <a:bodyPr>
            <a:spAutoFit/>
          </a:bodyPr>
          <a:lstStyle/>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硬件成本的降低</a:t>
            </a:r>
          </a:p>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网络带宽的提升</a:t>
            </a:r>
          </a:p>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云计算的兴起</a:t>
            </a:r>
          </a:p>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智能终端的普及</a:t>
            </a:r>
          </a:p>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电子商务、社交网络、</a:t>
            </a:r>
          </a:p>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 电子地图等的全面应用</a:t>
            </a:r>
          </a:p>
          <a:p>
            <a:pPr marL="285750" indent="-285750">
              <a:lnSpc>
                <a:spcPct val="150000"/>
              </a:lnSpc>
              <a:buClr>
                <a:schemeClr val="bg1">
                  <a:lumMod val="50000"/>
                </a:schemeClr>
              </a:buClr>
              <a:buSzPct val="60000"/>
              <a:buFont typeface="Wingdings" panose="05000000000000000000" pitchFamily="2" charset="2"/>
              <a:buChar char="l"/>
            </a:pPr>
            <a:r>
              <a:rPr lang="zh-CN" altLang="en-US" sz="1400" dirty="0">
                <a:latin typeface="+mn-lt"/>
              </a:rPr>
              <a:t>物联网</a:t>
            </a:r>
          </a:p>
        </p:txBody>
      </p:sp>
      <p:pic>
        <p:nvPicPr>
          <p:cNvPr id="84997" name="Picture 5" descr="照片 456"/>
          <p:cNvPicPr>
            <a:picLocks noChangeAspect="1" noChangeArrowheads="1"/>
          </p:cNvPicPr>
          <p:nvPr/>
        </p:nvPicPr>
        <p:blipFill>
          <a:blip r:embed="rId3" cstate="print"/>
          <a:srcRect/>
          <a:stretch>
            <a:fillRect/>
          </a:stretch>
        </p:blipFill>
        <p:spPr bwMode="auto">
          <a:xfrm>
            <a:off x="2962010" y="1448780"/>
            <a:ext cx="1826014" cy="2267661"/>
          </a:xfrm>
          <a:prstGeom prst="rect">
            <a:avLst/>
          </a:prstGeom>
          <a:noFill/>
        </p:spPr>
      </p:pic>
      <p:pic>
        <p:nvPicPr>
          <p:cNvPr id="84998" name="Picture 6" descr="照片 459"/>
          <p:cNvPicPr>
            <a:picLocks noChangeAspect="1" noChangeArrowheads="1"/>
          </p:cNvPicPr>
          <p:nvPr/>
        </p:nvPicPr>
        <p:blipFill>
          <a:blip r:embed="rId4" cstate="print"/>
          <a:srcRect/>
          <a:stretch>
            <a:fillRect/>
          </a:stretch>
        </p:blipFill>
        <p:spPr bwMode="auto">
          <a:xfrm>
            <a:off x="4817591" y="1448780"/>
            <a:ext cx="1950653" cy="2267661"/>
          </a:xfrm>
          <a:prstGeom prst="rect">
            <a:avLst/>
          </a:prstGeom>
          <a:noFill/>
        </p:spPr>
      </p:pic>
      <p:pic>
        <p:nvPicPr>
          <p:cNvPr id="85000" name="Picture 8" descr="照片 457"/>
          <p:cNvPicPr>
            <a:picLocks noChangeAspect="1" noChangeArrowheads="1"/>
          </p:cNvPicPr>
          <p:nvPr/>
        </p:nvPicPr>
        <p:blipFill>
          <a:blip r:embed="rId5" cstate="print"/>
          <a:srcRect/>
          <a:stretch>
            <a:fillRect/>
          </a:stretch>
        </p:blipFill>
        <p:spPr bwMode="auto">
          <a:xfrm>
            <a:off x="6814377" y="1448780"/>
            <a:ext cx="1790071" cy="2267661"/>
          </a:xfrm>
          <a:prstGeom prst="rect">
            <a:avLst/>
          </a:prstGeom>
          <a:noFill/>
        </p:spPr>
      </p:pic>
      <p:pic>
        <p:nvPicPr>
          <p:cNvPr id="85001" name="Picture 9" descr="U8473P827DT20130218095519"/>
          <p:cNvPicPr>
            <a:picLocks noChangeAspect="1" noChangeArrowheads="1"/>
          </p:cNvPicPr>
          <p:nvPr/>
        </p:nvPicPr>
        <p:blipFill>
          <a:blip r:embed="rId6" cstate="print"/>
          <a:srcRect/>
          <a:stretch>
            <a:fillRect/>
          </a:stretch>
        </p:blipFill>
        <p:spPr bwMode="auto">
          <a:xfrm>
            <a:off x="6606548" y="4131458"/>
            <a:ext cx="1997702" cy="1457782"/>
          </a:xfrm>
          <a:prstGeom prst="rect">
            <a:avLst/>
          </a:prstGeom>
          <a:noFill/>
        </p:spPr>
      </p:pic>
      <p:pic>
        <p:nvPicPr>
          <p:cNvPr id="85003" name="Picture 11" descr="u=2368988055,829313941&amp;fm=23&amp;gp=0"/>
          <p:cNvPicPr>
            <a:picLocks noChangeAspect="1" noChangeArrowheads="1"/>
          </p:cNvPicPr>
          <p:nvPr/>
        </p:nvPicPr>
        <p:blipFill>
          <a:blip r:embed="rId7" cstate="print"/>
          <a:srcRect/>
          <a:stretch>
            <a:fillRect/>
          </a:stretch>
        </p:blipFill>
        <p:spPr bwMode="auto">
          <a:xfrm>
            <a:off x="2468538" y="4148995"/>
            <a:ext cx="1959446" cy="1368237"/>
          </a:xfrm>
          <a:prstGeom prst="rect">
            <a:avLst/>
          </a:prstGeom>
          <a:noFill/>
        </p:spPr>
      </p:pic>
      <p:pic>
        <p:nvPicPr>
          <p:cNvPr id="85004" name="Picture 12" descr="u=305110568,2854458598&amp;fm=23&amp;gp=0"/>
          <p:cNvPicPr>
            <a:picLocks noChangeAspect="1" noChangeArrowheads="1"/>
          </p:cNvPicPr>
          <p:nvPr/>
        </p:nvPicPr>
        <p:blipFill>
          <a:blip r:embed="rId8" cstate="print"/>
          <a:srcRect/>
          <a:stretch>
            <a:fillRect/>
          </a:stretch>
        </p:blipFill>
        <p:spPr bwMode="auto">
          <a:xfrm>
            <a:off x="848780" y="4149446"/>
            <a:ext cx="1595898" cy="1403790"/>
          </a:xfrm>
          <a:prstGeom prst="rect">
            <a:avLst/>
          </a:prstGeom>
          <a:noFill/>
        </p:spPr>
      </p:pic>
      <p:pic>
        <p:nvPicPr>
          <p:cNvPr id="85005" name="Picture 13" descr="1365319274_95478800"/>
          <p:cNvPicPr>
            <a:picLocks noChangeAspect="1" noChangeArrowheads="1"/>
          </p:cNvPicPr>
          <p:nvPr/>
        </p:nvPicPr>
        <p:blipFill>
          <a:blip r:embed="rId9" cstate="print"/>
          <a:srcRect/>
          <a:stretch>
            <a:fillRect/>
          </a:stretch>
        </p:blipFill>
        <p:spPr bwMode="auto">
          <a:xfrm>
            <a:off x="4427984" y="4149080"/>
            <a:ext cx="2154704" cy="1349798"/>
          </a:xfrm>
          <a:prstGeom prst="rect">
            <a:avLst/>
          </a:prstGeom>
          <a:noFill/>
        </p:spPr>
      </p:pic>
      <p:sp>
        <p:nvSpPr>
          <p:cNvPr id="11" name="标题 1"/>
          <p:cNvSpPr txBox="1">
            <a:spLocks/>
          </p:cNvSpPr>
          <p:nvPr/>
        </p:nvSpPr>
        <p:spPr bwMode="auto">
          <a:xfrm>
            <a:off x="575556" y="364393"/>
            <a:ext cx="8043377"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lnSpc>
                <a:spcPct val="90000"/>
              </a:lnSpc>
              <a:defRPr/>
            </a:pPr>
            <a:r>
              <a:rPr lang="zh-CN" altLang="en-US" sz="3500" b="0" spc="-100" dirty="0">
                <a:latin typeface="黑体" panose="02010609060101010101" pitchFamily="49" charset="-122"/>
              </a:rPr>
              <a:t> 大数据时代到来的必然性</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1"/>
          <p:cNvSpPr txBox="1">
            <a:spLocks/>
          </p:cNvSpPr>
          <p:nvPr/>
        </p:nvSpPr>
        <p:spPr>
          <a:xfrm>
            <a:off x="719572" y="1381371"/>
            <a:ext cx="1038029" cy="653483"/>
          </a:xfrm>
          <a:prstGeom prst="rect">
            <a:avLst/>
          </a:prstGeom>
        </p:spPr>
        <p:txBody>
          <a:bodyPr vert="horz" lIns="68562" tIns="34281" rIns="68562" bIns="34281" rtlCol="0" anchor="ctr">
            <a:normAutofit/>
          </a:bodyPr>
          <a:lstStyle/>
          <a:p>
            <a:pPr marL="285750" indent="-285750" eaLnBrk="0" fontAlgn="base" hangingPunct="0">
              <a:spcBef>
                <a:spcPct val="0"/>
              </a:spcBef>
              <a:spcAft>
                <a:spcPct val="0"/>
              </a:spcAft>
              <a:buClr>
                <a:schemeClr val="bg1">
                  <a:lumMod val="50000"/>
                </a:schemeClr>
              </a:buClr>
              <a:buSzPct val="60000"/>
              <a:buFont typeface="Wingdings" panose="05000000000000000000" pitchFamily="2" charset="2"/>
              <a:buChar char="l"/>
              <a:defRPr/>
            </a:pPr>
            <a:r>
              <a:rPr lang="zh-CN" altLang="en-US" sz="1400" kern="0" dirty="0">
                <a:solidFill>
                  <a:schemeClr val="tx1"/>
                </a:solidFill>
                <a:latin typeface="+mn-lt"/>
                <a:cs typeface="Arial" pitchFamily="34" charset="0"/>
              </a:rPr>
              <a:t>美国</a:t>
            </a:r>
          </a:p>
        </p:txBody>
      </p:sp>
      <p:pic>
        <p:nvPicPr>
          <p:cNvPr id="33" name="Picture 4"/>
          <p:cNvPicPr>
            <a:picLocks noChangeAspect="1" noChangeArrowheads="1"/>
          </p:cNvPicPr>
          <p:nvPr/>
        </p:nvPicPr>
        <p:blipFill>
          <a:blip r:embed="rId3" cstate="print"/>
          <a:srcRect/>
          <a:stretch>
            <a:fillRect/>
          </a:stretch>
        </p:blipFill>
        <p:spPr bwMode="auto">
          <a:xfrm>
            <a:off x="829680" y="1932990"/>
            <a:ext cx="1148841" cy="739926"/>
          </a:xfrm>
          <a:prstGeom prst="rect">
            <a:avLst/>
          </a:prstGeom>
          <a:noFill/>
          <a:ln w="9525">
            <a:noFill/>
            <a:miter lim="800000"/>
            <a:headEnd/>
            <a:tailEnd/>
          </a:ln>
        </p:spPr>
      </p:pic>
      <p:pic>
        <p:nvPicPr>
          <p:cNvPr id="35" name="Picture 2"/>
          <p:cNvPicPr>
            <a:picLocks noChangeAspect="1" noChangeArrowheads="1"/>
          </p:cNvPicPr>
          <p:nvPr/>
        </p:nvPicPr>
        <p:blipFill>
          <a:blip r:embed="rId4" cstate="print"/>
          <a:srcRect/>
          <a:stretch>
            <a:fillRect/>
          </a:stretch>
        </p:blipFill>
        <p:spPr bwMode="auto">
          <a:xfrm>
            <a:off x="829680" y="3333296"/>
            <a:ext cx="1125923" cy="751959"/>
          </a:xfrm>
          <a:prstGeom prst="rect">
            <a:avLst/>
          </a:prstGeom>
          <a:noFill/>
          <a:ln w="9525">
            <a:noFill/>
            <a:miter lim="800000"/>
            <a:headEnd/>
            <a:tailEnd/>
          </a:ln>
        </p:spPr>
      </p:pic>
      <p:sp>
        <p:nvSpPr>
          <p:cNvPr id="36" name="标题 1"/>
          <p:cNvSpPr txBox="1">
            <a:spLocks/>
          </p:cNvSpPr>
          <p:nvPr/>
        </p:nvSpPr>
        <p:spPr>
          <a:xfrm>
            <a:off x="719572" y="2961061"/>
            <a:ext cx="810090" cy="431935"/>
          </a:xfrm>
          <a:prstGeom prst="rect">
            <a:avLst/>
          </a:prstGeom>
        </p:spPr>
        <p:txBody>
          <a:bodyPr vert="horz" lIns="68562" tIns="34281" rIns="68562" bIns="34281" rtlCol="0" anchor="ctr">
            <a:normAutofit/>
          </a:bodyPr>
          <a:lstStyle/>
          <a:p>
            <a:pPr marL="285750" indent="-285750" eaLnBrk="0" fontAlgn="base" hangingPunct="0">
              <a:spcBef>
                <a:spcPct val="0"/>
              </a:spcBef>
              <a:spcAft>
                <a:spcPct val="0"/>
              </a:spcAft>
              <a:buClr>
                <a:schemeClr val="bg1">
                  <a:lumMod val="50000"/>
                </a:schemeClr>
              </a:buClr>
              <a:buSzPct val="60000"/>
              <a:buFont typeface="Wingdings" panose="05000000000000000000" pitchFamily="2" charset="2"/>
              <a:buChar char="l"/>
              <a:defRPr/>
            </a:pPr>
            <a:r>
              <a:rPr lang="en-US" altLang="zh-CN" sz="1400" kern="0" dirty="0">
                <a:solidFill>
                  <a:schemeClr val="tx1"/>
                </a:solidFill>
                <a:latin typeface="+mn-lt"/>
                <a:cs typeface="Arial" pitchFamily="34" charset="0"/>
              </a:rPr>
              <a:t>G8</a:t>
            </a:r>
            <a:endParaRPr lang="zh-CN" altLang="en-US" sz="1400" kern="0" dirty="0">
              <a:solidFill>
                <a:schemeClr val="tx1"/>
              </a:solidFill>
              <a:latin typeface="+mn-lt"/>
              <a:cs typeface="Arial" pitchFamily="34" charset="0"/>
            </a:endParaRPr>
          </a:p>
        </p:txBody>
      </p:sp>
      <p:cxnSp>
        <p:nvCxnSpPr>
          <p:cNvPr id="37" name="Straight Arrow Connector 36"/>
          <p:cNvCxnSpPr/>
          <p:nvPr/>
        </p:nvCxnSpPr>
        <p:spPr bwMode="auto">
          <a:xfrm>
            <a:off x="2125825" y="1776121"/>
            <a:ext cx="6804756" cy="0"/>
          </a:xfrm>
          <a:prstGeom prst="straightConnector1">
            <a:avLst/>
          </a:prstGeom>
          <a:ln>
            <a:solidFill>
              <a:schemeClr val="bg1"/>
            </a:solidFill>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3" name="标题 1"/>
          <p:cNvSpPr txBox="1">
            <a:spLocks/>
          </p:cNvSpPr>
          <p:nvPr/>
        </p:nvSpPr>
        <p:spPr>
          <a:xfrm>
            <a:off x="1955047" y="1556792"/>
            <a:ext cx="6534449" cy="4032448"/>
          </a:xfrm>
          <a:prstGeom prst="rect">
            <a:avLst/>
          </a:prstGeom>
        </p:spPr>
        <p:txBody>
          <a:bodyPr vert="horz" lIns="68562" tIns="34281" rIns="68562" bIns="34281" rtlCol="0" anchor="ctr">
            <a:noAutofit/>
          </a:bodyPr>
          <a:lstStyle/>
          <a:p>
            <a:pPr marL="285750" indent="-285750" eaLnBrk="0" fontAlgn="base" hangingPunct="0">
              <a:lnSpc>
                <a:spcPct val="150000"/>
              </a:lnSpc>
              <a:spcBef>
                <a:spcPct val="0"/>
              </a:spcBef>
              <a:spcAft>
                <a:spcPct val="0"/>
              </a:spcAft>
              <a:buClr>
                <a:schemeClr val="bg1">
                  <a:lumMod val="50000"/>
                </a:schemeClr>
              </a:buClr>
              <a:buSzPct val="60000"/>
              <a:buFont typeface="Wingdings" panose="05000000000000000000" pitchFamily="2" charset="2"/>
              <a:buChar char="l"/>
              <a:defRPr/>
            </a:pPr>
            <a:r>
              <a:rPr lang="zh-CN" altLang="en-US" sz="1400" kern="0" dirty="0">
                <a:solidFill>
                  <a:schemeClr val="tx1"/>
                </a:solidFill>
                <a:latin typeface="+mn-lt"/>
                <a:cs typeface="Arial" pitchFamily="34" charset="0"/>
              </a:rPr>
              <a:t>八国集团发布了</a:t>
            </a:r>
            <a:r>
              <a:rPr lang="en-US" altLang="zh-CN" sz="1400" kern="0" dirty="0">
                <a:solidFill>
                  <a:schemeClr val="tx1"/>
                </a:solidFill>
                <a:latin typeface="+mn-lt"/>
                <a:cs typeface="Arial" pitchFamily="34" charset="0"/>
              </a:rPr>
              <a:t>《G8</a:t>
            </a:r>
            <a:r>
              <a:rPr lang="zh-CN" altLang="en-US" sz="1400" kern="0" dirty="0">
                <a:solidFill>
                  <a:schemeClr val="tx1"/>
                </a:solidFill>
                <a:latin typeface="+mn-lt"/>
                <a:cs typeface="Arial" pitchFamily="34" charset="0"/>
              </a:rPr>
              <a:t>开放数据宪章</a:t>
            </a:r>
            <a:r>
              <a:rPr lang="en-US" altLang="zh-CN" sz="1400" kern="0" dirty="0">
                <a:solidFill>
                  <a:schemeClr val="tx1"/>
                </a:solidFill>
                <a:latin typeface="+mn-lt"/>
                <a:cs typeface="Arial" pitchFamily="34" charset="0"/>
              </a:rPr>
              <a:t>》</a:t>
            </a:r>
            <a:r>
              <a:rPr lang="zh-CN" altLang="en-US" sz="1400" kern="0" dirty="0">
                <a:solidFill>
                  <a:schemeClr val="tx1"/>
                </a:solidFill>
                <a:latin typeface="+mn-lt"/>
                <a:cs typeface="Arial" pitchFamily="34" charset="0"/>
              </a:rPr>
              <a:t>，提出要加快推动数据开放和利用。</a:t>
            </a:r>
            <a:endParaRPr lang="en-US" altLang="zh-CN" sz="1400" kern="0" dirty="0">
              <a:solidFill>
                <a:schemeClr val="tx1"/>
              </a:solidFill>
              <a:latin typeface="+mn-lt"/>
              <a:cs typeface="Arial" pitchFamily="34" charset="0"/>
            </a:endParaRPr>
          </a:p>
          <a:p>
            <a:pPr marL="285750" indent="-285750" eaLnBrk="0" hangingPunct="0">
              <a:lnSpc>
                <a:spcPct val="150000"/>
              </a:lnSpc>
              <a:buClr>
                <a:schemeClr val="bg1">
                  <a:lumMod val="50000"/>
                </a:schemeClr>
              </a:buClr>
              <a:buSzPct val="60000"/>
              <a:buFont typeface="Wingdings" panose="05000000000000000000" pitchFamily="2" charset="2"/>
              <a:buChar char="l"/>
              <a:defRPr/>
            </a:pPr>
            <a:r>
              <a:rPr lang="zh-CN" altLang="en-US" sz="1400" kern="0" dirty="0">
                <a:solidFill>
                  <a:schemeClr val="tx1"/>
                </a:solidFill>
                <a:latin typeface="+mn-lt"/>
                <a:cs typeface="Arial" pitchFamily="34" charset="0"/>
              </a:rPr>
              <a:t>欧盟力推</a:t>
            </a:r>
            <a:r>
              <a:rPr lang="en-US" altLang="zh-CN" sz="1400" kern="0" dirty="0">
                <a:solidFill>
                  <a:schemeClr val="tx1"/>
                </a:solidFill>
                <a:latin typeface="+mn-lt"/>
                <a:cs typeface="Arial" pitchFamily="34" charset="0"/>
              </a:rPr>
              <a:t>《</a:t>
            </a:r>
            <a:r>
              <a:rPr lang="zh-CN" altLang="en-US" sz="1400" kern="0" dirty="0">
                <a:solidFill>
                  <a:schemeClr val="tx1"/>
                </a:solidFill>
                <a:latin typeface="+mn-lt"/>
                <a:cs typeface="Arial" pitchFamily="34" charset="0"/>
              </a:rPr>
              <a:t>数据价值链战略计划</a:t>
            </a:r>
            <a:r>
              <a:rPr lang="en-US" altLang="zh-CN" sz="1400" kern="0" dirty="0">
                <a:solidFill>
                  <a:schemeClr val="tx1"/>
                </a:solidFill>
                <a:latin typeface="+mn-lt"/>
                <a:cs typeface="Arial" pitchFamily="34" charset="0"/>
              </a:rPr>
              <a:t>》</a:t>
            </a:r>
            <a:r>
              <a:rPr lang="zh-CN" altLang="en-US" sz="1400" kern="0" dirty="0">
                <a:solidFill>
                  <a:schemeClr val="tx1"/>
                </a:solidFill>
                <a:latin typeface="+mn-lt"/>
                <a:cs typeface="Arial" pitchFamily="34" charset="0"/>
              </a:rPr>
              <a:t>，用大数据改造传统治理模式，降低公共部门成本，并促进经济增长和就业增长。</a:t>
            </a:r>
            <a:endParaRPr lang="en-US" altLang="zh-CN" sz="1400" kern="0" dirty="0">
              <a:solidFill>
                <a:schemeClr val="tx1"/>
              </a:solidFill>
              <a:latin typeface="+mn-lt"/>
              <a:cs typeface="Arial" pitchFamily="34" charset="0"/>
            </a:endParaRPr>
          </a:p>
          <a:p>
            <a:pPr marL="285750" indent="-285750" eaLnBrk="0" hangingPunct="0">
              <a:lnSpc>
                <a:spcPct val="150000"/>
              </a:lnSpc>
              <a:buClr>
                <a:schemeClr val="bg1">
                  <a:lumMod val="50000"/>
                </a:schemeClr>
              </a:buClr>
              <a:buSzPct val="60000"/>
              <a:buFont typeface="Wingdings" panose="05000000000000000000" pitchFamily="2" charset="2"/>
              <a:buChar char="l"/>
              <a:defRPr/>
            </a:pPr>
            <a:r>
              <a:rPr lang="zh-CN" altLang="en-US" sz="1400" kern="0" dirty="0">
                <a:solidFill>
                  <a:schemeClr val="tx1"/>
                </a:solidFill>
                <a:latin typeface="+mn-lt"/>
                <a:cs typeface="Arial" pitchFamily="34" charset="0"/>
              </a:rPr>
              <a:t>英国政府发布</a:t>
            </a:r>
            <a:r>
              <a:rPr lang="en-US" altLang="zh-CN" sz="1400" kern="0" dirty="0">
                <a:solidFill>
                  <a:schemeClr val="tx1"/>
                </a:solidFill>
                <a:latin typeface="+mn-lt"/>
                <a:cs typeface="Arial" pitchFamily="34" charset="0"/>
              </a:rPr>
              <a:t>《</a:t>
            </a:r>
            <a:r>
              <a:rPr lang="zh-CN" altLang="en-US" sz="1400" kern="0" dirty="0">
                <a:solidFill>
                  <a:schemeClr val="tx1"/>
                </a:solidFill>
                <a:latin typeface="+mn-lt"/>
                <a:cs typeface="Arial" pitchFamily="34" charset="0"/>
              </a:rPr>
              <a:t>英国数据能力发展战略规划</a:t>
            </a:r>
            <a:r>
              <a:rPr lang="en-US" altLang="zh-CN" sz="1400" kern="0" dirty="0">
                <a:solidFill>
                  <a:schemeClr val="tx1"/>
                </a:solidFill>
                <a:latin typeface="+mn-lt"/>
                <a:cs typeface="Arial" pitchFamily="34" charset="0"/>
              </a:rPr>
              <a:t>》</a:t>
            </a:r>
            <a:r>
              <a:rPr lang="zh-CN" altLang="en-US" sz="1400" kern="0" dirty="0">
                <a:solidFill>
                  <a:schemeClr val="tx1"/>
                </a:solidFill>
                <a:latin typeface="+mn-lt"/>
                <a:cs typeface="Arial" pitchFamily="34" charset="0"/>
              </a:rPr>
              <a:t>，旨在利用数据产生商业价值、提振经济增长，承诺</a:t>
            </a:r>
            <a:r>
              <a:rPr lang="en-US" altLang="zh-CN" sz="1400" kern="0" dirty="0">
                <a:solidFill>
                  <a:schemeClr val="tx1"/>
                </a:solidFill>
                <a:latin typeface="+mn-lt"/>
                <a:cs typeface="Arial" pitchFamily="34" charset="0"/>
              </a:rPr>
              <a:t>2015</a:t>
            </a:r>
            <a:r>
              <a:rPr lang="zh-CN" altLang="en-US" sz="1400" kern="0" dirty="0">
                <a:solidFill>
                  <a:schemeClr val="tx1"/>
                </a:solidFill>
                <a:latin typeface="+mn-lt"/>
                <a:cs typeface="Arial" pitchFamily="34" charset="0"/>
              </a:rPr>
              <a:t>年之前开放交通、天气、医疗方面的核心数据库。</a:t>
            </a:r>
            <a:endParaRPr lang="en-US" altLang="zh-CN" sz="1400" kern="0" dirty="0">
              <a:solidFill>
                <a:schemeClr val="tx1"/>
              </a:solidFill>
              <a:latin typeface="+mn-lt"/>
              <a:cs typeface="Arial" pitchFamily="34" charset="0"/>
            </a:endParaRPr>
          </a:p>
          <a:p>
            <a:pPr marL="285750" indent="-285750" eaLnBrk="0" hangingPunct="0">
              <a:lnSpc>
                <a:spcPct val="150000"/>
              </a:lnSpc>
              <a:buClr>
                <a:schemeClr val="bg1">
                  <a:lumMod val="50000"/>
                </a:schemeClr>
              </a:buClr>
              <a:buSzPct val="60000"/>
              <a:buFont typeface="Wingdings" panose="05000000000000000000" pitchFamily="2" charset="2"/>
              <a:buChar char="l"/>
              <a:defRPr/>
            </a:pPr>
            <a:r>
              <a:rPr lang="zh-CN" altLang="en-US" sz="1400" kern="0" dirty="0">
                <a:solidFill>
                  <a:schemeClr val="tx1"/>
                </a:solidFill>
                <a:latin typeface="+mn-lt"/>
                <a:cs typeface="Arial" pitchFamily="34" charset="0"/>
              </a:rPr>
              <a:t>安倍内阁正式公布新</a:t>
            </a:r>
            <a:r>
              <a:rPr lang="en-US" altLang="zh-CN" sz="1400" kern="0" dirty="0">
                <a:solidFill>
                  <a:schemeClr val="tx1"/>
                </a:solidFill>
                <a:latin typeface="+mn-lt"/>
                <a:cs typeface="Arial" pitchFamily="34" charset="0"/>
              </a:rPr>
              <a:t>IT</a:t>
            </a:r>
            <a:r>
              <a:rPr lang="zh-CN" altLang="en-US" sz="1400" kern="0" dirty="0">
                <a:solidFill>
                  <a:schemeClr val="tx1"/>
                </a:solidFill>
                <a:latin typeface="+mn-lt"/>
                <a:cs typeface="Arial" pitchFamily="34" charset="0"/>
              </a:rPr>
              <a:t>战略</a:t>
            </a:r>
            <a:r>
              <a:rPr lang="en-US" altLang="zh-CN" sz="1400" kern="0" dirty="0">
                <a:solidFill>
                  <a:schemeClr val="tx1"/>
                </a:solidFill>
                <a:latin typeface="+mn-lt"/>
                <a:cs typeface="Arial" pitchFamily="34" charset="0"/>
              </a:rPr>
              <a:t>《</a:t>
            </a:r>
            <a:r>
              <a:rPr lang="zh-CN" altLang="en-US" sz="1400" kern="0" dirty="0">
                <a:solidFill>
                  <a:schemeClr val="tx1"/>
                </a:solidFill>
                <a:latin typeface="+mn-lt"/>
                <a:cs typeface="Arial" pitchFamily="34" charset="0"/>
              </a:rPr>
              <a:t>创建最尖端</a:t>
            </a:r>
            <a:r>
              <a:rPr lang="en-US" altLang="zh-CN" sz="1400" kern="0" dirty="0">
                <a:solidFill>
                  <a:schemeClr val="tx1"/>
                </a:solidFill>
                <a:latin typeface="+mn-lt"/>
                <a:cs typeface="Arial" pitchFamily="34" charset="0"/>
              </a:rPr>
              <a:t>IT</a:t>
            </a:r>
            <a:r>
              <a:rPr lang="zh-CN" altLang="en-US" sz="1400" kern="0" dirty="0">
                <a:solidFill>
                  <a:schemeClr val="tx1"/>
                </a:solidFill>
                <a:latin typeface="+mn-lt"/>
                <a:cs typeface="Arial" pitchFamily="34" charset="0"/>
              </a:rPr>
              <a:t>国家宣言</a:t>
            </a:r>
            <a:r>
              <a:rPr lang="en-US" altLang="zh-CN" sz="1400" kern="0" dirty="0">
                <a:solidFill>
                  <a:schemeClr val="tx1"/>
                </a:solidFill>
                <a:latin typeface="+mn-lt"/>
                <a:cs typeface="Arial" pitchFamily="34" charset="0"/>
              </a:rPr>
              <a:t>》</a:t>
            </a:r>
            <a:r>
              <a:rPr lang="zh-CN" altLang="en-US" sz="1400" kern="0" dirty="0">
                <a:solidFill>
                  <a:schemeClr val="tx1"/>
                </a:solidFill>
                <a:latin typeface="+mn-lt"/>
                <a:cs typeface="Arial" pitchFamily="34" charset="0"/>
              </a:rPr>
              <a:t>，以开放大数据为核心的</a:t>
            </a:r>
            <a:r>
              <a:rPr lang="en-US" altLang="zh-CN" sz="1400" kern="0" dirty="0">
                <a:solidFill>
                  <a:schemeClr val="tx1"/>
                </a:solidFill>
                <a:latin typeface="+mn-lt"/>
                <a:cs typeface="Arial" pitchFamily="34" charset="0"/>
              </a:rPr>
              <a:t>IT</a:t>
            </a:r>
            <a:r>
              <a:rPr lang="zh-CN" altLang="en-US" sz="1400" kern="0" dirty="0">
                <a:solidFill>
                  <a:schemeClr val="tx1"/>
                </a:solidFill>
                <a:latin typeface="+mn-lt"/>
                <a:cs typeface="Arial" pitchFamily="34" charset="0"/>
              </a:rPr>
              <a:t>国家战略。</a:t>
            </a:r>
            <a:endParaRPr lang="en-US" altLang="zh-CN" sz="1400" kern="0" dirty="0">
              <a:solidFill>
                <a:schemeClr val="tx1"/>
              </a:solidFill>
              <a:latin typeface="+mn-lt"/>
              <a:cs typeface="Arial" pitchFamily="34" charset="0"/>
            </a:endParaRPr>
          </a:p>
          <a:p>
            <a:pPr marL="285750" indent="-285750" eaLnBrk="0" hangingPunct="0">
              <a:lnSpc>
                <a:spcPct val="150000"/>
              </a:lnSpc>
              <a:buClr>
                <a:schemeClr val="bg1">
                  <a:lumMod val="50000"/>
                </a:schemeClr>
              </a:buClr>
              <a:buSzPct val="60000"/>
              <a:buFont typeface="Wingdings" panose="05000000000000000000" pitchFamily="2" charset="2"/>
              <a:buChar char="l"/>
              <a:defRPr/>
            </a:pPr>
            <a:r>
              <a:rPr lang="en-US" altLang="zh-CN" sz="1400" kern="0" dirty="0">
                <a:solidFill>
                  <a:schemeClr val="tx1"/>
                </a:solidFill>
                <a:latin typeface="+mn-lt"/>
                <a:cs typeface="Arial" pitchFamily="34" charset="0"/>
              </a:rPr>
              <a:t>2015</a:t>
            </a:r>
            <a:r>
              <a:rPr lang="zh-CN" altLang="en-US" sz="1400" kern="0" dirty="0">
                <a:solidFill>
                  <a:schemeClr val="tx1"/>
                </a:solidFill>
                <a:latin typeface="+mn-lt"/>
                <a:cs typeface="Arial" pitchFamily="34" charset="0"/>
              </a:rPr>
              <a:t>年</a:t>
            </a:r>
            <a:r>
              <a:rPr lang="en-US" altLang="zh-CN" sz="1400" kern="0" dirty="0">
                <a:solidFill>
                  <a:schemeClr val="tx1"/>
                </a:solidFill>
                <a:latin typeface="+mn-lt"/>
                <a:cs typeface="Arial" pitchFamily="34" charset="0"/>
              </a:rPr>
              <a:t>3</a:t>
            </a:r>
            <a:r>
              <a:rPr lang="zh-CN" altLang="en-US" sz="1400" kern="0" dirty="0">
                <a:solidFill>
                  <a:schemeClr val="tx1"/>
                </a:solidFill>
                <a:latin typeface="+mn-lt"/>
                <a:cs typeface="Arial" pitchFamily="34" charset="0"/>
              </a:rPr>
              <a:t>月的两会上，李克强总理明确表态，政府应该尽量的公开非涉密的数据，以便利用这些数据更好的服务社会，也为政府决策和监管服务。</a:t>
            </a:r>
          </a:p>
          <a:p>
            <a:pPr marL="285750" indent="-285750" eaLnBrk="0" hangingPunct="0">
              <a:lnSpc>
                <a:spcPct val="150000"/>
              </a:lnSpc>
              <a:buClr>
                <a:schemeClr val="bg1">
                  <a:lumMod val="50000"/>
                </a:schemeClr>
              </a:buClr>
              <a:buSzPct val="60000"/>
              <a:buFont typeface="Wingdings" panose="05000000000000000000" pitchFamily="2" charset="2"/>
              <a:buChar char="l"/>
              <a:defRPr/>
            </a:pPr>
            <a:r>
              <a:rPr lang="zh-CN" altLang="en-US" sz="1400" kern="0" dirty="0">
                <a:solidFill>
                  <a:schemeClr val="tx1"/>
                </a:solidFill>
                <a:latin typeface="+mn-lt"/>
                <a:cs typeface="Arial" pitchFamily="34" charset="0"/>
              </a:rPr>
              <a:t>国务院常务会议在</a:t>
            </a:r>
            <a:r>
              <a:rPr lang="en-US" altLang="zh-CN" sz="1400" kern="0" dirty="0">
                <a:solidFill>
                  <a:schemeClr val="tx1"/>
                </a:solidFill>
                <a:latin typeface="+mn-lt"/>
                <a:cs typeface="Arial" pitchFamily="34" charset="0"/>
              </a:rPr>
              <a:t>6</a:t>
            </a:r>
            <a:r>
              <a:rPr lang="zh-CN" altLang="en-US" sz="1400" kern="0" dirty="0">
                <a:solidFill>
                  <a:schemeClr val="tx1"/>
                </a:solidFill>
                <a:latin typeface="+mn-lt"/>
                <a:cs typeface="Arial" pitchFamily="34" charset="0"/>
              </a:rPr>
              <a:t>月</a:t>
            </a:r>
            <a:r>
              <a:rPr lang="en-US" altLang="zh-CN" sz="1400" kern="0" dirty="0">
                <a:solidFill>
                  <a:schemeClr val="tx1"/>
                </a:solidFill>
                <a:latin typeface="+mn-lt"/>
                <a:cs typeface="Arial" pitchFamily="34" charset="0"/>
              </a:rPr>
              <a:t>17</a:t>
            </a:r>
            <a:r>
              <a:rPr lang="zh-CN" altLang="en-US" sz="1400" kern="0" dirty="0">
                <a:solidFill>
                  <a:schemeClr val="tx1"/>
                </a:solidFill>
                <a:latin typeface="+mn-lt"/>
                <a:cs typeface="Arial" pitchFamily="34" charset="0"/>
              </a:rPr>
              <a:t>日部署运用大数据优化政府服务和监管，提高行政效能。大力发展政务大数据，不仅在于打通部门壁垒、提高行政效率，更在于转变思维观念，助力向智慧政府转型。</a:t>
            </a:r>
            <a:endParaRPr lang="zh-CN" altLang="en-US" sz="1050" kern="0" dirty="0">
              <a:solidFill>
                <a:schemeClr val="tx1"/>
              </a:solidFill>
              <a:latin typeface="微软雅黑" pitchFamily="34" charset="-122"/>
              <a:ea typeface="微软雅黑" pitchFamily="34" charset="-122"/>
              <a:cs typeface="Arial" pitchFamily="34" charset="0"/>
            </a:endParaRPr>
          </a:p>
        </p:txBody>
      </p:sp>
      <p:cxnSp>
        <p:nvCxnSpPr>
          <p:cNvPr id="44" name="Straight Arrow Connector 43"/>
          <p:cNvCxnSpPr/>
          <p:nvPr/>
        </p:nvCxnSpPr>
        <p:spPr bwMode="auto">
          <a:xfrm>
            <a:off x="2663788" y="1268760"/>
            <a:ext cx="6804756" cy="0"/>
          </a:xfrm>
          <a:prstGeom prst="straightConnector1">
            <a:avLst/>
          </a:prstGeom>
          <a:ln>
            <a:solidFill>
              <a:schemeClr val="bg1"/>
            </a:solidFill>
            <a:tailEnd type="arrow"/>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8" name="标题 1"/>
          <p:cNvSpPr txBox="1">
            <a:spLocks/>
          </p:cNvSpPr>
          <p:nvPr/>
        </p:nvSpPr>
        <p:spPr>
          <a:xfrm>
            <a:off x="2098822" y="3651045"/>
            <a:ext cx="6642738" cy="431936"/>
          </a:xfrm>
          <a:prstGeom prst="rect">
            <a:avLst/>
          </a:prstGeom>
        </p:spPr>
        <p:txBody>
          <a:bodyPr vert="horz" lIns="68562" tIns="34281" rIns="68562" bIns="34281" rtlCol="0" anchor="ctr">
            <a:noAutofit/>
          </a:bodyPr>
          <a:lstStyle/>
          <a:p>
            <a:pPr eaLnBrk="0" fontAlgn="base" hangingPunct="0">
              <a:spcBef>
                <a:spcPct val="0"/>
              </a:spcBef>
              <a:spcAft>
                <a:spcPct val="0"/>
              </a:spcAft>
              <a:buFont typeface="Arial" pitchFamily="34" charset="0"/>
              <a:buChar char="•"/>
              <a:defRPr/>
            </a:pPr>
            <a:endParaRPr lang="en-US" altLang="zh-CN" sz="1050" kern="0" dirty="0">
              <a:solidFill>
                <a:schemeClr val="tx1"/>
              </a:solidFill>
              <a:latin typeface="微软雅黑" pitchFamily="34" charset="-122"/>
              <a:ea typeface="微软雅黑" pitchFamily="34" charset="-122"/>
              <a:cs typeface="Arial" pitchFamily="34" charset="0"/>
            </a:endParaRPr>
          </a:p>
        </p:txBody>
      </p:sp>
      <p:sp>
        <p:nvSpPr>
          <p:cNvPr id="50" name="标题 1"/>
          <p:cNvSpPr txBox="1">
            <a:spLocks/>
          </p:cNvSpPr>
          <p:nvPr/>
        </p:nvSpPr>
        <p:spPr>
          <a:xfrm>
            <a:off x="728694" y="4227831"/>
            <a:ext cx="970012" cy="497313"/>
          </a:xfrm>
          <a:prstGeom prst="rect">
            <a:avLst/>
          </a:prstGeom>
        </p:spPr>
        <p:txBody>
          <a:bodyPr vert="horz" lIns="68562" tIns="34281" rIns="68562" bIns="34281" rtlCol="0" anchor="ctr">
            <a:normAutofit/>
          </a:bodyPr>
          <a:lstStyle/>
          <a:p>
            <a:pPr marL="285750" indent="-285750" eaLnBrk="0" fontAlgn="base" hangingPunct="0">
              <a:spcBef>
                <a:spcPct val="0"/>
              </a:spcBef>
              <a:spcAft>
                <a:spcPct val="0"/>
              </a:spcAft>
              <a:buClr>
                <a:schemeClr val="bg1">
                  <a:lumMod val="50000"/>
                </a:schemeClr>
              </a:buClr>
              <a:buSzPct val="60000"/>
              <a:buFont typeface="Wingdings" panose="05000000000000000000" pitchFamily="2" charset="2"/>
              <a:buChar char="l"/>
              <a:defRPr/>
            </a:pPr>
            <a:r>
              <a:rPr lang="zh-CN" altLang="en-US" sz="1400" kern="0" dirty="0">
                <a:solidFill>
                  <a:schemeClr val="tx1"/>
                </a:solidFill>
                <a:latin typeface="+mn-lt"/>
                <a:cs typeface="Arial" pitchFamily="34" charset="0"/>
              </a:rPr>
              <a:t>中国</a:t>
            </a:r>
          </a:p>
        </p:txBody>
      </p:sp>
      <p:sp>
        <p:nvSpPr>
          <p:cNvPr id="54" name="标题 1"/>
          <p:cNvSpPr txBox="1">
            <a:spLocks/>
          </p:cNvSpPr>
          <p:nvPr/>
        </p:nvSpPr>
        <p:spPr>
          <a:xfrm>
            <a:off x="4664106" y="1376772"/>
            <a:ext cx="681980" cy="255146"/>
          </a:xfrm>
          <a:prstGeom prst="rect">
            <a:avLst/>
          </a:prstGeom>
        </p:spPr>
        <p:txBody>
          <a:bodyPr vert="horz" lIns="68562" tIns="34281" rIns="68562" bIns="34281" rtlCol="0" anchor="ctr">
            <a:noAutofit/>
          </a:bodyPr>
          <a:lstStyle/>
          <a:p>
            <a:pPr eaLnBrk="0" fontAlgn="base" hangingPunct="0">
              <a:lnSpc>
                <a:spcPct val="150000"/>
              </a:lnSpc>
              <a:spcBef>
                <a:spcPct val="0"/>
              </a:spcBef>
              <a:spcAft>
                <a:spcPct val="0"/>
              </a:spcAft>
              <a:defRPr/>
            </a:pPr>
            <a:r>
              <a:rPr lang="en-US" altLang="zh-CN" kern="0" dirty="0">
                <a:solidFill>
                  <a:schemeClr val="tx1"/>
                </a:solidFill>
                <a:latin typeface="+mn-lt"/>
                <a:cs typeface="Arial" pitchFamily="34" charset="0"/>
              </a:rPr>
              <a:t>2015</a:t>
            </a:r>
            <a:endParaRPr lang="zh-CN" altLang="en-US" kern="0" dirty="0">
              <a:solidFill>
                <a:schemeClr val="tx1"/>
              </a:solidFill>
              <a:latin typeface="+mn-lt"/>
              <a:cs typeface="Arial" pitchFamily="34" charset="0"/>
            </a:endParaRPr>
          </a:p>
        </p:txBody>
      </p:sp>
      <p:pic>
        <p:nvPicPr>
          <p:cNvPr id="56" name="Picture 3"/>
          <p:cNvPicPr>
            <a:picLocks noChangeAspect="1" noChangeArrowheads="1"/>
          </p:cNvPicPr>
          <p:nvPr/>
        </p:nvPicPr>
        <p:blipFill>
          <a:blip r:embed="rId5" cstate="print"/>
          <a:srcRect/>
          <a:stretch>
            <a:fillRect/>
          </a:stretch>
        </p:blipFill>
        <p:spPr bwMode="auto">
          <a:xfrm>
            <a:off x="831468" y="4629649"/>
            <a:ext cx="1082963" cy="771776"/>
          </a:xfrm>
          <a:prstGeom prst="rect">
            <a:avLst/>
          </a:prstGeom>
          <a:noFill/>
          <a:ln w="9525">
            <a:noFill/>
            <a:miter lim="800000"/>
            <a:headEnd/>
            <a:tailEnd/>
          </a:ln>
        </p:spPr>
      </p:pic>
      <p:sp>
        <p:nvSpPr>
          <p:cNvPr id="57" name="Rectangle 56"/>
          <p:cNvSpPr/>
          <p:nvPr/>
        </p:nvSpPr>
        <p:spPr bwMode="auto">
          <a:xfrm>
            <a:off x="822033" y="5546197"/>
            <a:ext cx="7738152" cy="655111"/>
          </a:xfrm>
          <a:prstGeom prst="rect">
            <a:avLst/>
          </a:prstGeom>
          <a:solidFill>
            <a:srgbClr val="C0000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en-US" sz="1200">
              <a:latin typeface="Arial" charset="0"/>
              <a:ea typeface="宋体" charset="-122"/>
            </a:endParaRPr>
          </a:p>
        </p:txBody>
      </p:sp>
      <p:sp>
        <p:nvSpPr>
          <p:cNvPr id="58" name="标题 1"/>
          <p:cNvSpPr txBox="1">
            <a:spLocks/>
          </p:cNvSpPr>
          <p:nvPr/>
        </p:nvSpPr>
        <p:spPr>
          <a:xfrm>
            <a:off x="905269" y="5708171"/>
            <a:ext cx="7323233" cy="377944"/>
          </a:xfrm>
          <a:prstGeom prst="rect">
            <a:avLst/>
          </a:prstGeom>
        </p:spPr>
        <p:txBody>
          <a:bodyPr vert="horz" lIns="68562" tIns="34281" rIns="68562" bIns="34281" rtlCol="0" anchor="ctr">
            <a:noAutofit/>
          </a:bodyPr>
          <a:lstStyle/>
          <a:p>
            <a:pPr eaLnBrk="0" fontAlgn="base" hangingPunct="0">
              <a:lnSpc>
                <a:spcPct val="150000"/>
              </a:lnSpc>
              <a:spcBef>
                <a:spcPct val="0"/>
              </a:spcBef>
              <a:spcAft>
                <a:spcPct val="0"/>
              </a:spcAft>
              <a:defRPr/>
            </a:pPr>
            <a:r>
              <a:rPr lang="zh-CN" altLang="en-US" sz="1400" kern="0" dirty="0">
                <a:solidFill>
                  <a:srgbClr val="FFFFFF"/>
                </a:solidFill>
                <a:latin typeface="+mn-lt"/>
                <a:cs typeface="Arial" pitchFamily="34" charset="0"/>
              </a:rPr>
              <a:t>全球各主要经济体都已将数据开放作为国家战略，促进未来经济发展。中国在顶层设计上已经开始布局大数据产业。</a:t>
            </a:r>
          </a:p>
        </p:txBody>
      </p:sp>
      <p:sp>
        <p:nvSpPr>
          <p:cNvPr id="20" name="标题 1"/>
          <p:cNvSpPr txBox="1">
            <a:spLocks/>
          </p:cNvSpPr>
          <p:nvPr/>
        </p:nvSpPr>
        <p:spPr bwMode="auto">
          <a:xfrm>
            <a:off x="791580" y="332656"/>
            <a:ext cx="8043377" cy="1043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a:lstStyle>
          <a:p>
            <a:pPr marL="29758" indent="-29758">
              <a:lnSpc>
                <a:spcPct val="90000"/>
              </a:lnSpc>
              <a:defRPr/>
            </a:pPr>
            <a:r>
              <a:rPr lang="zh-CN" altLang="en-US" sz="3500" b="0" spc="-100" dirty="0">
                <a:latin typeface="黑体" panose="02010609060101010101" pitchFamily="49" charset="-122"/>
              </a:rPr>
              <a:t>各国都将大数据作为国家战略</a:t>
            </a:r>
            <a:endParaRPr lang="zh-CN" altLang="ko-KR" sz="3500" b="0" spc="-100" dirty="0">
              <a:latin typeface="黑体" panose="02010609060101010101" pitchFamily="49" charset="-122"/>
            </a:endParaRPr>
          </a:p>
        </p:txBody>
      </p:sp>
    </p:spTree>
    <p:extLst>
      <p:ext uri="{BB962C8B-B14F-4D97-AF65-F5344CB8AC3E}">
        <p14:creationId xmlns:p14="http://schemas.microsoft.com/office/powerpoint/2010/main" val="2368160055"/>
      </p:ext>
    </p:extLst>
  </p:cSld>
  <p:clrMapOvr>
    <a:masterClrMapping/>
  </p:clrMapOvr>
  <mc:AlternateContent xmlns:mc="http://schemas.openxmlformats.org/markup-compatibility/2006" xmlns:p14="http://schemas.microsoft.com/office/powerpoint/2010/main">
    <mc:Choice Requires="p14">
      <p:transition spd="slow" p14:dur="1200" advClick="0" advTm="8000">
        <p14:prism/>
      </p:transition>
    </mc:Choice>
    <mc:Fallback xmlns="">
      <p:transition spd="slow" advClick="0" advTm="8000">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1_default">
  <a:themeElements>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fontScheme name="default">
      <a:majorFont>
        <a:latin typeface="FrutigerNext LT Medium"/>
        <a:ea typeface="黑体"/>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objectDefaults>
  <a:extraClrSchemeLst>
    <a:extraClrScheme>
      <a:clrScheme name="default 1">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CCCCCC"/>
        </a:lt2>
        <a:accent1>
          <a:srgbClr val="CCCCFF"/>
        </a:accent1>
        <a:accent2>
          <a:srgbClr val="990000"/>
        </a:accent2>
        <a:accent3>
          <a:srgbClr val="FFFFFF"/>
        </a:accent3>
        <a:accent4>
          <a:srgbClr val="000000"/>
        </a:accent4>
        <a:accent5>
          <a:srgbClr val="E2E2FF"/>
        </a:accent5>
        <a:accent6>
          <a:srgbClr val="8A0000"/>
        </a:accent6>
        <a:hlink>
          <a:srgbClr val="006699"/>
        </a:hlink>
        <a:folHlink>
          <a:srgbClr val="999999"/>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CCCCCC"/>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自定义设计方案">
  <a:themeElements>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t" latinLnBrk="0" hangingPunct="1">
          <a:lnSpc>
            <a:spcPct val="100000"/>
          </a:lnSpc>
          <a:spcBef>
            <a:spcPct val="0"/>
          </a:spcBef>
          <a:spcAft>
            <a:spcPct val="0"/>
          </a:spcAft>
          <a:buClrTx/>
          <a:buSzTx/>
          <a:buFontTx/>
          <a:buNone/>
          <a:tabLst/>
          <a:defRPr kumimoji="0" lang="zh-CN" altLang="en-US" sz="1000" b="0" i="0" u="none" strike="noStrike" cap="none" normalizeH="0" baseline="0" smtClean="0">
            <a:ln>
              <a:noFill/>
            </a:ln>
            <a:solidFill>
              <a:schemeClr val="tx1"/>
            </a:solidFill>
            <a:effectLst/>
            <a:latin typeface="FrutigerNext LT Regular" pitchFamily="34" charset="0"/>
            <a:ea typeface="宋体" pitchFamily="2" charset="-122"/>
          </a:defRPr>
        </a:defPPr>
      </a:lstStyle>
    </a:lnDef>
  </a:objectDefaults>
  <a:extraClrSchemeLst>
    <a:extraClrScheme>
      <a:clrScheme name="3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3_自定义设计方案 13">
        <a:dk1>
          <a:srgbClr val="000000"/>
        </a:dk1>
        <a:lt1>
          <a:srgbClr val="FFFFFF"/>
        </a:lt1>
        <a:dk2>
          <a:srgbClr val="990000"/>
        </a:dk2>
        <a:lt2>
          <a:srgbClr val="CCCCCC"/>
        </a:lt2>
        <a:accent1>
          <a:srgbClr val="99CCCC"/>
        </a:accent1>
        <a:accent2>
          <a:srgbClr val="990000"/>
        </a:accent2>
        <a:accent3>
          <a:srgbClr val="FFFFFF"/>
        </a:accent3>
        <a:accent4>
          <a:srgbClr val="000000"/>
        </a:accent4>
        <a:accent5>
          <a:srgbClr val="CAE2E2"/>
        </a:accent5>
        <a:accent6>
          <a:srgbClr val="8A0000"/>
        </a:accent6>
        <a:hlink>
          <a:srgbClr val="009999"/>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4">
        <a:dk1>
          <a:srgbClr val="000000"/>
        </a:dk1>
        <a:lt1>
          <a:srgbClr val="FFFFFF"/>
        </a:lt1>
        <a:dk2>
          <a:srgbClr val="990000"/>
        </a:dk2>
        <a:lt2>
          <a:srgbClr val="CCCCCC"/>
        </a:lt2>
        <a:accent1>
          <a:srgbClr val="CCFF99"/>
        </a:accent1>
        <a:accent2>
          <a:srgbClr val="990000"/>
        </a:accent2>
        <a:accent3>
          <a:srgbClr val="FFFFFF"/>
        </a:accent3>
        <a:accent4>
          <a:srgbClr val="000000"/>
        </a:accent4>
        <a:accent5>
          <a:srgbClr val="E2FFCA"/>
        </a:accent5>
        <a:accent6>
          <a:srgbClr val="8A0000"/>
        </a:accent6>
        <a:hlink>
          <a:srgbClr val="66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5">
        <a:dk1>
          <a:srgbClr val="000000"/>
        </a:dk1>
        <a:lt1>
          <a:srgbClr val="FFFFFF"/>
        </a:lt1>
        <a:dk2>
          <a:srgbClr val="990000"/>
        </a:dk2>
        <a:lt2>
          <a:srgbClr val="CCCCCC"/>
        </a:lt2>
        <a:accent1>
          <a:srgbClr val="FFCC99"/>
        </a:accent1>
        <a:accent2>
          <a:srgbClr val="990000"/>
        </a:accent2>
        <a:accent3>
          <a:srgbClr val="FFFFFF"/>
        </a:accent3>
        <a:accent4>
          <a:srgbClr val="000000"/>
        </a:accent4>
        <a:accent5>
          <a:srgbClr val="FFE2CA"/>
        </a:accent5>
        <a:accent6>
          <a:srgbClr val="8A0000"/>
        </a:accent6>
        <a:hlink>
          <a:srgbClr val="FF9900"/>
        </a:hlink>
        <a:folHlink>
          <a:srgbClr val="999999"/>
        </a:folHlink>
      </a:clrScheme>
      <a:clrMap bg1="lt1" tx1="dk1" bg2="lt2" tx2="dk2" accent1="accent1" accent2="accent2" accent3="accent3" accent4="accent4" accent5="accent5" accent6="accent6" hlink="hlink" folHlink="folHlink"/>
    </a:extraClrScheme>
    <a:extraClrScheme>
      <a:clrScheme name="3_自定义设计方案 16">
        <a:dk1>
          <a:srgbClr val="000000"/>
        </a:dk1>
        <a:lt1>
          <a:srgbClr val="FFFFFF"/>
        </a:lt1>
        <a:dk2>
          <a:srgbClr val="990000"/>
        </a:dk2>
        <a:lt2>
          <a:srgbClr val="CCCCCC"/>
        </a:lt2>
        <a:accent1>
          <a:srgbClr val="FF9900"/>
        </a:accent1>
        <a:accent2>
          <a:srgbClr val="990000"/>
        </a:accent2>
        <a:accent3>
          <a:srgbClr val="FFFFFF"/>
        </a:accent3>
        <a:accent4>
          <a:srgbClr val="000000"/>
        </a:accent4>
        <a:accent5>
          <a:srgbClr val="FFCAAA"/>
        </a:accent5>
        <a:accent6>
          <a:srgbClr val="8A0000"/>
        </a:accent6>
        <a:hlink>
          <a:srgbClr val="99660A"/>
        </a:hlink>
        <a:folHlink>
          <a:srgbClr val="9999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51381</TotalTime>
  <Pages>0</Pages>
  <Words>2700</Words>
  <Characters>0</Characters>
  <Application>Microsoft Macintosh PowerPoint</Application>
  <PresentationFormat>全屏显示(4:3)</PresentationFormat>
  <Lines>0</Lines>
  <Paragraphs>583</Paragraphs>
  <Slides>56</Slides>
  <Notes>30</Notes>
  <HiddenSlides>0</HiddenSlides>
  <MMClips>0</MMClips>
  <ScaleCrop>false</ScaleCrop>
  <HeadingPairs>
    <vt:vector size="4" baseType="variant">
      <vt:variant>
        <vt:lpstr>主题</vt:lpstr>
      </vt:variant>
      <vt:variant>
        <vt:i4>2</vt:i4>
      </vt:variant>
      <vt:variant>
        <vt:lpstr>幻灯片标题</vt:lpstr>
      </vt:variant>
      <vt:variant>
        <vt:i4>56</vt:i4>
      </vt:variant>
    </vt:vector>
  </HeadingPairs>
  <TitlesOfParts>
    <vt:vector size="58" baseType="lpstr">
      <vt:lpstr>1_default</vt:lpstr>
      <vt:lpstr>3_自定义设计方案</vt:lpstr>
      <vt:lpstr>大数据行业与技术趋势</vt:lpstr>
      <vt:lpstr>PowerPoint 演示文稿</vt:lpstr>
      <vt:lpstr>PowerPoint 演示文稿</vt:lpstr>
      <vt:lpstr>PowerPoint 演示文稿</vt:lpstr>
      <vt:lpstr>大数据的发展</vt:lpstr>
      <vt:lpstr>全球数据总量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mike.liuzhilong@huawei.com</dc:creator>
  <cp:lastModifiedBy>h j k l mac</cp:lastModifiedBy>
  <cp:revision>2106</cp:revision>
  <dcterms:modified xsi:type="dcterms:W3CDTF">2019-12-11T07:17:07Z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(11)wAWGTN/gME/IAtdZzLh9PvDF2ZQBVT/C9qHWoM5rMzGoWDYZu/yW3zAn0R7MvB7pmL34ShPx
ZrdRfWg/hTYCexTxBvfS29LebW2uvTjyS+4MxNZIXYBNFzIVbQymuYGocXUGnDLNzTwSC4Zf
LoIIk8rT2Xr39m6Hx/h3l8LEhX1Q9xCxj6fh6cOh95NbFlxtZonIzkS0VyiP7xZdRMtBtxSG
RiseOZLdYmpPTWldqV</vt:lpwstr>
  </property>
  <property fmtid="{D5CDD505-2E9C-101B-9397-08002B2CF9AE}" pid="3" name="_ms_pID_7253431">
    <vt:lpwstr>HQtTHa+rUb9JR6HscyB/dV/dENRg8mAMTPf2ub9RpJBdj/ArKmMdUR
KJG+xPoEZ4a3BC3Ga1VqtWGdrgL+FwPbogIjE0mVI0M5JU+pV+WJs0P9lRbnaTpeJjZQWBRR
edED+Us6RjpqRLYy10bUMg7JtPMKONXYPWqyyCypuFmXCilpHwUs9n4sNUS+y0PIGgtVpced
mERkJMCwREWfKJefKrIu/YL041YGYCKL/DxU</vt:lpwstr>
  </property>
  <property fmtid="{D5CDD505-2E9C-101B-9397-08002B2CF9AE}" pid="4" name="_ms_pID_7253432">
    <vt:lpwstr>aO7unO3oT7tlzVCqoFwAgbTz9zqGmN0Ola1e
MmTG9uiNVsaj4WOGaOF/cX3xMCAIUP+hXgV3DlUTj+DW/ZraVD8mcsYUx5RmHVtZIujXV9bZ
lad5cRJDpD8hnlxYhZHyHMnU/Zwdv/FiEj4kOxlIycm3XlmimoO0781+0HweYyw7mWiB1DFC
OVYnZeoNCO9KLaN0RTCiu8+VZUz2sENGY02El0MIkDChopnhV2AfbQ</vt:lpwstr>
  </property>
  <property fmtid="{D5CDD505-2E9C-101B-9397-08002B2CF9AE}" pid="5" name="_ms_pID_7253433">
    <vt:lpwstr>YCRQwiT/Vfe5+DsYVc
o3bxMbu25IOEiJRspTve+VKOzV1Zy2Th/m4VG2Rw66Bs+QoBBA4J56h6st+QKQQZcM138R3a
4aHaCRBDVsJT9JVKNSvryWENIvWmIhDB+13ssG9NSfSYJ2QAIpcGSy4mQGjd5I26X0G+1XU5
T8hPKhsx6Ihel58Vj4zkp/QVaEC+1YqGTj8uklodUYrboLpBqxZcY6TR1bnZv21Xz4CvCHnN</vt:lpwstr>
  </property>
  <property fmtid="{D5CDD505-2E9C-101B-9397-08002B2CF9AE}" pid="6" name="_ms_pID_7253434">
    <vt:lpwstr>
SSVGsvWM2fZBkoYuzSpnIQ6eLSKM0nf6PAWkooES1ZZ3s0ZbYoTa+yHXPych2SHl0+05gDm4
ZtRw2+82KZ/eV5OPkZn5SduCuBa0KrmCwYVop+6e3MxtZ2mpZbjuwwtv1C3crVem+nWVVDbM
PkEUaYfqmv/AeJ2J0nYQ8UHdsfLRkjn47TTsY9i9JOoyyoq1A2ZLXdgQBanaIR89ZLXADM0d
ht4KYtzmM6KwaqTx</vt:lpwstr>
  </property>
  <property fmtid="{D5CDD505-2E9C-101B-9397-08002B2CF9AE}" pid="7" name="_ms_pID_7253435">
    <vt:lpwstr>TBSUfn4r76kkDXejY/hcBaI8xRlVmyHgavQfL8CTNuHvqqleDwt1AxfW
oa7G2W72GvS2QzVCwDvhWj3FAIjztEfhBwvRhrrOnZC2TSdw20hwkL9u5dkmThhBIu51ZTm1
tqVHEKSiPzpxkwMYliuqSDwjGSqZDoprqfcCiUmDZcL6yL0jDnhcVAX7e5ZtCjPmzp7JMHh0
YxkwdZNb8jnwPt/VkF3U+fBQsNEvcj3AxR</vt:lpwstr>
  </property>
  <property fmtid="{D5CDD505-2E9C-101B-9397-08002B2CF9AE}" pid="8" name="_ms_pID_7253436">
    <vt:lpwstr>KcnT5VabLGDhO4a+YMDEd1tOGGZyrkUFqXgsdi
Zt9SEhUq4Awyo4k0Ov78ZcVUEqyCfl5DqYrm0+8zUqJUzXP0DtCRe5udJ+sDOo2a2RYFLs6V
CCOjEXUQmQf+RY9CpT8oaEMyX7/Ve0YAGkQ/xV8HrD756alczWBnRcKlpNyxPMtG8ytfL3c2
s0IuSl2ju58LIIxOyB/lVU6y71+1eajZXWJqzIbONNrAYPYm8gEo</vt:lpwstr>
  </property>
  <property fmtid="{D5CDD505-2E9C-101B-9397-08002B2CF9AE}" pid="9" name="_ms_pID_7253437">
    <vt:lpwstr>5gbJRbGyVYzJzolZfJ8k
gNPoLIsc2fhqo0XgI9aNJajSlbqCWY8y80RlgL59q4kHsveCW9n6azJgYzqs+7ekBpP5ZlMj
S8OupzxUSkVEQHbSICLZNW5Rz5auVAI9jnAOfAcnw4N09mzaJ8b3k9pEbpo/bnG7klQSFTge
SmJ4dslQ2oCicKyuGHiX7zZjZagwL9jt8FXE4TNK4n542LgucMDM8qEoRkoaI6xztbS/O4</vt:lpwstr>
  </property>
  <property fmtid="{D5CDD505-2E9C-101B-9397-08002B2CF9AE}" pid="10" name="_ms_pID_7253438">
    <vt:lpwstr>qU
VzGk3YjkQWnRB8UwDicH1Y9aUYru2RpXu9hOnH26zma+w4sUpej/wwYqwW4wfxwqNADRpRgh
i+UktZU8gPE1w/TaIpQdpXZCtwxbqSUk86V22MXomGnOZtZCr854n7gwnX8fTBDNcz4KAWId
5hZawaVRXTGQZ/Kj94v0Oa5KW1eNirGMVoMQHlnLIzJRP36CN/CS3MEQRyTZrua1Vdux84EZ
sl5TlSRIoy08Vx</vt:lpwstr>
  </property>
  <property fmtid="{D5CDD505-2E9C-101B-9397-08002B2CF9AE}" pid="11" name="_ms_pID_7253439">
    <vt:lpwstr>tc0OTcmgS0sMobuWUUvKTrFX5MO3ylHPxDjvR8nPrJb+EwJIFVIsBE9kLb
a5pAQ2ODb3LnOg3PpMSGsWSBCMi6lK5tO1i8CWRbWSVFC54wx3rfYvSnEDn5L1xjaGG7/vBa
h5NvhWBVWKpsWO9CzEuAqXf4EMmZA3cCXN8whP8r/pud5QAGF6WD9ccKQBIy8QOy3jJDvqMC
SACuwKJQLcFPtOjLy4Y1FYsfM3HY0qq0</vt:lpwstr>
  </property>
  <property fmtid="{D5CDD505-2E9C-101B-9397-08002B2CF9AE}" pid="12" name="_ms_pID_72534310">
    <vt:lpwstr>+pwUmRVCHzU=</vt:lpwstr>
  </property>
  <property fmtid="{D5CDD505-2E9C-101B-9397-08002B2CF9AE}" pid="13" name="_new_ms_pID_72543">
    <vt:lpwstr>(4)p7jKv27g1F1jtn0CHngo/W3ze4I1/xD8qOIpXoRp7ekrzZ+MlFzW4KNaM8TuMM0Abvs1hzIm
vqaguYccI1AgJcSuiXaD/5mwGYJ+Mh5BFxFBIAs563Mvnx9MmBJHreqxuxgzL6hmP3Ey1FOT
Np6JvYwxRDHpVldJRJpobet22W4yDLEHgJu8i4ObgyAu4tbatorznU+25TJpnB3zRlF/VeOA
DuM06vi8i1P8rad0+s</vt:lpwstr>
  </property>
  <property fmtid="{D5CDD505-2E9C-101B-9397-08002B2CF9AE}" pid="14" name="_new_ms_pID_725431">
    <vt:lpwstr>yYByIFG/suh+UIc2prI1ERUGJnsu0HOwEJfzjbexv+fr4ej0Yi8MtF
v21smcMFiIgFUlknd/75vaDL+cMogjEo2If6HDGt5m2QiMPowgqs7HJ0xox5E6iSVM6hA3rA
1k42GwZssFpmUcNVZLp2jH96xSSkeiqyZos41UIVb+6FL9vk9UdMUhbfokXxAjkPGpKFhHdJ
6FW/OQpAo2l9c8HGPF8OIGcqW9iz+8ZB1MVP</vt:lpwstr>
  </property>
  <property fmtid="{D5CDD505-2E9C-101B-9397-08002B2CF9AE}" pid="15" name="_new_ms_pID_725432">
    <vt:lpwstr>//0ROde+lJsZtaGNkhGLsgFcTKBC+Rad6kk/
2lRhsUbP4U8tpqW6pJMQd2pAnhlxoVtGe5/E1xX8QizlW2DnR/l3ktB8rSLH1dvtXhqTCnRA
bbxAjz98RmpAl9+0+LU7/82CIo31jY7ISPdF+GC7+TiQNg52nT6dau8owjIUoQuf1BKc3mEh
f81Ob4YW1BuUzrw1xloyHt2ILAne2aZpiHwHOhjOgqueuVL4VNx1EB</vt:lpwstr>
  </property>
  <property fmtid="{D5CDD505-2E9C-101B-9397-08002B2CF9AE}" pid="16" name="_new_ms_pID_725433">
    <vt:lpwstr>wgVYCLPsv2lijNPzJx
HOqtKQ==</vt:lpwstr>
  </property>
  <property fmtid="{D5CDD505-2E9C-101B-9397-08002B2CF9AE}" pid="17" name="_2015_ms_pID_725343">
    <vt:lpwstr>(2)m0PDbt/xt7o1HJDuw8zFrOHArdPu4+RlCeYwD+MXvd+aeL5E4rmb38Ga0PJlXCn2ZfsPIhGM
+TnYEWi9whxl7plapAmDcV/oJgR1u5LfbfeOTm908YsK/69CiIceYT3m8MLRePACLZSrpGEq
J7HWXJWgB+kH73PB+AIzKTWemzsojhMPQrLuAGByLiY14NxScaMbMb8ei1OUw9PxvV4BJHYj
jjk6BdhbQyCelRtiEz</vt:lpwstr>
  </property>
  <property fmtid="{D5CDD505-2E9C-101B-9397-08002B2CF9AE}" pid="18" name="_2015_ms_pID_7253431">
    <vt:lpwstr>H69VOpm7NthbVUHAqmCUitfIYlrLWzKUb9E1HyYLCeKKu4ybGum4BU
T0DxZK2x1Wcmie2fC0KOtsID+Bt27Tvk7NUudWGoAtFvUu3UvwUwjmIILIhqVUniG+1UHbRV
UWBsvEWm/w413w1s4P2vVOSd+lc4H3OPkmASWbZ/ZyDGRN7ZTwVwvDVMAHvQ43e0dOunRKsl
VVg/5H5aodP1kDGK</vt:lpwstr>
  </property>
  <property fmtid="{D5CDD505-2E9C-101B-9397-08002B2CF9AE}" pid="19" name="_readonly">
    <vt:lpwstr/>
  </property>
  <property fmtid="{D5CDD505-2E9C-101B-9397-08002B2CF9AE}" pid="20" name="_change">
    <vt:lpwstr/>
  </property>
  <property fmtid="{D5CDD505-2E9C-101B-9397-08002B2CF9AE}" pid="21" name="_full-control">
    <vt:lpwstr/>
  </property>
  <property fmtid="{D5CDD505-2E9C-101B-9397-08002B2CF9AE}" pid="22" name="sflag">
    <vt:lpwstr>1471828262</vt:lpwstr>
  </property>
</Properties>
</file>